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9" r:id="rId4"/>
    <p:sldId id="280" r:id="rId5"/>
    <p:sldId id="268" r:id="rId6"/>
    <p:sldId id="284" r:id="rId7"/>
    <p:sldId id="269" r:id="rId8"/>
    <p:sldId id="283" r:id="rId9"/>
    <p:sldId id="277" r:id="rId10"/>
    <p:sldId id="292" r:id="rId11"/>
    <p:sldId id="272" r:id="rId12"/>
    <p:sldId id="273" r:id="rId13"/>
    <p:sldId id="275" r:id="rId14"/>
    <p:sldId id="287" r:id="rId15"/>
    <p:sldId id="276" r:id="rId16"/>
    <p:sldId id="293" r:id="rId17"/>
    <p:sldId id="294" r:id="rId18"/>
  </p:sldIdLst>
  <p:sldSz cx="9144000" cy="6858000" type="screen4x3"/>
  <p:notesSz cx="6797675" cy="992505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BC8"/>
    <a:srgbClr val="4F81BD"/>
    <a:srgbClr val="38779E"/>
    <a:srgbClr val="33CC33"/>
    <a:srgbClr val="F7BD2D"/>
    <a:srgbClr val="14DA43"/>
    <a:srgbClr val="97D256"/>
    <a:srgbClr val="6EA92D"/>
    <a:srgbClr val="FFFFFF"/>
    <a:srgbClr val="05FF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34" autoAdjust="0"/>
    <p:restoredTop sz="89966" autoAdjust="0"/>
  </p:normalViewPr>
  <p:slideViewPr>
    <p:cSldViewPr snapToGrid="0">
      <p:cViewPr varScale="1">
        <p:scale>
          <a:sx n="65" d="100"/>
          <a:sy n="65" d="100"/>
        </p:scale>
        <p:origin x="-1488" y="-114"/>
      </p:cViewPr>
      <p:guideLst>
        <p:guide orient="horz" pos="2160"/>
        <p:guide orient="horz" pos="867"/>
        <p:guide orient="horz" pos="3928"/>
        <p:guide orient="horz" pos="4319"/>
        <p:guide pos="2886"/>
        <p:guide pos="293"/>
        <p:guide pos="5484"/>
        <p:guide pos="2971"/>
        <p:guide pos="2789"/>
        <p:guide pos="3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2022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927FE-BC04-4F70-B72F-745C5DEBBDBA}" type="datetimeFigureOut">
              <a:rPr lang="de-DE" smtClean="0"/>
              <a:pPr/>
              <a:t>05.11.2010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19601-25AE-4AF1-B48C-4F43622681C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8BB67-7559-4B92-9023-1981C3E79E68}" type="datetimeFigureOut">
              <a:rPr lang="de-DE" smtClean="0"/>
              <a:pPr/>
              <a:t>05.11.2010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16FA8-357C-4963-9F2F-61688E272E0C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Istock</a:t>
            </a:r>
            <a:r>
              <a:rPr lang="de-DE" dirty="0" smtClean="0"/>
              <a:t>: 9588509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http://www.istockphoto.com/stock-illustration-8955603-community-network-kit.php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9027968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6FA8-357C-4963-9F2F-61688E272E0C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CrypTool\RSA-Präsentation\Titelfolie.png"/>
          <p:cNvPicPr>
            <a:picLocks noChangeAspect="1" noChangeArrowheads="1"/>
          </p:cNvPicPr>
          <p:nvPr userDrawn="1"/>
        </p:nvPicPr>
        <p:blipFill>
          <a:blip r:embed="rId2" cstate="print"/>
          <a:srcRect b="1967"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4" y="1376363"/>
            <a:ext cx="6715125" cy="1830387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7975" y="5695950"/>
            <a:ext cx="5857875" cy="65405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266700" indent="-2667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b="1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00570"/>
            <a:ext cx="9144000" cy="1857388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 flipV="1">
            <a:off x="0" y="4214818"/>
            <a:ext cx="9144000" cy="28575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3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54038" y="869157"/>
            <a:ext cx="276974" cy="112728"/>
          </a:xfrm>
          <a:custGeom>
            <a:avLst/>
            <a:gdLst/>
            <a:ahLst/>
            <a:cxnLst>
              <a:cxn ang="0">
                <a:pos x="153" y="583"/>
              </a:cxn>
              <a:cxn ang="0">
                <a:pos x="306" y="583"/>
              </a:cxn>
              <a:cxn ang="0">
                <a:pos x="566" y="617"/>
              </a:cxn>
              <a:cxn ang="0">
                <a:pos x="708" y="639"/>
              </a:cxn>
              <a:cxn ang="0">
                <a:pos x="872" y="656"/>
              </a:cxn>
              <a:cxn ang="0">
                <a:pos x="1093" y="667"/>
              </a:cxn>
              <a:cxn ang="0">
                <a:pos x="1218" y="713"/>
              </a:cxn>
              <a:cxn ang="0">
                <a:pos x="1445" y="815"/>
              </a:cxn>
              <a:cxn ang="0">
                <a:pos x="1598" y="747"/>
              </a:cxn>
              <a:cxn ang="0">
                <a:pos x="1638" y="792"/>
              </a:cxn>
              <a:cxn ang="0">
                <a:pos x="1740" y="894"/>
              </a:cxn>
              <a:cxn ang="0">
                <a:pos x="1887" y="1001"/>
              </a:cxn>
              <a:cxn ang="0">
                <a:pos x="2012" y="1047"/>
              </a:cxn>
              <a:cxn ang="0">
                <a:pos x="2136" y="1041"/>
              </a:cxn>
              <a:cxn ang="0">
                <a:pos x="2312" y="990"/>
              </a:cxn>
              <a:cxn ang="0">
                <a:pos x="2454" y="866"/>
              </a:cxn>
              <a:cxn ang="0">
                <a:pos x="2544" y="673"/>
              </a:cxn>
              <a:cxn ang="0">
                <a:pos x="2556" y="543"/>
              </a:cxn>
              <a:cxn ang="0">
                <a:pos x="2544" y="407"/>
              </a:cxn>
              <a:cxn ang="0">
                <a:pos x="2510" y="294"/>
              </a:cxn>
              <a:cxn ang="0">
                <a:pos x="2386" y="130"/>
              </a:cxn>
              <a:cxn ang="0">
                <a:pos x="2233" y="28"/>
              </a:cxn>
              <a:cxn ang="0">
                <a:pos x="2085" y="0"/>
              </a:cxn>
              <a:cxn ang="0">
                <a:pos x="1972" y="11"/>
              </a:cxn>
              <a:cxn ang="0">
                <a:pos x="1881" y="45"/>
              </a:cxn>
              <a:cxn ang="0">
                <a:pos x="1745" y="158"/>
              </a:cxn>
              <a:cxn ang="0">
                <a:pos x="1660" y="271"/>
              </a:cxn>
              <a:cxn ang="0">
                <a:pos x="1615" y="322"/>
              </a:cxn>
              <a:cxn ang="0">
                <a:pos x="1581" y="328"/>
              </a:cxn>
              <a:cxn ang="0">
                <a:pos x="1490" y="328"/>
              </a:cxn>
              <a:cxn ang="0">
                <a:pos x="1360" y="334"/>
              </a:cxn>
              <a:cxn ang="0">
                <a:pos x="1105" y="334"/>
              </a:cxn>
              <a:cxn ang="0">
                <a:pos x="850" y="334"/>
              </a:cxn>
              <a:cxn ang="0">
                <a:pos x="697" y="334"/>
              </a:cxn>
              <a:cxn ang="0">
                <a:pos x="583" y="334"/>
              </a:cxn>
              <a:cxn ang="0">
                <a:pos x="481" y="334"/>
              </a:cxn>
              <a:cxn ang="0">
                <a:pos x="328" y="328"/>
              </a:cxn>
              <a:cxn ang="0">
                <a:pos x="181" y="328"/>
              </a:cxn>
              <a:cxn ang="0">
                <a:pos x="107" y="322"/>
              </a:cxn>
              <a:cxn ang="0">
                <a:pos x="79" y="322"/>
              </a:cxn>
              <a:cxn ang="0">
                <a:pos x="0" y="407"/>
              </a:cxn>
            </a:cxnLst>
            <a:rect l="0" t="0" r="r" b="b"/>
            <a:pathLst>
              <a:path w="2556" h="1047">
                <a:moveTo>
                  <a:pt x="0" y="407"/>
                </a:moveTo>
                <a:lnTo>
                  <a:pt x="153" y="583"/>
                </a:lnTo>
                <a:lnTo>
                  <a:pt x="238" y="549"/>
                </a:lnTo>
                <a:lnTo>
                  <a:pt x="306" y="583"/>
                </a:lnTo>
                <a:lnTo>
                  <a:pt x="447" y="503"/>
                </a:lnTo>
                <a:lnTo>
                  <a:pt x="566" y="617"/>
                </a:lnTo>
                <a:lnTo>
                  <a:pt x="623" y="594"/>
                </a:lnTo>
                <a:lnTo>
                  <a:pt x="708" y="639"/>
                </a:lnTo>
                <a:lnTo>
                  <a:pt x="804" y="617"/>
                </a:lnTo>
                <a:lnTo>
                  <a:pt x="872" y="656"/>
                </a:lnTo>
                <a:lnTo>
                  <a:pt x="980" y="622"/>
                </a:lnTo>
                <a:lnTo>
                  <a:pt x="1093" y="667"/>
                </a:lnTo>
                <a:lnTo>
                  <a:pt x="1195" y="667"/>
                </a:lnTo>
                <a:lnTo>
                  <a:pt x="1218" y="713"/>
                </a:lnTo>
                <a:lnTo>
                  <a:pt x="1224" y="809"/>
                </a:lnTo>
                <a:lnTo>
                  <a:pt x="1445" y="815"/>
                </a:lnTo>
                <a:lnTo>
                  <a:pt x="1598" y="741"/>
                </a:lnTo>
                <a:lnTo>
                  <a:pt x="1598" y="747"/>
                </a:lnTo>
                <a:lnTo>
                  <a:pt x="1609" y="758"/>
                </a:lnTo>
                <a:lnTo>
                  <a:pt x="1638" y="792"/>
                </a:lnTo>
                <a:lnTo>
                  <a:pt x="1683" y="837"/>
                </a:lnTo>
                <a:lnTo>
                  <a:pt x="1740" y="894"/>
                </a:lnTo>
                <a:lnTo>
                  <a:pt x="1808" y="950"/>
                </a:lnTo>
                <a:lnTo>
                  <a:pt x="1887" y="1001"/>
                </a:lnTo>
                <a:lnTo>
                  <a:pt x="1966" y="1035"/>
                </a:lnTo>
                <a:lnTo>
                  <a:pt x="2012" y="1047"/>
                </a:lnTo>
                <a:lnTo>
                  <a:pt x="2051" y="1047"/>
                </a:lnTo>
                <a:lnTo>
                  <a:pt x="2136" y="1041"/>
                </a:lnTo>
                <a:lnTo>
                  <a:pt x="2227" y="1024"/>
                </a:lnTo>
                <a:lnTo>
                  <a:pt x="2312" y="990"/>
                </a:lnTo>
                <a:lnTo>
                  <a:pt x="2386" y="939"/>
                </a:lnTo>
                <a:lnTo>
                  <a:pt x="2454" y="866"/>
                </a:lnTo>
                <a:lnTo>
                  <a:pt x="2510" y="781"/>
                </a:lnTo>
                <a:lnTo>
                  <a:pt x="2544" y="673"/>
                </a:lnTo>
                <a:lnTo>
                  <a:pt x="2556" y="611"/>
                </a:lnTo>
                <a:lnTo>
                  <a:pt x="2556" y="543"/>
                </a:lnTo>
                <a:lnTo>
                  <a:pt x="2556" y="469"/>
                </a:lnTo>
                <a:lnTo>
                  <a:pt x="2544" y="407"/>
                </a:lnTo>
                <a:lnTo>
                  <a:pt x="2533" y="351"/>
                </a:lnTo>
                <a:lnTo>
                  <a:pt x="2510" y="294"/>
                </a:lnTo>
                <a:lnTo>
                  <a:pt x="2454" y="203"/>
                </a:lnTo>
                <a:lnTo>
                  <a:pt x="2386" y="130"/>
                </a:lnTo>
                <a:lnTo>
                  <a:pt x="2312" y="68"/>
                </a:lnTo>
                <a:lnTo>
                  <a:pt x="2233" y="28"/>
                </a:lnTo>
                <a:lnTo>
                  <a:pt x="2153" y="5"/>
                </a:lnTo>
                <a:lnTo>
                  <a:pt x="2085" y="0"/>
                </a:lnTo>
                <a:lnTo>
                  <a:pt x="2023" y="0"/>
                </a:lnTo>
                <a:lnTo>
                  <a:pt x="1972" y="11"/>
                </a:lnTo>
                <a:lnTo>
                  <a:pt x="1927" y="28"/>
                </a:lnTo>
                <a:lnTo>
                  <a:pt x="1881" y="45"/>
                </a:lnTo>
                <a:lnTo>
                  <a:pt x="1808" y="96"/>
                </a:lnTo>
                <a:lnTo>
                  <a:pt x="1745" y="158"/>
                </a:lnTo>
                <a:lnTo>
                  <a:pt x="1700" y="215"/>
                </a:lnTo>
                <a:lnTo>
                  <a:pt x="1660" y="271"/>
                </a:lnTo>
                <a:lnTo>
                  <a:pt x="1632" y="311"/>
                </a:lnTo>
                <a:lnTo>
                  <a:pt x="1615" y="322"/>
                </a:lnTo>
                <a:lnTo>
                  <a:pt x="1604" y="328"/>
                </a:lnTo>
                <a:lnTo>
                  <a:pt x="1581" y="328"/>
                </a:lnTo>
                <a:lnTo>
                  <a:pt x="1547" y="328"/>
                </a:lnTo>
                <a:lnTo>
                  <a:pt x="1490" y="328"/>
                </a:lnTo>
                <a:lnTo>
                  <a:pt x="1428" y="328"/>
                </a:lnTo>
                <a:lnTo>
                  <a:pt x="1360" y="334"/>
                </a:lnTo>
                <a:lnTo>
                  <a:pt x="1281" y="334"/>
                </a:lnTo>
                <a:lnTo>
                  <a:pt x="1105" y="334"/>
                </a:lnTo>
                <a:lnTo>
                  <a:pt x="929" y="334"/>
                </a:lnTo>
                <a:lnTo>
                  <a:pt x="850" y="334"/>
                </a:lnTo>
                <a:lnTo>
                  <a:pt x="770" y="334"/>
                </a:lnTo>
                <a:lnTo>
                  <a:pt x="697" y="334"/>
                </a:lnTo>
                <a:lnTo>
                  <a:pt x="634" y="334"/>
                </a:lnTo>
                <a:lnTo>
                  <a:pt x="583" y="334"/>
                </a:lnTo>
                <a:lnTo>
                  <a:pt x="549" y="334"/>
                </a:lnTo>
                <a:lnTo>
                  <a:pt x="481" y="334"/>
                </a:lnTo>
                <a:lnTo>
                  <a:pt x="408" y="328"/>
                </a:lnTo>
                <a:lnTo>
                  <a:pt x="328" y="328"/>
                </a:lnTo>
                <a:lnTo>
                  <a:pt x="255" y="328"/>
                </a:lnTo>
                <a:lnTo>
                  <a:pt x="181" y="328"/>
                </a:lnTo>
                <a:lnTo>
                  <a:pt x="124" y="322"/>
                </a:lnTo>
                <a:lnTo>
                  <a:pt x="107" y="322"/>
                </a:lnTo>
                <a:lnTo>
                  <a:pt x="90" y="322"/>
                </a:lnTo>
                <a:lnTo>
                  <a:pt x="79" y="322"/>
                </a:lnTo>
                <a:lnTo>
                  <a:pt x="73" y="322"/>
                </a:lnTo>
                <a:lnTo>
                  <a:pt x="0" y="407"/>
                </a:lnTo>
                <a:lnTo>
                  <a:pt x="0" y="407"/>
                </a:lnTo>
              </a:path>
            </a:pathLst>
          </a:custGeom>
          <a:solidFill>
            <a:srgbClr val="0070C0"/>
          </a:solidFill>
          <a:ln w="28575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8543789" y="6344142"/>
            <a:ext cx="162061" cy="230014"/>
          </a:xfrm>
          <a:custGeom>
            <a:avLst/>
            <a:gdLst/>
            <a:ahLst/>
            <a:cxnLst>
              <a:cxn ang="0">
                <a:pos x="589" y="0"/>
              </a:cxn>
              <a:cxn ang="0">
                <a:pos x="492" y="11"/>
              </a:cxn>
              <a:cxn ang="0">
                <a:pos x="402" y="40"/>
              </a:cxn>
              <a:cxn ang="0">
                <a:pos x="323" y="79"/>
              </a:cxn>
              <a:cxn ang="0">
                <a:pos x="255" y="136"/>
              </a:cxn>
              <a:cxn ang="0">
                <a:pos x="192" y="210"/>
              </a:cxn>
              <a:cxn ang="0">
                <a:pos x="153" y="289"/>
              </a:cxn>
              <a:cxn ang="0">
                <a:pos x="124" y="380"/>
              </a:cxn>
              <a:cxn ang="0">
                <a:pos x="113" y="476"/>
              </a:cxn>
              <a:cxn ang="0">
                <a:pos x="113" y="675"/>
              </a:cxn>
              <a:cxn ang="0">
                <a:pos x="40" y="675"/>
              </a:cxn>
              <a:cxn ang="0">
                <a:pos x="23" y="675"/>
              </a:cxn>
              <a:cxn ang="0">
                <a:pos x="11" y="686"/>
              </a:cxn>
              <a:cxn ang="0">
                <a:pos x="6" y="698"/>
              </a:cxn>
              <a:cxn ang="0">
                <a:pos x="0" y="715"/>
              </a:cxn>
              <a:cxn ang="0">
                <a:pos x="0" y="1622"/>
              </a:cxn>
              <a:cxn ang="0">
                <a:pos x="6" y="1639"/>
              </a:cxn>
              <a:cxn ang="0">
                <a:pos x="11" y="1651"/>
              </a:cxn>
              <a:cxn ang="0">
                <a:pos x="23" y="1656"/>
              </a:cxn>
              <a:cxn ang="0">
                <a:pos x="40" y="1662"/>
              </a:cxn>
              <a:cxn ang="0">
                <a:pos x="1132" y="1662"/>
              </a:cxn>
              <a:cxn ang="0">
                <a:pos x="1149" y="1656"/>
              </a:cxn>
              <a:cxn ang="0">
                <a:pos x="1160" y="1651"/>
              </a:cxn>
              <a:cxn ang="0">
                <a:pos x="1166" y="1639"/>
              </a:cxn>
              <a:cxn ang="0">
                <a:pos x="1171" y="1622"/>
              </a:cxn>
              <a:cxn ang="0">
                <a:pos x="1171" y="715"/>
              </a:cxn>
              <a:cxn ang="0">
                <a:pos x="1166" y="698"/>
              </a:cxn>
              <a:cxn ang="0">
                <a:pos x="1160" y="686"/>
              </a:cxn>
              <a:cxn ang="0">
                <a:pos x="1149" y="675"/>
              </a:cxn>
              <a:cxn ang="0">
                <a:pos x="1132" y="675"/>
              </a:cxn>
              <a:cxn ang="0">
                <a:pos x="1058" y="675"/>
              </a:cxn>
              <a:cxn ang="0">
                <a:pos x="1058" y="476"/>
              </a:cxn>
              <a:cxn ang="0">
                <a:pos x="1047" y="380"/>
              </a:cxn>
              <a:cxn ang="0">
                <a:pos x="1019" y="289"/>
              </a:cxn>
              <a:cxn ang="0">
                <a:pos x="979" y="210"/>
              </a:cxn>
              <a:cxn ang="0">
                <a:pos x="917" y="136"/>
              </a:cxn>
              <a:cxn ang="0">
                <a:pos x="849" y="79"/>
              </a:cxn>
              <a:cxn ang="0">
                <a:pos x="770" y="40"/>
              </a:cxn>
              <a:cxn ang="0">
                <a:pos x="679" y="11"/>
              </a:cxn>
              <a:cxn ang="0">
                <a:pos x="589" y="0"/>
              </a:cxn>
              <a:cxn ang="0">
                <a:pos x="589" y="0"/>
              </a:cxn>
              <a:cxn ang="0">
                <a:pos x="589" y="176"/>
              </a:cxn>
              <a:cxn ang="0">
                <a:pos x="645" y="182"/>
              </a:cxn>
              <a:cxn ang="0">
                <a:pos x="707" y="204"/>
              </a:cxn>
              <a:cxn ang="0">
                <a:pos x="758" y="233"/>
              </a:cxn>
              <a:cxn ang="0">
                <a:pos x="804" y="272"/>
              </a:cxn>
              <a:cxn ang="0">
                <a:pos x="837" y="323"/>
              </a:cxn>
              <a:cxn ang="0">
                <a:pos x="866" y="374"/>
              </a:cxn>
              <a:cxn ang="0">
                <a:pos x="883" y="437"/>
              </a:cxn>
              <a:cxn ang="0">
                <a:pos x="894" y="505"/>
              </a:cxn>
              <a:cxn ang="0">
                <a:pos x="894" y="675"/>
              </a:cxn>
              <a:cxn ang="0">
                <a:pos x="277" y="675"/>
              </a:cxn>
              <a:cxn ang="0">
                <a:pos x="277" y="505"/>
              </a:cxn>
              <a:cxn ang="0">
                <a:pos x="283" y="437"/>
              </a:cxn>
              <a:cxn ang="0">
                <a:pos x="306" y="374"/>
              </a:cxn>
              <a:cxn ang="0">
                <a:pos x="334" y="323"/>
              </a:cxn>
              <a:cxn ang="0">
                <a:pos x="368" y="272"/>
              </a:cxn>
              <a:cxn ang="0">
                <a:pos x="413" y="233"/>
              </a:cxn>
              <a:cxn ang="0">
                <a:pos x="464" y="204"/>
              </a:cxn>
              <a:cxn ang="0">
                <a:pos x="526" y="182"/>
              </a:cxn>
              <a:cxn ang="0">
                <a:pos x="589" y="176"/>
              </a:cxn>
              <a:cxn ang="0">
                <a:pos x="589" y="176"/>
              </a:cxn>
            </a:cxnLst>
            <a:rect l="0" t="0" r="r" b="b"/>
            <a:pathLst>
              <a:path w="1171" h="1662">
                <a:moveTo>
                  <a:pt x="589" y="0"/>
                </a:moveTo>
                <a:lnTo>
                  <a:pt x="492" y="11"/>
                </a:lnTo>
                <a:lnTo>
                  <a:pt x="402" y="40"/>
                </a:lnTo>
                <a:lnTo>
                  <a:pt x="323" y="79"/>
                </a:lnTo>
                <a:lnTo>
                  <a:pt x="255" y="136"/>
                </a:lnTo>
                <a:lnTo>
                  <a:pt x="192" y="210"/>
                </a:lnTo>
                <a:lnTo>
                  <a:pt x="153" y="289"/>
                </a:lnTo>
                <a:lnTo>
                  <a:pt x="124" y="380"/>
                </a:lnTo>
                <a:lnTo>
                  <a:pt x="113" y="476"/>
                </a:lnTo>
                <a:lnTo>
                  <a:pt x="113" y="675"/>
                </a:lnTo>
                <a:lnTo>
                  <a:pt x="40" y="675"/>
                </a:lnTo>
                <a:lnTo>
                  <a:pt x="23" y="675"/>
                </a:lnTo>
                <a:lnTo>
                  <a:pt x="11" y="686"/>
                </a:lnTo>
                <a:lnTo>
                  <a:pt x="6" y="698"/>
                </a:lnTo>
                <a:lnTo>
                  <a:pt x="0" y="715"/>
                </a:lnTo>
                <a:lnTo>
                  <a:pt x="0" y="1622"/>
                </a:lnTo>
                <a:lnTo>
                  <a:pt x="6" y="1639"/>
                </a:lnTo>
                <a:lnTo>
                  <a:pt x="11" y="1651"/>
                </a:lnTo>
                <a:lnTo>
                  <a:pt x="23" y="1656"/>
                </a:lnTo>
                <a:lnTo>
                  <a:pt x="40" y="1662"/>
                </a:lnTo>
                <a:lnTo>
                  <a:pt x="1132" y="1662"/>
                </a:lnTo>
                <a:lnTo>
                  <a:pt x="1149" y="1656"/>
                </a:lnTo>
                <a:lnTo>
                  <a:pt x="1160" y="1651"/>
                </a:lnTo>
                <a:lnTo>
                  <a:pt x="1166" y="1639"/>
                </a:lnTo>
                <a:lnTo>
                  <a:pt x="1171" y="1622"/>
                </a:lnTo>
                <a:lnTo>
                  <a:pt x="1171" y="715"/>
                </a:lnTo>
                <a:lnTo>
                  <a:pt x="1166" y="698"/>
                </a:lnTo>
                <a:lnTo>
                  <a:pt x="1160" y="686"/>
                </a:lnTo>
                <a:lnTo>
                  <a:pt x="1149" y="675"/>
                </a:lnTo>
                <a:lnTo>
                  <a:pt x="1132" y="675"/>
                </a:lnTo>
                <a:lnTo>
                  <a:pt x="1058" y="675"/>
                </a:lnTo>
                <a:lnTo>
                  <a:pt x="1058" y="476"/>
                </a:lnTo>
                <a:lnTo>
                  <a:pt x="1047" y="380"/>
                </a:lnTo>
                <a:lnTo>
                  <a:pt x="1019" y="289"/>
                </a:lnTo>
                <a:lnTo>
                  <a:pt x="979" y="210"/>
                </a:lnTo>
                <a:lnTo>
                  <a:pt x="917" y="136"/>
                </a:lnTo>
                <a:lnTo>
                  <a:pt x="849" y="79"/>
                </a:lnTo>
                <a:lnTo>
                  <a:pt x="770" y="40"/>
                </a:lnTo>
                <a:lnTo>
                  <a:pt x="679" y="11"/>
                </a:lnTo>
                <a:lnTo>
                  <a:pt x="589" y="0"/>
                </a:lnTo>
                <a:lnTo>
                  <a:pt x="589" y="0"/>
                </a:lnTo>
                <a:close/>
                <a:moveTo>
                  <a:pt x="589" y="176"/>
                </a:moveTo>
                <a:lnTo>
                  <a:pt x="645" y="182"/>
                </a:lnTo>
                <a:lnTo>
                  <a:pt x="707" y="204"/>
                </a:lnTo>
                <a:lnTo>
                  <a:pt x="758" y="233"/>
                </a:lnTo>
                <a:lnTo>
                  <a:pt x="804" y="272"/>
                </a:lnTo>
                <a:lnTo>
                  <a:pt x="837" y="323"/>
                </a:lnTo>
                <a:lnTo>
                  <a:pt x="866" y="374"/>
                </a:lnTo>
                <a:lnTo>
                  <a:pt x="883" y="437"/>
                </a:lnTo>
                <a:lnTo>
                  <a:pt x="894" y="505"/>
                </a:lnTo>
                <a:lnTo>
                  <a:pt x="894" y="675"/>
                </a:lnTo>
                <a:lnTo>
                  <a:pt x="277" y="675"/>
                </a:lnTo>
                <a:lnTo>
                  <a:pt x="277" y="505"/>
                </a:lnTo>
                <a:lnTo>
                  <a:pt x="283" y="437"/>
                </a:lnTo>
                <a:lnTo>
                  <a:pt x="306" y="374"/>
                </a:lnTo>
                <a:lnTo>
                  <a:pt x="334" y="323"/>
                </a:lnTo>
                <a:lnTo>
                  <a:pt x="368" y="272"/>
                </a:lnTo>
                <a:lnTo>
                  <a:pt x="413" y="233"/>
                </a:lnTo>
                <a:lnTo>
                  <a:pt x="464" y="204"/>
                </a:lnTo>
                <a:lnTo>
                  <a:pt x="526" y="182"/>
                </a:lnTo>
                <a:lnTo>
                  <a:pt x="589" y="176"/>
                </a:lnTo>
                <a:lnTo>
                  <a:pt x="589" y="176"/>
                </a:lnTo>
                <a:close/>
              </a:path>
            </a:pathLst>
          </a:custGeom>
          <a:solidFill>
            <a:srgbClr val="0070C0"/>
          </a:solidFill>
          <a:ln w="28575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3" name="Straight Connector 12"/>
          <p:cNvCxnSpPr/>
          <p:nvPr/>
        </p:nvCxnSpPr>
        <p:spPr>
          <a:xfrm>
            <a:off x="852488" y="921544"/>
            <a:ext cx="8291512" cy="794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508750"/>
            <a:ext cx="8582025" cy="1588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002602" y="109729"/>
            <a:ext cx="703248" cy="594360"/>
            <a:chOff x="3024188" y="2120900"/>
            <a:chExt cx="3086100" cy="2608263"/>
          </a:xfrm>
        </p:grpSpPr>
        <p:sp>
          <p:nvSpPr>
            <p:cNvPr id="29701" name="Freeform 5"/>
            <p:cNvSpPr>
              <a:spLocks/>
            </p:cNvSpPr>
            <p:nvPr userDrawn="1"/>
          </p:nvSpPr>
          <p:spPr bwMode="auto">
            <a:xfrm>
              <a:off x="3024188" y="2120900"/>
              <a:ext cx="1916112" cy="2608263"/>
            </a:xfrm>
            <a:custGeom>
              <a:avLst/>
              <a:gdLst/>
              <a:ahLst/>
              <a:cxnLst>
                <a:cxn ang="0">
                  <a:pos x="1014" y="1546"/>
                </a:cxn>
                <a:cxn ang="0">
                  <a:pos x="992" y="1558"/>
                </a:cxn>
                <a:cxn ang="0">
                  <a:pos x="935" y="1586"/>
                </a:cxn>
                <a:cxn ang="0">
                  <a:pos x="850" y="1620"/>
                </a:cxn>
                <a:cxn ang="0">
                  <a:pos x="685" y="1643"/>
                </a:cxn>
                <a:cxn ang="0">
                  <a:pos x="555" y="1631"/>
                </a:cxn>
                <a:cxn ang="0">
                  <a:pos x="419" y="1580"/>
                </a:cxn>
                <a:cxn ang="0">
                  <a:pos x="283" y="1478"/>
                </a:cxn>
                <a:cxn ang="0">
                  <a:pos x="158" y="1325"/>
                </a:cxn>
                <a:cxn ang="0">
                  <a:pos x="73" y="1167"/>
                </a:cxn>
                <a:cxn ang="0">
                  <a:pos x="22" y="1014"/>
                </a:cxn>
                <a:cxn ang="0">
                  <a:pos x="0" y="878"/>
                </a:cxn>
                <a:cxn ang="0">
                  <a:pos x="5" y="702"/>
                </a:cxn>
                <a:cxn ang="0">
                  <a:pos x="22" y="606"/>
                </a:cxn>
                <a:cxn ang="0">
                  <a:pos x="45" y="538"/>
                </a:cxn>
                <a:cxn ang="0">
                  <a:pos x="62" y="493"/>
                </a:cxn>
                <a:cxn ang="0">
                  <a:pos x="85" y="453"/>
                </a:cxn>
                <a:cxn ang="0">
                  <a:pos x="181" y="306"/>
                </a:cxn>
                <a:cxn ang="0">
                  <a:pos x="345" y="141"/>
                </a:cxn>
                <a:cxn ang="0">
                  <a:pos x="504" y="39"/>
                </a:cxn>
                <a:cxn ang="0">
                  <a:pos x="629" y="5"/>
                </a:cxn>
                <a:cxn ang="0">
                  <a:pos x="765" y="0"/>
                </a:cxn>
                <a:cxn ang="0">
                  <a:pos x="929" y="28"/>
                </a:cxn>
                <a:cxn ang="0">
                  <a:pos x="1088" y="102"/>
                </a:cxn>
                <a:cxn ang="0">
                  <a:pos x="1179" y="181"/>
                </a:cxn>
                <a:cxn ang="0">
                  <a:pos x="1207" y="215"/>
                </a:cxn>
                <a:cxn ang="0">
                  <a:pos x="1037" y="357"/>
                </a:cxn>
                <a:cxn ang="0">
                  <a:pos x="997" y="317"/>
                </a:cxn>
                <a:cxn ang="0">
                  <a:pos x="912" y="266"/>
                </a:cxn>
                <a:cxn ang="0">
                  <a:pos x="793" y="232"/>
                </a:cxn>
                <a:cxn ang="0">
                  <a:pos x="640" y="243"/>
                </a:cxn>
                <a:cxn ang="0">
                  <a:pos x="476" y="328"/>
                </a:cxn>
                <a:cxn ang="0">
                  <a:pos x="340" y="470"/>
                </a:cxn>
                <a:cxn ang="0">
                  <a:pos x="255" y="674"/>
                </a:cxn>
                <a:cxn ang="0">
                  <a:pos x="243" y="793"/>
                </a:cxn>
                <a:cxn ang="0">
                  <a:pos x="255" y="917"/>
                </a:cxn>
                <a:cxn ang="0">
                  <a:pos x="328" y="1127"/>
                </a:cxn>
                <a:cxn ang="0">
                  <a:pos x="453" y="1280"/>
                </a:cxn>
                <a:cxn ang="0">
                  <a:pos x="583" y="1371"/>
                </a:cxn>
                <a:cxn ang="0">
                  <a:pos x="702" y="1399"/>
                </a:cxn>
                <a:cxn ang="0">
                  <a:pos x="787" y="1388"/>
                </a:cxn>
                <a:cxn ang="0">
                  <a:pos x="850" y="1365"/>
                </a:cxn>
                <a:cxn ang="0">
                  <a:pos x="889" y="1342"/>
                </a:cxn>
                <a:cxn ang="0">
                  <a:pos x="895" y="1342"/>
                </a:cxn>
              </a:cxnLst>
              <a:rect l="0" t="0" r="r" b="b"/>
              <a:pathLst>
                <a:path w="1207" h="1643">
                  <a:moveTo>
                    <a:pt x="895" y="1342"/>
                  </a:moveTo>
                  <a:lnTo>
                    <a:pt x="1014" y="1546"/>
                  </a:lnTo>
                  <a:lnTo>
                    <a:pt x="1009" y="1552"/>
                  </a:lnTo>
                  <a:lnTo>
                    <a:pt x="992" y="1558"/>
                  </a:lnTo>
                  <a:lnTo>
                    <a:pt x="969" y="1569"/>
                  </a:lnTo>
                  <a:lnTo>
                    <a:pt x="935" y="1586"/>
                  </a:lnTo>
                  <a:lnTo>
                    <a:pt x="895" y="1603"/>
                  </a:lnTo>
                  <a:lnTo>
                    <a:pt x="850" y="1620"/>
                  </a:lnTo>
                  <a:lnTo>
                    <a:pt x="742" y="1643"/>
                  </a:lnTo>
                  <a:lnTo>
                    <a:pt x="685" y="1643"/>
                  </a:lnTo>
                  <a:lnTo>
                    <a:pt x="623" y="1643"/>
                  </a:lnTo>
                  <a:lnTo>
                    <a:pt x="555" y="1631"/>
                  </a:lnTo>
                  <a:lnTo>
                    <a:pt x="487" y="1614"/>
                  </a:lnTo>
                  <a:lnTo>
                    <a:pt x="419" y="1580"/>
                  </a:lnTo>
                  <a:lnTo>
                    <a:pt x="351" y="1535"/>
                  </a:lnTo>
                  <a:lnTo>
                    <a:pt x="283" y="1478"/>
                  </a:lnTo>
                  <a:lnTo>
                    <a:pt x="221" y="1405"/>
                  </a:lnTo>
                  <a:lnTo>
                    <a:pt x="158" y="1325"/>
                  </a:lnTo>
                  <a:lnTo>
                    <a:pt x="113" y="1246"/>
                  </a:lnTo>
                  <a:lnTo>
                    <a:pt x="73" y="1167"/>
                  </a:lnTo>
                  <a:lnTo>
                    <a:pt x="45" y="1087"/>
                  </a:lnTo>
                  <a:lnTo>
                    <a:pt x="22" y="1014"/>
                  </a:lnTo>
                  <a:lnTo>
                    <a:pt x="5" y="946"/>
                  </a:lnTo>
                  <a:lnTo>
                    <a:pt x="0" y="878"/>
                  </a:lnTo>
                  <a:lnTo>
                    <a:pt x="0" y="816"/>
                  </a:lnTo>
                  <a:lnTo>
                    <a:pt x="5" y="702"/>
                  </a:lnTo>
                  <a:lnTo>
                    <a:pt x="11" y="651"/>
                  </a:lnTo>
                  <a:lnTo>
                    <a:pt x="22" y="606"/>
                  </a:lnTo>
                  <a:lnTo>
                    <a:pt x="34" y="572"/>
                  </a:lnTo>
                  <a:lnTo>
                    <a:pt x="45" y="538"/>
                  </a:lnTo>
                  <a:lnTo>
                    <a:pt x="56" y="515"/>
                  </a:lnTo>
                  <a:lnTo>
                    <a:pt x="62" y="493"/>
                  </a:lnTo>
                  <a:lnTo>
                    <a:pt x="73" y="476"/>
                  </a:lnTo>
                  <a:lnTo>
                    <a:pt x="85" y="453"/>
                  </a:lnTo>
                  <a:lnTo>
                    <a:pt x="124" y="385"/>
                  </a:lnTo>
                  <a:lnTo>
                    <a:pt x="181" y="306"/>
                  </a:lnTo>
                  <a:lnTo>
                    <a:pt x="255" y="221"/>
                  </a:lnTo>
                  <a:lnTo>
                    <a:pt x="345" y="141"/>
                  </a:lnTo>
                  <a:lnTo>
                    <a:pt x="447" y="68"/>
                  </a:lnTo>
                  <a:lnTo>
                    <a:pt x="504" y="39"/>
                  </a:lnTo>
                  <a:lnTo>
                    <a:pt x="566" y="22"/>
                  </a:lnTo>
                  <a:lnTo>
                    <a:pt x="629" y="5"/>
                  </a:lnTo>
                  <a:lnTo>
                    <a:pt x="697" y="0"/>
                  </a:lnTo>
                  <a:lnTo>
                    <a:pt x="765" y="0"/>
                  </a:lnTo>
                  <a:lnTo>
                    <a:pt x="821" y="5"/>
                  </a:lnTo>
                  <a:lnTo>
                    <a:pt x="929" y="28"/>
                  </a:lnTo>
                  <a:lnTo>
                    <a:pt x="1020" y="62"/>
                  </a:lnTo>
                  <a:lnTo>
                    <a:pt x="1088" y="102"/>
                  </a:lnTo>
                  <a:lnTo>
                    <a:pt x="1145" y="141"/>
                  </a:lnTo>
                  <a:lnTo>
                    <a:pt x="1179" y="181"/>
                  </a:lnTo>
                  <a:lnTo>
                    <a:pt x="1201" y="209"/>
                  </a:lnTo>
                  <a:lnTo>
                    <a:pt x="1207" y="215"/>
                  </a:lnTo>
                  <a:lnTo>
                    <a:pt x="1043" y="362"/>
                  </a:lnTo>
                  <a:lnTo>
                    <a:pt x="1037" y="357"/>
                  </a:lnTo>
                  <a:lnTo>
                    <a:pt x="1020" y="340"/>
                  </a:lnTo>
                  <a:lnTo>
                    <a:pt x="997" y="317"/>
                  </a:lnTo>
                  <a:lnTo>
                    <a:pt x="957" y="289"/>
                  </a:lnTo>
                  <a:lnTo>
                    <a:pt x="912" y="266"/>
                  </a:lnTo>
                  <a:lnTo>
                    <a:pt x="855" y="243"/>
                  </a:lnTo>
                  <a:lnTo>
                    <a:pt x="793" y="232"/>
                  </a:lnTo>
                  <a:lnTo>
                    <a:pt x="719" y="232"/>
                  </a:lnTo>
                  <a:lnTo>
                    <a:pt x="640" y="243"/>
                  </a:lnTo>
                  <a:lnTo>
                    <a:pt x="561" y="277"/>
                  </a:lnTo>
                  <a:lnTo>
                    <a:pt x="476" y="328"/>
                  </a:lnTo>
                  <a:lnTo>
                    <a:pt x="402" y="391"/>
                  </a:lnTo>
                  <a:lnTo>
                    <a:pt x="340" y="470"/>
                  </a:lnTo>
                  <a:lnTo>
                    <a:pt x="289" y="561"/>
                  </a:lnTo>
                  <a:lnTo>
                    <a:pt x="255" y="674"/>
                  </a:lnTo>
                  <a:lnTo>
                    <a:pt x="243" y="731"/>
                  </a:lnTo>
                  <a:lnTo>
                    <a:pt x="243" y="793"/>
                  </a:lnTo>
                  <a:lnTo>
                    <a:pt x="243" y="861"/>
                  </a:lnTo>
                  <a:lnTo>
                    <a:pt x="255" y="917"/>
                  </a:lnTo>
                  <a:lnTo>
                    <a:pt x="283" y="1031"/>
                  </a:lnTo>
                  <a:lnTo>
                    <a:pt x="328" y="1127"/>
                  </a:lnTo>
                  <a:lnTo>
                    <a:pt x="385" y="1212"/>
                  </a:lnTo>
                  <a:lnTo>
                    <a:pt x="453" y="1280"/>
                  </a:lnTo>
                  <a:lnTo>
                    <a:pt x="521" y="1337"/>
                  </a:lnTo>
                  <a:lnTo>
                    <a:pt x="583" y="1371"/>
                  </a:lnTo>
                  <a:lnTo>
                    <a:pt x="646" y="1393"/>
                  </a:lnTo>
                  <a:lnTo>
                    <a:pt x="702" y="1399"/>
                  </a:lnTo>
                  <a:lnTo>
                    <a:pt x="748" y="1393"/>
                  </a:lnTo>
                  <a:lnTo>
                    <a:pt x="787" y="1388"/>
                  </a:lnTo>
                  <a:lnTo>
                    <a:pt x="827" y="1376"/>
                  </a:lnTo>
                  <a:lnTo>
                    <a:pt x="850" y="1365"/>
                  </a:lnTo>
                  <a:lnTo>
                    <a:pt x="872" y="1354"/>
                  </a:lnTo>
                  <a:lnTo>
                    <a:pt x="889" y="1342"/>
                  </a:lnTo>
                  <a:lnTo>
                    <a:pt x="895" y="1342"/>
                  </a:lnTo>
                  <a:lnTo>
                    <a:pt x="895" y="1342"/>
                  </a:lnTo>
                </a:path>
              </a:pathLst>
            </a:custGeom>
            <a:solidFill>
              <a:srgbClr val="0070C0"/>
            </a:solidFill>
            <a:ln w="6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02" name="Freeform 6"/>
            <p:cNvSpPr>
              <a:spLocks/>
            </p:cNvSpPr>
            <p:nvPr userDrawn="1"/>
          </p:nvSpPr>
          <p:spPr bwMode="auto">
            <a:xfrm>
              <a:off x="4643438" y="2506663"/>
              <a:ext cx="1466850" cy="2212975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2" y="17"/>
                </a:cxn>
                <a:cxn ang="0">
                  <a:pos x="266" y="63"/>
                </a:cxn>
                <a:cxn ang="0">
                  <a:pos x="323" y="153"/>
                </a:cxn>
                <a:cxn ang="0">
                  <a:pos x="340" y="210"/>
                </a:cxn>
                <a:cxn ang="0">
                  <a:pos x="363" y="312"/>
                </a:cxn>
                <a:cxn ang="0">
                  <a:pos x="368" y="374"/>
                </a:cxn>
                <a:cxn ang="0">
                  <a:pos x="374" y="397"/>
                </a:cxn>
                <a:cxn ang="0">
                  <a:pos x="578" y="635"/>
                </a:cxn>
                <a:cxn ang="0">
                  <a:pos x="402" y="635"/>
                </a:cxn>
                <a:cxn ang="0">
                  <a:pos x="397" y="663"/>
                </a:cxn>
                <a:cxn ang="0">
                  <a:pos x="397" y="742"/>
                </a:cxn>
                <a:cxn ang="0">
                  <a:pos x="408" y="884"/>
                </a:cxn>
                <a:cxn ang="0">
                  <a:pos x="448" y="1020"/>
                </a:cxn>
                <a:cxn ang="0">
                  <a:pos x="521" y="1099"/>
                </a:cxn>
                <a:cxn ang="0">
                  <a:pos x="595" y="1139"/>
                </a:cxn>
                <a:cxn ang="0">
                  <a:pos x="674" y="1156"/>
                </a:cxn>
                <a:cxn ang="0">
                  <a:pos x="799" y="1139"/>
                </a:cxn>
                <a:cxn ang="0">
                  <a:pos x="884" y="1275"/>
                </a:cxn>
                <a:cxn ang="0">
                  <a:pos x="912" y="1320"/>
                </a:cxn>
                <a:cxn ang="0">
                  <a:pos x="924" y="1337"/>
                </a:cxn>
                <a:cxn ang="0">
                  <a:pos x="912" y="1343"/>
                </a:cxn>
                <a:cxn ang="0">
                  <a:pos x="833" y="1371"/>
                </a:cxn>
                <a:cxn ang="0">
                  <a:pos x="697" y="1394"/>
                </a:cxn>
                <a:cxn ang="0">
                  <a:pos x="538" y="1377"/>
                </a:cxn>
                <a:cxn ang="0">
                  <a:pos x="459" y="1343"/>
                </a:cxn>
                <a:cxn ang="0">
                  <a:pos x="340" y="1241"/>
                </a:cxn>
                <a:cxn ang="0">
                  <a:pos x="255" y="1128"/>
                </a:cxn>
                <a:cxn ang="0">
                  <a:pos x="204" y="1020"/>
                </a:cxn>
                <a:cxn ang="0">
                  <a:pos x="181" y="912"/>
                </a:cxn>
                <a:cxn ang="0">
                  <a:pos x="170" y="765"/>
                </a:cxn>
                <a:cxn ang="0">
                  <a:pos x="164" y="691"/>
                </a:cxn>
                <a:cxn ang="0">
                  <a:pos x="164" y="646"/>
                </a:cxn>
                <a:cxn ang="0">
                  <a:pos x="0" y="640"/>
                </a:cxn>
                <a:cxn ang="0">
                  <a:pos x="153" y="403"/>
                </a:cxn>
                <a:cxn ang="0">
                  <a:pos x="153" y="386"/>
                </a:cxn>
                <a:cxn ang="0">
                  <a:pos x="142" y="301"/>
                </a:cxn>
                <a:cxn ang="0">
                  <a:pos x="96" y="216"/>
                </a:cxn>
                <a:cxn ang="0">
                  <a:pos x="62" y="153"/>
                </a:cxn>
                <a:cxn ang="0">
                  <a:pos x="62" y="142"/>
                </a:cxn>
              </a:cxnLst>
              <a:rect l="0" t="0" r="r" b="b"/>
              <a:pathLst>
                <a:path w="924" h="1394">
                  <a:moveTo>
                    <a:pt x="62" y="142"/>
                  </a:moveTo>
                  <a:lnTo>
                    <a:pt x="221" y="0"/>
                  </a:lnTo>
                  <a:lnTo>
                    <a:pt x="221" y="6"/>
                  </a:lnTo>
                  <a:lnTo>
                    <a:pt x="232" y="17"/>
                  </a:lnTo>
                  <a:lnTo>
                    <a:pt x="249" y="40"/>
                  </a:lnTo>
                  <a:lnTo>
                    <a:pt x="266" y="63"/>
                  </a:lnTo>
                  <a:lnTo>
                    <a:pt x="306" y="125"/>
                  </a:lnTo>
                  <a:lnTo>
                    <a:pt x="323" y="153"/>
                  </a:lnTo>
                  <a:lnTo>
                    <a:pt x="334" y="176"/>
                  </a:lnTo>
                  <a:lnTo>
                    <a:pt x="340" y="210"/>
                  </a:lnTo>
                  <a:lnTo>
                    <a:pt x="351" y="244"/>
                  </a:lnTo>
                  <a:lnTo>
                    <a:pt x="363" y="312"/>
                  </a:lnTo>
                  <a:lnTo>
                    <a:pt x="368" y="346"/>
                  </a:lnTo>
                  <a:lnTo>
                    <a:pt x="368" y="374"/>
                  </a:lnTo>
                  <a:lnTo>
                    <a:pt x="374" y="391"/>
                  </a:lnTo>
                  <a:lnTo>
                    <a:pt x="374" y="397"/>
                  </a:lnTo>
                  <a:lnTo>
                    <a:pt x="578" y="391"/>
                  </a:lnTo>
                  <a:lnTo>
                    <a:pt x="578" y="635"/>
                  </a:lnTo>
                  <a:lnTo>
                    <a:pt x="402" y="629"/>
                  </a:lnTo>
                  <a:lnTo>
                    <a:pt x="402" y="635"/>
                  </a:lnTo>
                  <a:lnTo>
                    <a:pt x="402" y="646"/>
                  </a:lnTo>
                  <a:lnTo>
                    <a:pt x="397" y="663"/>
                  </a:lnTo>
                  <a:lnTo>
                    <a:pt x="397" y="686"/>
                  </a:lnTo>
                  <a:lnTo>
                    <a:pt x="397" y="742"/>
                  </a:lnTo>
                  <a:lnTo>
                    <a:pt x="397" y="810"/>
                  </a:lnTo>
                  <a:lnTo>
                    <a:pt x="408" y="884"/>
                  </a:lnTo>
                  <a:lnTo>
                    <a:pt x="419" y="958"/>
                  </a:lnTo>
                  <a:lnTo>
                    <a:pt x="448" y="1020"/>
                  </a:lnTo>
                  <a:lnTo>
                    <a:pt x="482" y="1071"/>
                  </a:lnTo>
                  <a:lnTo>
                    <a:pt x="521" y="1099"/>
                  </a:lnTo>
                  <a:lnTo>
                    <a:pt x="555" y="1122"/>
                  </a:lnTo>
                  <a:lnTo>
                    <a:pt x="595" y="1139"/>
                  </a:lnTo>
                  <a:lnTo>
                    <a:pt x="635" y="1150"/>
                  </a:lnTo>
                  <a:lnTo>
                    <a:pt x="674" y="1156"/>
                  </a:lnTo>
                  <a:lnTo>
                    <a:pt x="714" y="1156"/>
                  </a:lnTo>
                  <a:lnTo>
                    <a:pt x="799" y="1139"/>
                  </a:lnTo>
                  <a:lnTo>
                    <a:pt x="844" y="1207"/>
                  </a:lnTo>
                  <a:lnTo>
                    <a:pt x="884" y="1275"/>
                  </a:lnTo>
                  <a:lnTo>
                    <a:pt x="901" y="1298"/>
                  </a:lnTo>
                  <a:lnTo>
                    <a:pt x="912" y="1320"/>
                  </a:lnTo>
                  <a:lnTo>
                    <a:pt x="924" y="1332"/>
                  </a:lnTo>
                  <a:lnTo>
                    <a:pt x="924" y="1337"/>
                  </a:lnTo>
                  <a:lnTo>
                    <a:pt x="924" y="1337"/>
                  </a:lnTo>
                  <a:lnTo>
                    <a:pt x="912" y="1343"/>
                  </a:lnTo>
                  <a:lnTo>
                    <a:pt x="878" y="1354"/>
                  </a:lnTo>
                  <a:lnTo>
                    <a:pt x="833" y="1371"/>
                  </a:lnTo>
                  <a:lnTo>
                    <a:pt x="765" y="1383"/>
                  </a:lnTo>
                  <a:lnTo>
                    <a:pt x="697" y="1394"/>
                  </a:lnTo>
                  <a:lnTo>
                    <a:pt x="618" y="1394"/>
                  </a:lnTo>
                  <a:lnTo>
                    <a:pt x="538" y="1377"/>
                  </a:lnTo>
                  <a:lnTo>
                    <a:pt x="499" y="1360"/>
                  </a:lnTo>
                  <a:lnTo>
                    <a:pt x="459" y="1343"/>
                  </a:lnTo>
                  <a:lnTo>
                    <a:pt x="391" y="1292"/>
                  </a:lnTo>
                  <a:lnTo>
                    <a:pt x="340" y="1241"/>
                  </a:lnTo>
                  <a:lnTo>
                    <a:pt x="289" y="1184"/>
                  </a:lnTo>
                  <a:lnTo>
                    <a:pt x="255" y="1128"/>
                  </a:lnTo>
                  <a:lnTo>
                    <a:pt x="227" y="1071"/>
                  </a:lnTo>
                  <a:lnTo>
                    <a:pt x="204" y="1020"/>
                  </a:lnTo>
                  <a:lnTo>
                    <a:pt x="193" y="963"/>
                  </a:lnTo>
                  <a:lnTo>
                    <a:pt x="181" y="912"/>
                  </a:lnTo>
                  <a:lnTo>
                    <a:pt x="170" y="816"/>
                  </a:lnTo>
                  <a:lnTo>
                    <a:pt x="170" y="765"/>
                  </a:lnTo>
                  <a:lnTo>
                    <a:pt x="170" y="725"/>
                  </a:lnTo>
                  <a:lnTo>
                    <a:pt x="164" y="691"/>
                  </a:lnTo>
                  <a:lnTo>
                    <a:pt x="164" y="663"/>
                  </a:lnTo>
                  <a:lnTo>
                    <a:pt x="164" y="646"/>
                  </a:lnTo>
                  <a:lnTo>
                    <a:pt x="164" y="640"/>
                  </a:lnTo>
                  <a:lnTo>
                    <a:pt x="0" y="640"/>
                  </a:lnTo>
                  <a:lnTo>
                    <a:pt x="6" y="403"/>
                  </a:lnTo>
                  <a:lnTo>
                    <a:pt x="153" y="403"/>
                  </a:lnTo>
                  <a:lnTo>
                    <a:pt x="153" y="397"/>
                  </a:lnTo>
                  <a:lnTo>
                    <a:pt x="153" y="386"/>
                  </a:lnTo>
                  <a:lnTo>
                    <a:pt x="153" y="352"/>
                  </a:lnTo>
                  <a:lnTo>
                    <a:pt x="142" y="301"/>
                  </a:lnTo>
                  <a:lnTo>
                    <a:pt x="125" y="255"/>
                  </a:lnTo>
                  <a:lnTo>
                    <a:pt x="96" y="216"/>
                  </a:lnTo>
                  <a:lnTo>
                    <a:pt x="74" y="182"/>
                  </a:lnTo>
                  <a:lnTo>
                    <a:pt x="62" y="153"/>
                  </a:lnTo>
                  <a:lnTo>
                    <a:pt x="62" y="142"/>
                  </a:lnTo>
                  <a:lnTo>
                    <a:pt x="62" y="142"/>
                  </a:lnTo>
                </a:path>
              </a:pathLst>
            </a:custGeom>
            <a:solidFill>
              <a:srgbClr val="0070C0"/>
            </a:solidFill>
            <a:ln w="6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4EBF3"/>
              </a:clrFrom>
              <a:clrTo>
                <a:srgbClr val="E4EBF3">
                  <a:alpha val="0"/>
                </a:srgbClr>
              </a:clrTo>
            </a:clrChange>
            <a:lum bright="10000"/>
          </a:blip>
          <a:srcRect l="30938" t="32766" r="12500" b="54943"/>
          <a:stretch>
            <a:fillRect/>
          </a:stretch>
        </p:blipFill>
        <p:spPr bwMode="auto">
          <a:xfrm>
            <a:off x="7989072" y="740570"/>
            <a:ext cx="716778" cy="12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63" y="6548120"/>
            <a:ext cx="6719888" cy="2190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9DE08E51-56CF-4C15-BAC0-8C0D6423660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9525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3" Type="http://schemas.openxmlformats.org/officeDocument/2006/relationships/image" Target="../media/image49.jpeg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emf"/><Relationship Id="rId18" Type="http://schemas.openxmlformats.org/officeDocument/2006/relationships/image" Target="../media/image76.emf"/><Relationship Id="rId3" Type="http://schemas.openxmlformats.org/officeDocument/2006/relationships/image" Target="../media/image61.emf"/><Relationship Id="rId21" Type="http://schemas.openxmlformats.org/officeDocument/2006/relationships/image" Target="../media/image78.emf"/><Relationship Id="rId7" Type="http://schemas.openxmlformats.org/officeDocument/2006/relationships/image" Target="../media/image65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4.emf"/><Relationship Id="rId20" Type="http://schemas.openxmlformats.org/officeDocument/2006/relationships/hyperlink" Target="http://www.austromath.at/medienvielfalt/materialien/krypto/lernpfad/content/k_euklid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11" Type="http://schemas.openxmlformats.org/officeDocument/2006/relationships/image" Target="../media/image69.emf"/><Relationship Id="rId5" Type="http://schemas.openxmlformats.org/officeDocument/2006/relationships/image" Target="../media/image63.emf"/><Relationship Id="rId15" Type="http://schemas.openxmlformats.org/officeDocument/2006/relationships/image" Target="../media/image73.emf"/><Relationship Id="rId10" Type="http://schemas.openxmlformats.org/officeDocument/2006/relationships/image" Target="../media/image68.emf"/><Relationship Id="rId19" Type="http://schemas.openxmlformats.org/officeDocument/2006/relationships/image" Target="../media/image77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Relationship Id="rId14" Type="http://schemas.openxmlformats.org/officeDocument/2006/relationships/image" Target="../media/image72.emf"/><Relationship Id="rId22" Type="http://schemas.openxmlformats.org/officeDocument/2006/relationships/image" Target="../media/image7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80.emf"/><Relationship Id="rId7" Type="http://schemas.openxmlformats.org/officeDocument/2006/relationships/image" Target="../media/image8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81.emf"/><Relationship Id="rId4" Type="http://schemas.openxmlformats.org/officeDocument/2006/relationships/image" Target="../media/image8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10" Type="http://schemas.openxmlformats.org/officeDocument/2006/relationships/image" Target="../media/image94.emf"/><Relationship Id="rId4" Type="http://schemas.openxmlformats.org/officeDocument/2006/relationships/image" Target="../media/image89.emf"/><Relationship Id="rId9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brid_cryptosyste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5.emf"/><Relationship Id="rId7" Type="http://schemas.openxmlformats.org/officeDocument/2006/relationships/image" Target="../media/image8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67.emf"/><Relationship Id="rId4" Type="http://schemas.openxmlformats.org/officeDocument/2006/relationships/image" Target="../media/image96.emf"/><Relationship Id="rId9" Type="http://schemas.openxmlformats.org/officeDocument/2006/relationships/image" Target="../media/image6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hyperlink" Target="http://www.cryptool.org/" TargetMode="External"/><Relationship Id="rId7" Type="http://schemas.openxmlformats.org/officeDocument/2006/relationships/hyperlink" Target="http://www.gax.nl/wiskundePO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RSA_cipher" TargetMode="External"/><Relationship Id="rId5" Type="http://schemas.openxmlformats.org/officeDocument/2006/relationships/hyperlink" Target="http://en.wikipedia.org/wiki/Cryptography" TargetMode="External"/><Relationship Id="rId4" Type="http://schemas.openxmlformats.org/officeDocument/2006/relationships/hyperlink" Target="http://cryptool.org/download/CrypToolScript-en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yptool-online.org/index.php/de/chiffren/caesar/caesar-ausprobiere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ryptool.org/index.php/de/script-documentationmenu-69.html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cryptool.org/index.php/en/script-documentationmenu-69.html" TargetMode="Externa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11" Type="http://schemas.openxmlformats.org/officeDocument/2006/relationships/image" Target="../media/image33.emf"/><Relationship Id="rId5" Type="http://schemas.openxmlformats.org/officeDocument/2006/relationships/image" Target="../media/image29.emf"/><Relationship Id="rId10" Type="http://schemas.openxmlformats.org/officeDocument/2006/relationships/image" Target="../media/image32.emf"/><Relationship Id="rId4" Type="http://schemas.openxmlformats.org/officeDocument/2006/relationships/image" Target="../media/image28.emf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3.emf"/><Relationship Id="rId18" Type="http://schemas.openxmlformats.org/officeDocument/2006/relationships/image" Target="../media/image48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image" Target="../media/image20.emf"/><Relationship Id="rId5" Type="http://schemas.openxmlformats.org/officeDocument/2006/relationships/image" Target="../media/image36.emf"/><Relationship Id="rId15" Type="http://schemas.openxmlformats.org/officeDocument/2006/relationships/image" Target="../media/image45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Relationship Id="rId1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algn="r">
              <a:lnSpc>
                <a:spcPts val="4400"/>
              </a:lnSpc>
            </a:pPr>
            <a:r>
              <a:rPr lang="en-US" sz="3600" dirty="0" smtClean="0"/>
              <a:t>Functionality of 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5400" dirty="0" smtClean="0"/>
              <a:t>RSA </a:t>
            </a:r>
            <a:r>
              <a:rPr lang="de-DE" sz="5400" dirty="0" err="1" smtClean="0"/>
              <a:t>cipher</a:t>
            </a:r>
            <a:endParaRPr lang="de-DE" sz="54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pPr algn="r"/>
            <a:r>
              <a:rPr lang="de-DE" dirty="0" smtClean="0"/>
              <a:t>CrypTool Team</a:t>
            </a:r>
            <a:r>
              <a:rPr lang="de-DE" smtClean="0"/>
              <a:t/>
            </a:r>
            <a:br>
              <a:rPr lang="de-DE" smtClean="0"/>
            </a:br>
            <a:r>
              <a:rPr lang="de-DE" b="0" smtClean="0"/>
              <a:t>November 2010</a:t>
            </a:r>
            <a:endParaRPr lang="de-DE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/>
          <p:nvPr/>
        </p:nvCxnSpPr>
        <p:spPr bwMode="gray">
          <a:xfrm rot="16200000" flipH="1">
            <a:off x="4764882" y="4021934"/>
            <a:ext cx="990603" cy="3000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Mathematical basics - 3</a:t>
            </a:r>
            <a:endParaRPr lang="de-DE" sz="2400" noProof="0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 bwMode="gray">
          <a:xfrm>
            <a:off x="457200" y="1095375"/>
            <a:ext cx="8229600" cy="1328511"/>
          </a:xfrm>
        </p:spPr>
        <p:txBody>
          <a:bodyPr/>
          <a:lstStyle/>
          <a:p>
            <a:r>
              <a:rPr lang="en-US" dirty="0" smtClean="0"/>
              <a:t>The Euler-Fermat theorem</a:t>
            </a:r>
          </a:p>
          <a:p>
            <a:pPr lvl="1"/>
            <a:r>
              <a:rPr lang="en-US" dirty="0" smtClean="0"/>
              <a:t>The last basic equation is the Euler-Fermat theorem.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640556" y="5589369"/>
            <a:ext cx="8151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With these basic equations </a:t>
            </a:r>
            <a:br>
              <a:rPr lang="en-US" b="1" dirty="0" smtClean="0"/>
            </a:br>
            <a:r>
              <a:rPr lang="en-US" b="1" dirty="0" smtClean="0"/>
              <a:t>we can start looking at the actual cipher.</a:t>
            </a:r>
            <a:endParaRPr lang="en-US" b="1" dirty="0"/>
          </a:p>
        </p:txBody>
      </p:sp>
      <p:grpSp>
        <p:nvGrpSpPr>
          <p:cNvPr id="2" name="Gruppieren 26"/>
          <p:cNvGrpSpPr/>
          <p:nvPr/>
        </p:nvGrpSpPr>
        <p:grpSpPr bwMode="gray">
          <a:xfrm>
            <a:off x="6769100" y="1222868"/>
            <a:ext cx="1936750" cy="2206132"/>
            <a:chOff x="2565400" y="1793875"/>
            <a:chExt cx="6140450" cy="6994525"/>
          </a:xfrm>
        </p:grpSpPr>
        <p:pic>
          <p:nvPicPr>
            <p:cNvPr id="29" name="Picture 2" descr="http://www.euler-2007.ch/doc/Bild0004.jpg"/>
            <p:cNvPicPr>
              <a:picLocks noChangeAspect="1" noChangeArrowheads="1"/>
            </p:cNvPicPr>
            <p:nvPr/>
          </p:nvPicPr>
          <p:blipFill>
            <a:blip r:embed="rId3" cstate="print"/>
            <a:srcRect b="9898"/>
            <a:stretch>
              <a:fillRect/>
            </a:stretch>
          </p:blipFill>
          <p:spPr bwMode="gray">
            <a:xfrm>
              <a:off x="2628900" y="1793875"/>
              <a:ext cx="6076950" cy="6994525"/>
            </a:xfrm>
            <a:prstGeom prst="rect">
              <a:avLst/>
            </a:prstGeom>
            <a:noFill/>
          </p:spPr>
        </p:pic>
        <p:sp>
          <p:nvSpPr>
            <p:cNvPr id="30" name="Rechteck 29"/>
            <p:cNvSpPr/>
            <p:nvPr/>
          </p:nvSpPr>
          <p:spPr bwMode="gray">
            <a:xfrm>
              <a:off x="2565400" y="8166100"/>
              <a:ext cx="2755900" cy="622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 bwMode="gray">
            <a:xfrm>
              <a:off x="6400799" y="8166100"/>
              <a:ext cx="2259013" cy="622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 bwMode="gray">
            <a:xfrm>
              <a:off x="6152356" y="8521700"/>
              <a:ext cx="2259013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2" name="Ellipse 41"/>
          <p:cNvSpPr/>
          <p:nvPr/>
        </p:nvSpPr>
        <p:spPr bwMode="gray">
          <a:xfrm>
            <a:off x="3900347" y="4977150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6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4" name="Ellipse 43"/>
          <p:cNvSpPr/>
          <p:nvPr/>
        </p:nvSpPr>
        <p:spPr bwMode="gray">
          <a:xfrm>
            <a:off x="5292422" y="3965747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8" name="Ellipse 47"/>
          <p:cNvSpPr/>
          <p:nvPr/>
        </p:nvSpPr>
        <p:spPr bwMode="gray">
          <a:xfrm>
            <a:off x="3571723" y="3965747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8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0" name="Ellipse 49"/>
          <p:cNvSpPr/>
          <p:nvPr/>
        </p:nvSpPr>
        <p:spPr bwMode="gray">
          <a:xfrm>
            <a:off x="4963798" y="4977150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Ellipse 26"/>
          <p:cNvSpPr/>
          <p:nvPr/>
        </p:nvSpPr>
        <p:spPr bwMode="gray">
          <a:xfrm>
            <a:off x="4432073" y="3340666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Ellipse 34"/>
          <p:cNvSpPr/>
          <p:nvPr/>
        </p:nvSpPr>
        <p:spPr bwMode="gray">
          <a:xfrm>
            <a:off x="4432073" y="5149919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5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 l="68361" t="17374" r="22637" b="34621"/>
          <a:stretch>
            <a:fillRect/>
          </a:stretch>
        </p:blipFill>
        <p:spPr bwMode="gray">
          <a:xfrm>
            <a:off x="4148099" y="4304518"/>
            <a:ext cx="866852" cy="18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51"/>
          <p:cNvSpPr txBox="1"/>
          <p:nvPr/>
        </p:nvSpPr>
        <p:spPr bwMode="gray">
          <a:xfrm>
            <a:off x="554038" y="3429000"/>
            <a:ext cx="2897822" cy="116955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dirty="0" smtClean="0"/>
              <a:t>Modulus calculations operate in the  </a:t>
            </a:r>
            <a:r>
              <a:rPr lang="en-US" sz="1400" b="1" dirty="0" smtClean="0"/>
              <a:t>finite</a:t>
            </a:r>
            <a:r>
              <a:rPr lang="en-US" sz="1400" dirty="0" smtClean="0"/>
              <a:t> set                             . </a:t>
            </a:r>
            <a:br>
              <a:rPr lang="en-US" sz="1400" dirty="0" smtClean="0"/>
            </a:br>
            <a:r>
              <a:rPr lang="en-US" sz="1400" dirty="0" smtClean="0"/>
              <a:t>A function is called </a:t>
            </a:r>
            <a:r>
              <a:rPr lang="en-US" sz="1400" b="1" dirty="0" smtClean="0"/>
              <a:t>cyclic</a:t>
            </a:r>
            <a:r>
              <a:rPr lang="en-US" sz="1400" dirty="0" smtClean="0"/>
              <a:t> if, after repeated application, the results repeat themselves within this set.</a:t>
            </a:r>
          </a:p>
        </p:txBody>
      </p:sp>
      <p:cxnSp>
        <p:nvCxnSpPr>
          <p:cNvPr id="120" name="Gerade Verbindung 119"/>
          <p:cNvCxnSpPr/>
          <p:nvPr/>
        </p:nvCxnSpPr>
        <p:spPr bwMode="gray">
          <a:xfrm rot="10800000">
            <a:off x="4048126" y="3676650"/>
            <a:ext cx="1395415" cy="10048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 bwMode="gray">
          <a:xfrm rot="5400000">
            <a:off x="3402807" y="4021934"/>
            <a:ext cx="990603" cy="3000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 bwMode="gray">
          <a:xfrm rot="10800000" flipV="1">
            <a:off x="3738564" y="3672843"/>
            <a:ext cx="1366836" cy="9944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 bwMode="gray">
          <a:xfrm>
            <a:off x="4963798" y="3513435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5" name="Ellipse 44"/>
          <p:cNvSpPr/>
          <p:nvPr/>
        </p:nvSpPr>
        <p:spPr bwMode="gray">
          <a:xfrm>
            <a:off x="3571723" y="4524838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7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7" name="Ellipse 46"/>
          <p:cNvSpPr/>
          <p:nvPr/>
        </p:nvSpPr>
        <p:spPr bwMode="gray">
          <a:xfrm>
            <a:off x="5292422" y="4524838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 bwMode="gray">
          <a:xfrm>
            <a:off x="3900347" y="3513435"/>
            <a:ext cx="298903" cy="2989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9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 bwMode="gray">
          <a:xfrm>
            <a:off x="5292422" y="4524838"/>
            <a:ext cx="298903" cy="298903"/>
          </a:xfrm>
          <a:prstGeom prst="ellipse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</a:srgbClr>
              </a:gs>
              <a:gs pos="4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 bwMode="gray">
          <a:xfrm>
            <a:off x="3571723" y="4524838"/>
            <a:ext cx="298903" cy="298903"/>
          </a:xfrm>
          <a:prstGeom prst="ellipse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</a:srgbClr>
              </a:gs>
              <a:gs pos="4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7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 bwMode="gray">
          <a:xfrm>
            <a:off x="3900347" y="3513435"/>
            <a:ext cx="298903" cy="298903"/>
          </a:xfrm>
          <a:prstGeom prst="ellipse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</a:srgbClr>
              </a:gs>
              <a:gs pos="4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9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4" name="Ellipse 63"/>
          <p:cNvSpPr/>
          <p:nvPr/>
        </p:nvSpPr>
        <p:spPr bwMode="gray">
          <a:xfrm>
            <a:off x="4963798" y="3513435"/>
            <a:ext cx="298903" cy="298903"/>
          </a:xfrm>
          <a:prstGeom prst="ellipse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</a:srgbClr>
              </a:gs>
              <a:gs pos="4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 bwMode="gray">
          <a:xfrm>
            <a:off x="5292422" y="4524838"/>
            <a:ext cx="298903" cy="298903"/>
          </a:xfrm>
          <a:prstGeom prst="ellipse">
            <a:avLst/>
          </a:prstGeom>
          <a:gradFill flip="none" rotWithShape="1">
            <a:gsLst>
              <a:gs pos="57000">
                <a:srgbClr val="14DA43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14D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 bwMode="gray">
          <a:xfrm>
            <a:off x="3571723" y="4524838"/>
            <a:ext cx="298903" cy="298903"/>
          </a:xfrm>
          <a:prstGeom prst="ellipse">
            <a:avLst/>
          </a:prstGeom>
          <a:gradFill flip="none" rotWithShape="1">
            <a:gsLst>
              <a:gs pos="57000">
                <a:srgbClr val="14DA43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14D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7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 bwMode="gray">
          <a:xfrm>
            <a:off x="3900347" y="3513435"/>
            <a:ext cx="298903" cy="298903"/>
          </a:xfrm>
          <a:prstGeom prst="ellipse">
            <a:avLst/>
          </a:prstGeom>
          <a:gradFill flip="none" rotWithShape="1">
            <a:gsLst>
              <a:gs pos="57000">
                <a:srgbClr val="14DA43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14D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9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8" name="TextBox 51"/>
          <p:cNvSpPr txBox="1"/>
          <p:nvPr/>
        </p:nvSpPr>
        <p:spPr bwMode="gray">
          <a:xfrm>
            <a:off x="5893753" y="3429000"/>
            <a:ext cx="2897822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r"/>
            <a:r>
              <a:rPr lang="en-US" sz="1400" dirty="0" smtClean="0"/>
              <a:t>The cycles generated by </a:t>
            </a:r>
            <a:br>
              <a:rPr lang="en-US" sz="1400" dirty="0" smtClean="0"/>
            </a:br>
            <a:r>
              <a:rPr lang="en-US" sz="1400" dirty="0" smtClean="0"/>
              <a:t>this operation both have length    , which is exactly           .</a:t>
            </a:r>
          </a:p>
        </p:txBody>
      </p:sp>
      <p:sp>
        <p:nvSpPr>
          <p:cNvPr id="52" name="Foliennummernplatzhalter 51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6" name="TextBox 51"/>
          <p:cNvSpPr txBox="1"/>
          <p:nvPr/>
        </p:nvSpPr>
        <p:spPr bwMode="gray">
          <a:xfrm>
            <a:off x="554037" y="4680757"/>
            <a:ext cx="3134735" cy="160043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dirty="0" smtClean="0"/>
              <a:t>For example, one such cyclic function</a:t>
            </a:r>
            <a:br>
              <a:rPr lang="en-US" sz="1400" dirty="0" smtClean="0"/>
            </a:br>
            <a:r>
              <a:rPr lang="en-US" sz="1400" dirty="0" smtClean="0"/>
              <a:t>is multiplication with a fixed base.</a:t>
            </a:r>
          </a:p>
          <a:p>
            <a:pPr lvl="0"/>
            <a:r>
              <a:rPr lang="en-US" sz="1400" dirty="0" smtClean="0"/>
              <a:t>We will choose the numbers             and</a:t>
            </a:r>
            <a:br>
              <a:rPr lang="en-US" sz="1400" dirty="0" smtClean="0"/>
            </a:br>
            <a:r>
              <a:rPr lang="en-US" sz="1400" dirty="0" smtClean="0"/>
              <a:t>            as the fixed bases. We can multiply each number by itself until we reach  it     again. In our example               </a:t>
            </a:r>
            <a:br>
              <a:rPr lang="en-US" sz="1400" dirty="0" smtClean="0"/>
            </a:br>
            <a:r>
              <a:rPr lang="en-US" sz="1400" dirty="0" smtClean="0"/>
              <a:t>with                   .</a:t>
            </a:r>
          </a:p>
        </p:txBody>
      </p:sp>
      <p:sp>
        <p:nvSpPr>
          <p:cNvPr id="59" name="Ellipse 58"/>
          <p:cNvSpPr/>
          <p:nvPr/>
        </p:nvSpPr>
        <p:spPr bwMode="gray">
          <a:xfrm>
            <a:off x="4963798" y="3511097"/>
            <a:ext cx="298903" cy="298903"/>
          </a:xfrm>
          <a:prstGeom prst="ellipse">
            <a:avLst/>
          </a:prstGeom>
          <a:gradFill flip="none" rotWithShape="1">
            <a:gsLst>
              <a:gs pos="57000">
                <a:srgbClr val="14DA43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14D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" cstate="print"/>
          <a:srcRect l="44804" t="-11724" r="45251"/>
          <a:stretch>
            <a:fillRect/>
          </a:stretch>
        </p:blipFill>
        <p:spPr bwMode="auto">
          <a:xfrm>
            <a:off x="2486034" y="5115237"/>
            <a:ext cx="695325" cy="29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6" cstate="print"/>
          <a:srcRect l="46179" t="9399" r="45798" b="15826"/>
          <a:stretch>
            <a:fillRect/>
          </a:stretch>
        </p:blipFill>
        <p:spPr bwMode="auto">
          <a:xfrm>
            <a:off x="502083" y="5403406"/>
            <a:ext cx="567588" cy="2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51"/>
          <p:cNvSpPr txBox="1"/>
          <p:nvPr/>
        </p:nvSpPr>
        <p:spPr bwMode="gray">
          <a:xfrm>
            <a:off x="5686425" y="4338904"/>
            <a:ext cx="3105150" cy="116955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r"/>
            <a:r>
              <a:rPr lang="en-US" sz="1400" dirty="0" smtClean="0"/>
              <a:t>If you multiply a number     by itself, you will, with absolute certainty, reach   </a:t>
            </a:r>
            <a:r>
              <a:rPr lang="en-US" sz="1400" dirty="0" smtClean="0">
                <a:solidFill>
                  <a:schemeClr val="bg2"/>
                </a:solidFill>
              </a:rPr>
              <a:t>.</a:t>
            </a:r>
            <a:r>
              <a:rPr lang="en-US" sz="1400" dirty="0" smtClean="0"/>
              <a:t> again in at most           steps. </a:t>
            </a:r>
            <a:br>
              <a:rPr lang="en-US" sz="1400" dirty="0" smtClean="0"/>
            </a:br>
            <a:r>
              <a:rPr lang="en-US" sz="1400" dirty="0" smtClean="0"/>
              <a:t>You can verify this by multiplying both sides of the formula above by    .</a:t>
            </a:r>
          </a:p>
        </p:txBody>
      </p:sp>
      <p:cxnSp>
        <p:nvCxnSpPr>
          <p:cNvPr id="113" name="Gerade Verbindung 112"/>
          <p:cNvCxnSpPr/>
          <p:nvPr/>
        </p:nvCxnSpPr>
        <p:spPr bwMode="gray">
          <a:xfrm rot="10800000">
            <a:off x="4048126" y="3677101"/>
            <a:ext cx="1395415" cy="10048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 bwMode="gray">
          <a:xfrm rot="10800000" flipV="1">
            <a:off x="3738564" y="3673294"/>
            <a:ext cx="1366836" cy="9944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 bwMode="gray">
          <a:xfrm rot="16200000" flipH="1">
            <a:off x="4764882" y="4022385"/>
            <a:ext cx="990603" cy="3000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 bwMode="gray">
          <a:xfrm rot="5400000">
            <a:off x="3402807" y="4022385"/>
            <a:ext cx="990603" cy="3000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 bwMode="gray">
          <a:xfrm>
            <a:off x="5292422" y="4528466"/>
            <a:ext cx="298903" cy="298903"/>
          </a:xfrm>
          <a:prstGeom prst="ellipse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</a:srgbClr>
              </a:gs>
              <a:gs pos="4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8" name="Ellipse 107"/>
          <p:cNvSpPr/>
          <p:nvPr/>
        </p:nvSpPr>
        <p:spPr bwMode="gray">
          <a:xfrm>
            <a:off x="5292422" y="4528466"/>
            <a:ext cx="298903" cy="298903"/>
          </a:xfrm>
          <a:prstGeom prst="ellipse">
            <a:avLst/>
          </a:prstGeom>
          <a:gradFill flip="none" rotWithShape="1">
            <a:gsLst>
              <a:gs pos="57000">
                <a:srgbClr val="14DA43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14D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6" name="Ellipse 105"/>
          <p:cNvSpPr/>
          <p:nvPr/>
        </p:nvSpPr>
        <p:spPr bwMode="gray">
          <a:xfrm>
            <a:off x="3900347" y="3517063"/>
            <a:ext cx="298903" cy="298903"/>
          </a:xfrm>
          <a:prstGeom prst="ellipse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</a:srgbClr>
              </a:gs>
              <a:gs pos="4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9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7" name="Ellipse 106"/>
          <p:cNvSpPr/>
          <p:nvPr/>
        </p:nvSpPr>
        <p:spPr bwMode="gray">
          <a:xfrm>
            <a:off x="4963798" y="3517063"/>
            <a:ext cx="298903" cy="298903"/>
          </a:xfrm>
          <a:prstGeom prst="ellipse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</a:srgbClr>
              </a:gs>
              <a:gs pos="4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0" name="Ellipse 109"/>
          <p:cNvSpPr/>
          <p:nvPr/>
        </p:nvSpPr>
        <p:spPr bwMode="gray">
          <a:xfrm>
            <a:off x="3900347" y="3517063"/>
            <a:ext cx="298903" cy="298903"/>
          </a:xfrm>
          <a:prstGeom prst="ellipse">
            <a:avLst/>
          </a:prstGeom>
          <a:gradFill flip="none" rotWithShape="1">
            <a:gsLst>
              <a:gs pos="57000">
                <a:srgbClr val="14DA43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14D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9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1" name="Ellipse 110"/>
          <p:cNvSpPr/>
          <p:nvPr/>
        </p:nvSpPr>
        <p:spPr bwMode="gray">
          <a:xfrm>
            <a:off x="4963798" y="3514725"/>
            <a:ext cx="298903" cy="298903"/>
          </a:xfrm>
          <a:prstGeom prst="ellipse">
            <a:avLst/>
          </a:prstGeom>
          <a:gradFill flip="none" rotWithShape="1">
            <a:gsLst>
              <a:gs pos="57000">
                <a:srgbClr val="14DA43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14D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5" name="Ellipse 104"/>
          <p:cNvSpPr/>
          <p:nvPr/>
        </p:nvSpPr>
        <p:spPr bwMode="gray">
          <a:xfrm>
            <a:off x="3571723" y="4528466"/>
            <a:ext cx="298903" cy="298903"/>
          </a:xfrm>
          <a:prstGeom prst="ellipse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</a:srgbClr>
              </a:gs>
              <a:gs pos="4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7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9" name="Ellipse 108"/>
          <p:cNvSpPr/>
          <p:nvPr/>
        </p:nvSpPr>
        <p:spPr bwMode="gray">
          <a:xfrm>
            <a:off x="3571723" y="4528466"/>
            <a:ext cx="298903" cy="298903"/>
          </a:xfrm>
          <a:prstGeom prst="ellipse">
            <a:avLst/>
          </a:prstGeom>
          <a:gradFill flip="none" rotWithShape="1">
            <a:gsLst>
              <a:gs pos="57000">
                <a:srgbClr val="14DA43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14D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7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5" cstate="print"/>
          <a:srcRect l="44804" t="-11724" r="45251"/>
          <a:stretch>
            <a:fillRect/>
          </a:stretch>
        </p:blipFill>
        <p:spPr bwMode="auto">
          <a:xfrm>
            <a:off x="4141794" y="4505473"/>
            <a:ext cx="792750" cy="3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6" cstate="print"/>
          <a:srcRect l="46179" t="9399" r="45798" b="15826"/>
          <a:stretch>
            <a:fillRect/>
          </a:stretch>
        </p:blipFill>
        <p:spPr bwMode="auto">
          <a:xfrm>
            <a:off x="4253661" y="4749494"/>
            <a:ext cx="642195" cy="22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ieren 118"/>
          <p:cNvGrpSpPr/>
          <p:nvPr/>
        </p:nvGrpSpPr>
        <p:grpSpPr bwMode="gray">
          <a:xfrm>
            <a:off x="1259166" y="2045450"/>
            <a:ext cx="4903639" cy="909505"/>
            <a:chOff x="758125" y="2045450"/>
            <a:chExt cx="4903639" cy="909505"/>
          </a:xfrm>
        </p:grpSpPr>
        <p:sp>
          <p:nvSpPr>
            <p:cNvPr id="121" name="Rounded Rectangle 6"/>
            <p:cNvSpPr/>
            <p:nvPr/>
          </p:nvSpPr>
          <p:spPr bwMode="gray">
            <a:xfrm>
              <a:off x="758125" y="2045450"/>
              <a:ext cx="4903639" cy="9095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/>
              <a:r>
                <a:rPr lang="en-US" b="1" dirty="0" smtClean="0">
                  <a:solidFill>
                    <a:srgbClr val="00B050"/>
                  </a:solidFill>
                </a:rPr>
                <a:t>Given two coprime numbers     and     :</a:t>
              </a:r>
            </a:p>
          </p:txBody>
        </p:sp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34009" t="14753" r="64519" b="13669"/>
            <a:stretch>
              <a:fillRect/>
            </a:stretch>
          </p:blipFill>
          <p:spPr bwMode="gray">
            <a:xfrm>
              <a:off x="3633534" y="2182722"/>
              <a:ext cx="133350" cy="26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49433" t="-3448" r="48355" b="8276"/>
            <a:stretch>
              <a:fillRect/>
            </a:stretch>
          </p:blipFill>
          <p:spPr bwMode="gray">
            <a:xfrm>
              <a:off x="4237038" y="2132097"/>
              <a:ext cx="190500" cy="317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9" cstate="print"/>
          <a:srcRect l="40999" t="-4828" r="41742"/>
          <a:stretch>
            <a:fillRect/>
          </a:stretch>
        </p:blipFill>
        <p:spPr bwMode="auto">
          <a:xfrm>
            <a:off x="1185922" y="3666907"/>
            <a:ext cx="1143001" cy="26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5" cstate="print"/>
          <a:srcRect l="44804" t="-11724" r="50958"/>
          <a:stretch>
            <a:fillRect/>
          </a:stretch>
        </p:blipFill>
        <p:spPr bwMode="auto">
          <a:xfrm>
            <a:off x="7479088" y="4347068"/>
            <a:ext cx="295795" cy="29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5" cstate="print"/>
          <a:srcRect l="44804" t="-11724" r="50958"/>
          <a:stretch>
            <a:fillRect/>
          </a:stretch>
        </p:blipFill>
        <p:spPr bwMode="auto">
          <a:xfrm>
            <a:off x="8438140" y="4558391"/>
            <a:ext cx="296285" cy="29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10" cstate="print"/>
          <a:srcRect l="45047" t="-614" r="45612" b="17024"/>
          <a:stretch>
            <a:fillRect/>
          </a:stretch>
        </p:blipFill>
        <p:spPr bwMode="auto">
          <a:xfrm>
            <a:off x="2086105" y="5811072"/>
            <a:ext cx="563671" cy="19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3"/>
          <p:cNvSpPr txBox="1"/>
          <p:nvPr/>
        </p:nvSpPr>
        <p:spPr>
          <a:xfrm>
            <a:off x="3629672" y="5602069"/>
            <a:ext cx="25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11" cstate="print"/>
          <a:srcRect r="80086" b="17593"/>
          <a:stretch>
            <a:fillRect/>
          </a:stretch>
        </p:blipFill>
        <p:spPr bwMode="auto">
          <a:xfrm>
            <a:off x="2670985" y="2527648"/>
            <a:ext cx="1917256" cy="31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12" cstate="print"/>
          <a:srcRect l="43508" t="-6112" r="48478" b="3608"/>
          <a:stretch>
            <a:fillRect/>
          </a:stretch>
        </p:blipFill>
        <p:spPr bwMode="auto">
          <a:xfrm>
            <a:off x="8169569" y="3900620"/>
            <a:ext cx="483576" cy="23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12" cstate="print"/>
          <a:srcRect l="43508" t="-6112" r="48666" b="10259"/>
          <a:stretch>
            <a:fillRect/>
          </a:stretch>
        </p:blipFill>
        <p:spPr bwMode="auto">
          <a:xfrm>
            <a:off x="7821594" y="4817176"/>
            <a:ext cx="472231" cy="2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pieren 79"/>
          <p:cNvGrpSpPr/>
          <p:nvPr/>
        </p:nvGrpSpPr>
        <p:grpSpPr>
          <a:xfrm>
            <a:off x="3938588" y="5602069"/>
            <a:ext cx="328308" cy="369332"/>
            <a:chOff x="3935413" y="6211669"/>
            <a:chExt cx="328308" cy="369332"/>
          </a:xfrm>
        </p:grpSpPr>
        <p:sp>
          <p:nvSpPr>
            <p:cNvPr id="77" name="Gleichschenkliges Dreieck 76"/>
            <p:cNvSpPr/>
            <p:nvPr/>
          </p:nvSpPr>
          <p:spPr>
            <a:xfrm rot="5400000">
              <a:off x="3911411" y="6364485"/>
              <a:ext cx="114293" cy="6629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bg1"/>
                </a:solidFill>
              </a:endParaRPr>
            </a:p>
          </p:txBody>
        </p:sp>
        <p:sp>
          <p:nvSpPr>
            <p:cNvPr id="78" name="TextBox 73"/>
            <p:cNvSpPr txBox="1"/>
            <p:nvPr/>
          </p:nvSpPr>
          <p:spPr>
            <a:xfrm>
              <a:off x="4004322" y="6211669"/>
              <a:ext cx="25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9</a:t>
              </a:r>
              <a:endParaRPr lang="de-DE" dirty="0"/>
            </a:p>
          </p:txBody>
        </p:sp>
      </p:grpSp>
      <p:grpSp>
        <p:nvGrpSpPr>
          <p:cNvPr id="5" name="Gruppieren 80"/>
          <p:cNvGrpSpPr/>
          <p:nvPr/>
        </p:nvGrpSpPr>
        <p:grpSpPr>
          <a:xfrm>
            <a:off x="4297363" y="5602069"/>
            <a:ext cx="328308" cy="369332"/>
            <a:chOff x="3935413" y="6211669"/>
            <a:chExt cx="328308" cy="369332"/>
          </a:xfrm>
        </p:grpSpPr>
        <p:sp>
          <p:nvSpPr>
            <p:cNvPr id="82" name="Gleichschenkliges Dreieck 81"/>
            <p:cNvSpPr/>
            <p:nvPr/>
          </p:nvSpPr>
          <p:spPr>
            <a:xfrm rot="5400000">
              <a:off x="3911411" y="6364485"/>
              <a:ext cx="114293" cy="6629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bg1"/>
                </a:solidFill>
              </a:endParaRPr>
            </a:p>
          </p:txBody>
        </p:sp>
        <p:sp>
          <p:nvSpPr>
            <p:cNvPr id="83" name="TextBox 73"/>
            <p:cNvSpPr txBox="1"/>
            <p:nvPr/>
          </p:nvSpPr>
          <p:spPr>
            <a:xfrm>
              <a:off x="4004322" y="6211669"/>
              <a:ext cx="25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7</a:t>
              </a:r>
              <a:endParaRPr lang="de-DE" dirty="0"/>
            </a:p>
          </p:txBody>
        </p:sp>
      </p:grpSp>
      <p:grpSp>
        <p:nvGrpSpPr>
          <p:cNvPr id="6" name="Gruppieren 83"/>
          <p:cNvGrpSpPr/>
          <p:nvPr/>
        </p:nvGrpSpPr>
        <p:grpSpPr>
          <a:xfrm>
            <a:off x="4656138" y="5602069"/>
            <a:ext cx="328308" cy="369332"/>
            <a:chOff x="3935413" y="6211669"/>
            <a:chExt cx="328308" cy="369332"/>
          </a:xfrm>
        </p:grpSpPr>
        <p:sp>
          <p:nvSpPr>
            <p:cNvPr id="85" name="Gleichschenkliges Dreieck 84"/>
            <p:cNvSpPr/>
            <p:nvPr/>
          </p:nvSpPr>
          <p:spPr>
            <a:xfrm rot="5400000">
              <a:off x="3911411" y="6364485"/>
              <a:ext cx="114293" cy="6629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bg1"/>
                </a:solidFill>
              </a:endParaRPr>
            </a:p>
          </p:txBody>
        </p:sp>
        <p:sp>
          <p:nvSpPr>
            <p:cNvPr id="86" name="TextBox 73"/>
            <p:cNvSpPr txBox="1"/>
            <p:nvPr/>
          </p:nvSpPr>
          <p:spPr>
            <a:xfrm>
              <a:off x="4004322" y="6211669"/>
              <a:ext cx="25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</p:grpSp>
      <p:grpSp>
        <p:nvGrpSpPr>
          <p:cNvPr id="7" name="Gruppieren 88"/>
          <p:cNvGrpSpPr/>
          <p:nvPr/>
        </p:nvGrpSpPr>
        <p:grpSpPr>
          <a:xfrm>
            <a:off x="5014913" y="5602069"/>
            <a:ext cx="328308" cy="369332"/>
            <a:chOff x="3935413" y="6211669"/>
            <a:chExt cx="328308" cy="369332"/>
          </a:xfrm>
        </p:grpSpPr>
        <p:sp>
          <p:nvSpPr>
            <p:cNvPr id="90" name="Gleichschenkliges Dreieck 89"/>
            <p:cNvSpPr/>
            <p:nvPr/>
          </p:nvSpPr>
          <p:spPr>
            <a:xfrm rot="5400000">
              <a:off x="3911411" y="6364485"/>
              <a:ext cx="114293" cy="6629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TextBox 73"/>
            <p:cNvSpPr txBox="1"/>
            <p:nvPr/>
          </p:nvSpPr>
          <p:spPr>
            <a:xfrm>
              <a:off x="4004322" y="6211669"/>
              <a:ext cx="25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3</a:t>
              </a:r>
              <a:endParaRPr lang="de-DE" dirty="0"/>
            </a:p>
          </p:txBody>
        </p:sp>
      </p:grpSp>
      <p:sp>
        <p:nvSpPr>
          <p:cNvPr id="92" name="TextBox 73"/>
          <p:cNvSpPr txBox="1"/>
          <p:nvPr/>
        </p:nvSpPr>
        <p:spPr>
          <a:xfrm>
            <a:off x="3629672" y="6075164"/>
            <a:ext cx="25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grpSp>
        <p:nvGrpSpPr>
          <p:cNvPr id="8" name="Gruppieren 92"/>
          <p:cNvGrpSpPr/>
          <p:nvPr/>
        </p:nvGrpSpPr>
        <p:grpSpPr>
          <a:xfrm>
            <a:off x="3938588" y="6075164"/>
            <a:ext cx="328308" cy="369332"/>
            <a:chOff x="3935413" y="6211669"/>
            <a:chExt cx="328308" cy="369332"/>
          </a:xfrm>
        </p:grpSpPr>
        <p:sp>
          <p:nvSpPr>
            <p:cNvPr id="94" name="Gleichschenkliges Dreieck 93"/>
            <p:cNvSpPr/>
            <p:nvPr/>
          </p:nvSpPr>
          <p:spPr>
            <a:xfrm rot="5400000">
              <a:off x="3911411" y="6364485"/>
              <a:ext cx="114293" cy="6629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TextBox 73"/>
            <p:cNvSpPr txBox="1"/>
            <p:nvPr/>
          </p:nvSpPr>
          <p:spPr>
            <a:xfrm>
              <a:off x="4004322" y="6211669"/>
              <a:ext cx="25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9</a:t>
              </a:r>
              <a:endParaRPr lang="de-DE" dirty="0"/>
            </a:p>
          </p:txBody>
        </p:sp>
      </p:grpSp>
      <p:grpSp>
        <p:nvGrpSpPr>
          <p:cNvPr id="9" name="Gruppieren 95"/>
          <p:cNvGrpSpPr/>
          <p:nvPr/>
        </p:nvGrpSpPr>
        <p:grpSpPr>
          <a:xfrm>
            <a:off x="4297363" y="6075164"/>
            <a:ext cx="328308" cy="369332"/>
            <a:chOff x="3935413" y="6211669"/>
            <a:chExt cx="328308" cy="369332"/>
          </a:xfrm>
        </p:grpSpPr>
        <p:sp>
          <p:nvSpPr>
            <p:cNvPr id="97" name="Gleichschenkliges Dreieck 96"/>
            <p:cNvSpPr/>
            <p:nvPr/>
          </p:nvSpPr>
          <p:spPr>
            <a:xfrm rot="5400000">
              <a:off x="3911411" y="6364485"/>
              <a:ext cx="114293" cy="6629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TextBox 73"/>
            <p:cNvSpPr txBox="1"/>
            <p:nvPr/>
          </p:nvSpPr>
          <p:spPr>
            <a:xfrm>
              <a:off x="4004322" y="6211669"/>
              <a:ext cx="25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3</a:t>
              </a:r>
              <a:endParaRPr lang="de-DE" dirty="0"/>
            </a:p>
          </p:txBody>
        </p:sp>
      </p:grpSp>
      <p:grpSp>
        <p:nvGrpSpPr>
          <p:cNvPr id="10" name="Gruppieren 98"/>
          <p:cNvGrpSpPr/>
          <p:nvPr/>
        </p:nvGrpSpPr>
        <p:grpSpPr>
          <a:xfrm>
            <a:off x="4656138" y="6075164"/>
            <a:ext cx="328308" cy="369332"/>
            <a:chOff x="3935413" y="6211669"/>
            <a:chExt cx="328308" cy="369332"/>
          </a:xfrm>
        </p:grpSpPr>
        <p:sp>
          <p:nvSpPr>
            <p:cNvPr id="100" name="Gleichschenkliges Dreieck 99"/>
            <p:cNvSpPr/>
            <p:nvPr/>
          </p:nvSpPr>
          <p:spPr>
            <a:xfrm rot="5400000">
              <a:off x="3911411" y="6364485"/>
              <a:ext cx="114293" cy="6629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1" name="TextBox 73"/>
            <p:cNvSpPr txBox="1"/>
            <p:nvPr/>
          </p:nvSpPr>
          <p:spPr>
            <a:xfrm>
              <a:off x="4004322" y="6211669"/>
              <a:ext cx="25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</p:grpSp>
      <p:grpSp>
        <p:nvGrpSpPr>
          <p:cNvPr id="11" name="Gruppieren 101"/>
          <p:cNvGrpSpPr/>
          <p:nvPr/>
        </p:nvGrpSpPr>
        <p:grpSpPr>
          <a:xfrm>
            <a:off x="5014913" y="6075164"/>
            <a:ext cx="328308" cy="369332"/>
            <a:chOff x="3935413" y="6211669"/>
            <a:chExt cx="328308" cy="369332"/>
          </a:xfrm>
        </p:grpSpPr>
        <p:sp>
          <p:nvSpPr>
            <p:cNvPr id="103" name="Gleichschenkliges Dreieck 102"/>
            <p:cNvSpPr/>
            <p:nvPr/>
          </p:nvSpPr>
          <p:spPr>
            <a:xfrm rot="5400000">
              <a:off x="3911411" y="6364485"/>
              <a:ext cx="114293" cy="6629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8" name="TextBox 73"/>
            <p:cNvSpPr txBox="1"/>
            <p:nvPr/>
          </p:nvSpPr>
          <p:spPr>
            <a:xfrm>
              <a:off x="4004322" y="6211669"/>
              <a:ext cx="25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7</a:t>
              </a:r>
              <a:endParaRPr lang="de-DE" dirty="0"/>
            </a:p>
          </p:txBody>
        </p:sp>
      </p:grp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13" cstate="print"/>
          <a:srcRect l="44364" t="-6925" r="43804" b="37394"/>
          <a:stretch>
            <a:fillRect/>
          </a:stretch>
        </p:blipFill>
        <p:spPr bwMode="auto">
          <a:xfrm>
            <a:off x="925513" y="5991225"/>
            <a:ext cx="7286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4" cstate="print"/>
          <a:srcRect l="48431" t="-2766" r="49006" b="42796"/>
          <a:stretch>
            <a:fillRect/>
          </a:stretch>
        </p:blipFill>
        <p:spPr bwMode="auto">
          <a:xfrm>
            <a:off x="8460105" y="3682401"/>
            <a:ext cx="205740" cy="2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5" cstate="print"/>
          <a:srcRect l="44804" t="-11724" r="50958"/>
          <a:stretch>
            <a:fillRect/>
          </a:stretch>
        </p:blipFill>
        <p:spPr bwMode="auto">
          <a:xfrm>
            <a:off x="8380263" y="5196566"/>
            <a:ext cx="296285" cy="29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17" grpId="0"/>
      <p:bldP spid="42" grpId="0" animBg="1"/>
      <p:bldP spid="44" grpId="0" animBg="1"/>
      <p:bldP spid="48" grpId="0" animBg="1"/>
      <p:bldP spid="50" grpId="0" animBg="1"/>
      <p:bldP spid="27" grpId="0" animBg="1"/>
      <p:bldP spid="35" grpId="0" animBg="1"/>
      <p:bldP spid="87" grpId="0"/>
      <p:bldP spid="41" grpId="0" animBg="1"/>
      <p:bldP spid="45" grpId="0" animBg="1"/>
      <p:bldP spid="47" grpId="0" animBg="1"/>
      <p:bldP spid="5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56" grpId="0"/>
      <p:bldP spid="59" grpId="0" animBg="1"/>
      <p:bldP spid="59" grpId="1" animBg="1"/>
      <p:bldP spid="72" grpId="0"/>
      <p:bldP spid="104" grpId="0" animBg="1"/>
      <p:bldP spid="107" grpId="0" animBg="1"/>
      <p:bldP spid="105" grpId="0" animBg="1"/>
      <p:bldP spid="75" grpId="0"/>
      <p:bldP spid="75" grpId="1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2400" dirty="0" smtClean="0"/>
              <a:t>Step 1: Generate the keys</a:t>
            </a:r>
            <a:endParaRPr lang="en-US" sz="2400" dirty="0"/>
          </a:p>
        </p:txBody>
      </p:sp>
      <p:sp>
        <p:nvSpPr>
          <p:cNvPr id="105" name="Content Placeholder 104"/>
          <p:cNvSpPr>
            <a:spLocks noGrp="1"/>
          </p:cNvSpPr>
          <p:nvPr>
            <p:ph idx="1"/>
          </p:nvPr>
        </p:nvSpPr>
        <p:spPr bwMode="gray">
          <a:xfrm>
            <a:off x="457200" y="1095375"/>
            <a:ext cx="8229600" cy="154458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We separate the RSA cipher algorithm into three different steps which will be explained </a:t>
            </a:r>
            <a:br>
              <a:rPr lang="en-US" dirty="0" smtClean="0"/>
            </a:br>
            <a:r>
              <a:rPr lang="en-US" dirty="0" smtClean="0"/>
              <a:t>on the following slides.</a:t>
            </a:r>
          </a:p>
          <a:p>
            <a:pPr lvl="1"/>
            <a:r>
              <a:rPr lang="en-US" dirty="0" smtClean="0"/>
              <a:t>First we have to generate our RSA keys. This step must be done only once as an initial step.</a:t>
            </a:r>
          </a:p>
        </p:txBody>
      </p:sp>
      <p:sp>
        <p:nvSpPr>
          <p:cNvPr id="41" name="TextBox 40"/>
          <p:cNvSpPr txBox="1"/>
          <p:nvPr/>
        </p:nvSpPr>
        <p:spPr bwMode="gray">
          <a:xfrm>
            <a:off x="554038" y="2348817"/>
            <a:ext cx="3658281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>
              <a:spcAft>
                <a:spcPts val="120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Choose two primes      and     with </a:t>
            </a:r>
          </a:p>
          <a:p>
            <a:pPr marL="361950" lvl="0" indent="-361950">
              <a:spcAft>
                <a:spcPts val="120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Calculate their product:</a:t>
            </a:r>
          </a:p>
          <a:p>
            <a:pPr marL="361950" lvl="0" indent="-361950">
              <a:spcAft>
                <a:spcPts val="120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Calculate the value of Euler’s </a:t>
            </a:r>
            <a:r>
              <a:rPr lang="en-US" sz="1400" dirty="0" err="1" smtClean="0">
                <a:latin typeface="+mj-lt"/>
                <a:ea typeface="Times New Roman"/>
                <a:cs typeface="Times New Roman"/>
              </a:rPr>
              <a:t>totient</a:t>
            </a:r>
            <a:r>
              <a:rPr lang="en-US" sz="1400" dirty="0" smtClean="0">
                <a:latin typeface="+mj-lt"/>
                <a:ea typeface="Times New Roman"/>
                <a:cs typeface="Times New Roman"/>
              </a:rPr>
              <a:t> function of</a:t>
            </a:r>
          </a:p>
          <a:p>
            <a:pPr marL="361950" lvl="0" indent="-361950">
              <a:spcAft>
                <a:spcPts val="1200"/>
              </a:spcAft>
              <a:buFont typeface="+mj-lt"/>
              <a:buAutoNum type="arabicPeriod"/>
              <a:tabLst>
                <a:tab pos="266700" algn="l"/>
              </a:tabLst>
            </a:pPr>
            <a:endParaRPr lang="en-US" sz="1400" dirty="0" smtClean="0">
              <a:latin typeface="+mj-lt"/>
              <a:ea typeface="Times New Roman"/>
              <a:cs typeface="Times New Roman"/>
            </a:endParaRPr>
          </a:p>
          <a:p>
            <a:pPr marL="361950" lvl="0" indent="-36195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Choose a number     between    and 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which is coprime to</a:t>
            </a:r>
          </a:p>
          <a:p>
            <a:pPr marL="361950" lvl="0" indent="-36195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Find another number      where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endParaRPr lang="en-US" sz="1400" dirty="0" smtClean="0">
              <a:latin typeface="+mj-lt"/>
              <a:ea typeface="Times New Roman"/>
              <a:cs typeface="Times New Roman"/>
            </a:endParaRPr>
          </a:p>
          <a:p>
            <a:pPr marL="361950" indent="-361950">
              <a:tabLst>
                <a:tab pos="266700" algn="l"/>
              </a:tabLst>
            </a:pPr>
            <a:endParaRPr lang="en-US" sz="140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 bwMode="gray">
          <a:xfrm>
            <a:off x="554038" y="1923992"/>
            <a:ext cx="757964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Formal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 bwMode="gray">
          <a:xfrm rot="5400000">
            <a:off x="2703831" y="3777839"/>
            <a:ext cx="3447416" cy="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 bwMode="gray">
          <a:xfrm>
            <a:off x="4716463" y="1923992"/>
            <a:ext cx="903068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Example</a:t>
            </a:r>
            <a:endParaRPr lang="en-US" dirty="0"/>
          </a:p>
        </p:txBody>
      </p:sp>
      <p:grpSp>
        <p:nvGrpSpPr>
          <p:cNvPr id="46" name="Gruppieren 45"/>
          <p:cNvGrpSpPr/>
          <p:nvPr/>
        </p:nvGrpSpPr>
        <p:grpSpPr bwMode="gray">
          <a:xfrm>
            <a:off x="2416489" y="2373238"/>
            <a:ext cx="1696724" cy="331220"/>
            <a:chOff x="2654614" y="1999315"/>
            <a:chExt cx="1696724" cy="331220"/>
          </a:xfrm>
        </p:grpSpPr>
        <p:pic>
          <p:nvPicPr>
            <p:cNvPr id="32802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 r="97241"/>
            <a:stretch>
              <a:fillRect/>
            </a:stretch>
          </p:blipFill>
          <p:spPr bwMode="gray">
            <a:xfrm>
              <a:off x="2654614" y="1999315"/>
              <a:ext cx="198469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805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 l="47576" r="47549" b="-17931"/>
            <a:stretch>
              <a:fillRect/>
            </a:stretch>
          </p:blipFill>
          <p:spPr bwMode="gray">
            <a:xfrm>
              <a:off x="3054006" y="2000903"/>
              <a:ext cx="350837" cy="329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808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 l="44418" r="43977" b="2489"/>
            <a:stretch>
              <a:fillRect/>
            </a:stretch>
          </p:blipFill>
          <p:spPr bwMode="gray">
            <a:xfrm>
              <a:off x="3522317" y="2010763"/>
              <a:ext cx="829021" cy="27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809" name="Picture 41"/>
          <p:cNvPicPr>
            <a:picLocks noChangeAspect="1" noChangeArrowheads="1"/>
          </p:cNvPicPr>
          <p:nvPr/>
        </p:nvPicPr>
        <p:blipFill>
          <a:blip r:embed="rId6" cstate="print"/>
          <a:srcRect l="44166" r="39917" b="-1920"/>
          <a:stretch>
            <a:fillRect/>
          </a:stretch>
        </p:blipFill>
        <p:spPr bwMode="gray">
          <a:xfrm>
            <a:off x="2832909" y="2763763"/>
            <a:ext cx="867209" cy="27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Gruppieren 46"/>
          <p:cNvGrpSpPr/>
          <p:nvPr/>
        </p:nvGrpSpPr>
        <p:grpSpPr bwMode="gray">
          <a:xfrm>
            <a:off x="1252193" y="3352793"/>
            <a:ext cx="2748307" cy="471798"/>
            <a:chOff x="1252193" y="2969345"/>
            <a:chExt cx="2748307" cy="471798"/>
          </a:xfrm>
        </p:grpSpPr>
        <p:pic>
          <p:nvPicPr>
            <p:cNvPr id="32811" name="Picture 43"/>
            <p:cNvPicPr>
              <a:picLocks noChangeAspect="1" noChangeArrowheads="1"/>
            </p:cNvPicPr>
            <p:nvPr/>
          </p:nvPicPr>
          <p:blipFill>
            <a:blip r:embed="rId7" cstate="print"/>
            <a:srcRect l="48227" t="2969" r="47713" b="13401"/>
            <a:stretch>
              <a:fillRect/>
            </a:stretch>
          </p:blipFill>
          <p:spPr bwMode="gray">
            <a:xfrm>
              <a:off x="1793046" y="2969345"/>
              <a:ext cx="263192" cy="210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812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 l="30405" r="29815" b="15172"/>
            <a:stretch>
              <a:fillRect/>
            </a:stretch>
          </p:blipFill>
          <p:spPr bwMode="gray">
            <a:xfrm>
              <a:off x="1252193" y="3213505"/>
              <a:ext cx="2748307" cy="22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Gruppieren 49"/>
          <p:cNvGrpSpPr/>
          <p:nvPr/>
        </p:nvGrpSpPr>
        <p:grpSpPr bwMode="gray">
          <a:xfrm>
            <a:off x="1487511" y="4729150"/>
            <a:ext cx="1770647" cy="603167"/>
            <a:chOff x="1487511" y="4345702"/>
            <a:chExt cx="1770647" cy="603167"/>
          </a:xfrm>
        </p:grpSpPr>
        <p:pic>
          <p:nvPicPr>
            <p:cNvPr id="32816" name="Picture 48"/>
            <p:cNvPicPr>
              <a:picLocks noChangeAspect="1" noChangeArrowheads="1"/>
            </p:cNvPicPr>
            <p:nvPr/>
          </p:nvPicPr>
          <p:blipFill>
            <a:blip r:embed="rId9" cstate="print"/>
            <a:srcRect l="35570" r="36506" b="17443"/>
            <a:stretch>
              <a:fillRect/>
            </a:stretch>
          </p:blipFill>
          <p:spPr bwMode="gray">
            <a:xfrm>
              <a:off x="1487511" y="4720290"/>
              <a:ext cx="1770647" cy="228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" name="Picture 48"/>
            <p:cNvPicPr>
              <a:picLocks noChangeAspect="1" noChangeArrowheads="1"/>
            </p:cNvPicPr>
            <p:nvPr/>
          </p:nvPicPr>
          <p:blipFill>
            <a:blip r:embed="rId9" cstate="print"/>
            <a:srcRect l="35570" r="60340" b="20905"/>
            <a:stretch>
              <a:fillRect/>
            </a:stretch>
          </p:blipFill>
          <p:spPr bwMode="gray">
            <a:xfrm>
              <a:off x="2503511" y="4345702"/>
              <a:ext cx="257125" cy="21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6" name="Gruppieren 55"/>
          <p:cNvGrpSpPr/>
          <p:nvPr/>
        </p:nvGrpSpPr>
        <p:grpSpPr bwMode="gray">
          <a:xfrm>
            <a:off x="554038" y="5543550"/>
            <a:ext cx="8151812" cy="684213"/>
            <a:chOff x="554038" y="5543550"/>
            <a:chExt cx="8151812" cy="684213"/>
          </a:xfrm>
        </p:grpSpPr>
        <p:sp>
          <p:nvSpPr>
            <p:cNvPr id="68" name="Rounded Rectangle 67"/>
            <p:cNvSpPr/>
            <p:nvPr/>
          </p:nvSpPr>
          <p:spPr bwMode="gray">
            <a:xfrm>
              <a:off x="554038" y="5543550"/>
              <a:ext cx="8151812" cy="684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lvl="0"/>
              <a:r>
                <a:rPr lang="en-US" sz="1600" b="1" dirty="0" smtClean="0">
                  <a:solidFill>
                    <a:srgbClr val="C00000"/>
                  </a:solidFill>
                </a:rPr>
                <a:t>            is the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public RSA key. </a:t>
              </a:r>
              <a:br>
                <a:rPr lang="en-US" sz="1600" b="1" i="1" dirty="0" smtClean="0">
                  <a:solidFill>
                    <a:srgbClr val="C00000"/>
                  </a:solidFill>
                </a:rPr>
              </a:br>
              <a:r>
                <a:rPr lang="en-US" sz="16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          is the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private key.</a:t>
              </a:r>
            </a:p>
          </p:txBody>
        </p:sp>
        <p:grpSp>
          <p:nvGrpSpPr>
            <p:cNvPr id="55" name="Gruppieren 54"/>
            <p:cNvGrpSpPr/>
            <p:nvPr/>
          </p:nvGrpSpPr>
          <p:grpSpPr bwMode="gray">
            <a:xfrm>
              <a:off x="642526" y="5610226"/>
              <a:ext cx="681865" cy="537195"/>
              <a:chOff x="642526" y="5610226"/>
              <a:chExt cx="681865" cy="537195"/>
            </a:xfrm>
          </p:grpSpPr>
          <p:pic>
            <p:nvPicPr>
              <p:cNvPr id="32817" name="Picture 4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46419" r="45609" b="-3150"/>
              <a:stretch>
                <a:fillRect/>
              </a:stretch>
            </p:blipFill>
            <p:spPr bwMode="gray">
              <a:xfrm>
                <a:off x="657274" y="5610226"/>
                <a:ext cx="667117" cy="335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818" name="Picture 5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46155" r="46693" b="13401"/>
              <a:stretch>
                <a:fillRect/>
              </a:stretch>
            </p:blipFill>
            <p:spPr bwMode="gray">
              <a:xfrm>
                <a:off x="642526" y="5859781"/>
                <a:ext cx="611546" cy="287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71" name="Rounded Rectangle 70"/>
          <p:cNvSpPr/>
          <p:nvPr/>
        </p:nvSpPr>
        <p:spPr bwMode="gray">
          <a:xfrm>
            <a:off x="554038" y="2416180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1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 bwMode="gray">
          <a:xfrm>
            <a:off x="554038" y="2768605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2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 bwMode="gray">
          <a:xfrm>
            <a:off x="554038" y="3121030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3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 bwMode="gray">
          <a:xfrm>
            <a:off x="554038" y="4107723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4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 bwMode="gray">
          <a:xfrm>
            <a:off x="554038" y="4772568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5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 bwMode="gray">
          <a:xfrm>
            <a:off x="4716463" y="2331273"/>
            <a:ext cx="3658281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>
              <a:spcAft>
                <a:spcPts val="1200"/>
              </a:spcAft>
              <a:buFont typeface="+mj-lt"/>
              <a:buAutoNum type="arabicPeriod"/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Suppose we select                 and</a:t>
            </a:r>
          </a:p>
          <a:p>
            <a:pPr marL="361950" lvl="0" indent="-361950">
              <a:spcAft>
                <a:spcPts val="1200"/>
              </a:spcAft>
              <a:buFont typeface="+mj-lt"/>
              <a:buAutoNum type="arabicPeriod"/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Thus:</a:t>
            </a:r>
          </a:p>
          <a:p>
            <a:pPr marL="361950" lvl="0" indent="-361950">
              <a:spcAft>
                <a:spcPts val="1200"/>
              </a:spcAft>
              <a:buFont typeface="+mj-lt"/>
              <a:buAutoNum type="arabicPeriod"/>
            </a:pPr>
            <a:endParaRPr lang="en-US" sz="1400" dirty="0" smtClean="0">
              <a:latin typeface="+mj-lt"/>
              <a:ea typeface="Times New Roman"/>
              <a:cs typeface="Times New Roman"/>
            </a:endParaRPr>
          </a:p>
          <a:p>
            <a:pPr marL="361950" lvl="0" indent="-36195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Suppose we choose            , because: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endParaRPr lang="en-US" sz="1400" dirty="0" smtClean="0">
              <a:latin typeface="+mj-lt"/>
              <a:ea typeface="Times New Roman"/>
              <a:cs typeface="Times New Roman"/>
            </a:endParaRPr>
          </a:p>
          <a:p>
            <a:pPr marL="361950" lvl="0" indent="-36195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We will select                 as thus: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endParaRPr lang="en-US" sz="1400" dirty="0" smtClean="0">
              <a:latin typeface="+mj-lt"/>
              <a:ea typeface="Times New Roman"/>
              <a:cs typeface="Times New Roman"/>
            </a:endParaRPr>
          </a:p>
          <a:p>
            <a:pPr marL="361950" indent="-361950"/>
            <a:endParaRPr lang="en-US" sz="1400" dirty="0">
              <a:latin typeface="+mj-lt"/>
            </a:endParaRPr>
          </a:p>
        </p:txBody>
      </p:sp>
      <p:grpSp>
        <p:nvGrpSpPr>
          <p:cNvPr id="52" name="Gruppieren 51"/>
          <p:cNvGrpSpPr/>
          <p:nvPr/>
        </p:nvGrpSpPr>
        <p:grpSpPr bwMode="gray">
          <a:xfrm>
            <a:off x="6550022" y="2364648"/>
            <a:ext cx="1487510" cy="236649"/>
            <a:chOff x="6397622" y="2000250"/>
            <a:chExt cx="1487510" cy="236649"/>
          </a:xfrm>
        </p:grpSpPr>
        <p:pic>
          <p:nvPicPr>
            <p:cNvPr id="32820" name="Picture 52"/>
            <p:cNvPicPr>
              <a:picLocks noChangeAspect="1" noChangeArrowheads="1"/>
            </p:cNvPicPr>
            <p:nvPr/>
          </p:nvPicPr>
          <p:blipFill>
            <a:blip r:embed="rId12" cstate="print"/>
            <a:srcRect r="92029" b="14042"/>
            <a:stretch>
              <a:fillRect/>
            </a:stretch>
          </p:blipFill>
          <p:spPr bwMode="gray">
            <a:xfrm>
              <a:off x="6397622" y="2002154"/>
              <a:ext cx="560388" cy="234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5" name="Picture 52"/>
            <p:cNvPicPr>
              <a:picLocks noChangeAspect="1" noChangeArrowheads="1"/>
            </p:cNvPicPr>
            <p:nvPr/>
          </p:nvPicPr>
          <p:blipFill>
            <a:blip r:embed="rId12" cstate="print"/>
            <a:srcRect l="8106" r="83855" b="14042"/>
            <a:stretch>
              <a:fillRect/>
            </a:stretch>
          </p:blipFill>
          <p:spPr bwMode="gray">
            <a:xfrm>
              <a:off x="7319963" y="2000250"/>
              <a:ext cx="565169" cy="234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6" name="Rounded Rectangle 85"/>
          <p:cNvSpPr/>
          <p:nvPr/>
        </p:nvSpPr>
        <p:spPr bwMode="gray">
          <a:xfrm>
            <a:off x="4716463" y="2416180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1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 bwMode="gray">
          <a:xfrm>
            <a:off x="4716463" y="2768605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2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 bwMode="gray">
          <a:xfrm>
            <a:off x="4716463" y="3121030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3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gray">
          <a:xfrm>
            <a:off x="4716463" y="3524523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4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 bwMode="gray">
          <a:xfrm>
            <a:off x="4716463" y="4166778"/>
            <a:ext cx="252000" cy="252000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bg1"/>
                </a:solidFill>
              </a:rPr>
              <a:t>5</a:t>
            </a: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32821" name="Picture 53"/>
          <p:cNvPicPr>
            <a:picLocks noChangeAspect="1" noChangeArrowheads="1"/>
          </p:cNvPicPr>
          <p:nvPr/>
        </p:nvPicPr>
        <p:blipFill>
          <a:blip r:embed="rId13" cstate="print"/>
          <a:srcRect l="39111" t="-11724" r="39673" b="12413"/>
          <a:stretch>
            <a:fillRect/>
          </a:stretch>
        </p:blipFill>
        <p:spPr bwMode="gray">
          <a:xfrm>
            <a:off x="5581650" y="2683736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824" name="Picture 56"/>
          <p:cNvPicPr>
            <a:picLocks noChangeAspect="1" noChangeArrowheads="1"/>
          </p:cNvPicPr>
          <p:nvPr/>
        </p:nvPicPr>
        <p:blipFill>
          <a:blip r:embed="rId14" cstate="print"/>
          <a:srcRect l="24404" t="-11724" r="24806" b="12414"/>
          <a:stretch>
            <a:fillRect/>
          </a:stretch>
        </p:blipFill>
        <p:spPr bwMode="gray">
          <a:xfrm>
            <a:off x="5108575" y="3132998"/>
            <a:ext cx="3327612" cy="2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Rounded Rectangle 101"/>
          <p:cNvSpPr/>
          <p:nvPr/>
        </p:nvSpPr>
        <p:spPr bwMode="gray">
          <a:xfrm>
            <a:off x="5189538" y="4804953"/>
            <a:ext cx="252000" cy="252000"/>
          </a:xfrm>
          <a:prstGeom prst="roundRect">
            <a:avLst/>
          </a:prstGeom>
          <a:gradFill>
            <a:gsLst>
              <a:gs pos="57000">
                <a:srgbClr val="FFFF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b="1" smtClean="0">
                <a:solidFill>
                  <a:schemeClr val="tx1"/>
                </a:solidFill>
              </a:rPr>
              <a:t>?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 bwMode="gray">
          <a:xfrm>
            <a:off x="5520644" y="4764992"/>
            <a:ext cx="3379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Here you can get more information on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how to find an </a:t>
            </a:r>
            <a:r>
              <a:rPr lang="en-US" sz="1400" dirty="0" err="1" smtClean="0">
                <a:latin typeface="+mj-lt"/>
              </a:rPr>
              <a:t>appropiate</a:t>
            </a:r>
            <a:r>
              <a:rPr lang="en-US" sz="1400" dirty="0" smtClean="0">
                <a:latin typeface="+mj-lt"/>
              </a:rPr>
              <a:t> number</a:t>
            </a:r>
            <a:br>
              <a:rPr lang="en-US" sz="1400" dirty="0" smtClean="0">
                <a:latin typeface="+mj-lt"/>
              </a:rPr>
            </a:br>
            <a:r>
              <a:rPr lang="en-US" sz="1200" dirty="0" smtClean="0">
                <a:latin typeface="+mj-lt"/>
              </a:rPr>
              <a:t>(by means of the </a:t>
            </a:r>
            <a:r>
              <a:rPr lang="de-DE" sz="1200" dirty="0" err="1" smtClean="0"/>
              <a:t>extended</a:t>
            </a:r>
            <a:r>
              <a:rPr lang="de-DE" sz="1200" dirty="0" smtClean="0"/>
              <a:t> </a:t>
            </a:r>
            <a:r>
              <a:rPr lang="de-DE" sz="1200" dirty="0" err="1" smtClean="0"/>
              <a:t>Euclidean</a:t>
            </a:r>
            <a:r>
              <a:rPr lang="de-DE" sz="1200" dirty="0" smtClean="0"/>
              <a:t> </a:t>
            </a:r>
            <a:r>
              <a:rPr lang="de-DE" sz="1200" dirty="0" err="1" smtClean="0"/>
              <a:t>algorithm</a:t>
            </a:r>
            <a:r>
              <a:rPr lang="de-DE" sz="1200" dirty="0" smtClean="0"/>
              <a:t>)</a:t>
            </a:r>
          </a:p>
        </p:txBody>
      </p:sp>
      <p:pic>
        <p:nvPicPr>
          <p:cNvPr id="104" name="Picture 62"/>
          <p:cNvPicPr>
            <a:picLocks noChangeAspect="1" noChangeArrowheads="1"/>
          </p:cNvPicPr>
          <p:nvPr/>
        </p:nvPicPr>
        <p:blipFill>
          <a:blip r:embed="rId15" cstate="print"/>
          <a:srcRect r="97887" b="49804"/>
          <a:stretch>
            <a:fillRect/>
          </a:stretch>
        </p:blipFill>
        <p:spPr bwMode="gray">
          <a:xfrm>
            <a:off x="8125302" y="5019984"/>
            <a:ext cx="149224" cy="2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832" name="Picture 64"/>
          <p:cNvPicPr>
            <a:picLocks noChangeAspect="1" noChangeArrowheads="1"/>
          </p:cNvPicPr>
          <p:nvPr/>
        </p:nvPicPr>
        <p:blipFill>
          <a:blip r:embed="rId16" cstate="print"/>
          <a:srcRect l="45754" r="45781"/>
          <a:stretch>
            <a:fillRect/>
          </a:stretch>
        </p:blipFill>
        <p:spPr bwMode="gray">
          <a:xfrm>
            <a:off x="6559549" y="3501299"/>
            <a:ext cx="58122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8" name="Gruppieren 47"/>
          <p:cNvGrpSpPr/>
          <p:nvPr/>
        </p:nvGrpSpPr>
        <p:grpSpPr bwMode="gray">
          <a:xfrm>
            <a:off x="2243388" y="4082880"/>
            <a:ext cx="1016067" cy="456343"/>
            <a:chOff x="2243388" y="3699432"/>
            <a:chExt cx="1016067" cy="456343"/>
          </a:xfrm>
        </p:grpSpPr>
        <p:pic>
          <p:nvPicPr>
            <p:cNvPr id="32814" name="Picture 46"/>
            <p:cNvPicPr>
              <a:picLocks noChangeAspect="1" noChangeArrowheads="1"/>
            </p:cNvPicPr>
            <p:nvPr/>
          </p:nvPicPr>
          <p:blipFill>
            <a:blip r:embed="rId17" cstate="print"/>
            <a:srcRect l="48219" r="48438" b="16827"/>
            <a:stretch>
              <a:fillRect/>
            </a:stretch>
          </p:blipFill>
          <p:spPr bwMode="gray">
            <a:xfrm>
              <a:off x="2243388" y="3699432"/>
              <a:ext cx="234567" cy="2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815" name="Picture 47"/>
            <p:cNvPicPr>
              <a:picLocks noChangeAspect="1" noChangeArrowheads="1"/>
            </p:cNvPicPr>
            <p:nvPr/>
          </p:nvPicPr>
          <p:blipFill>
            <a:blip r:embed="rId18" cstate="print"/>
            <a:srcRect l="49022" r="48728" b="22069"/>
            <a:stretch>
              <a:fillRect/>
            </a:stretch>
          </p:blipFill>
          <p:spPr bwMode="gray">
            <a:xfrm>
              <a:off x="3115917" y="3709004"/>
              <a:ext cx="143538" cy="193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 l="30405" r="62867" b="18232"/>
            <a:stretch>
              <a:fillRect/>
            </a:stretch>
          </p:blipFill>
          <p:spPr bwMode="gray">
            <a:xfrm>
              <a:off x="2426467" y="3945573"/>
              <a:ext cx="445270" cy="210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4" name="Gruppieren 53"/>
          <p:cNvGrpSpPr/>
          <p:nvPr/>
        </p:nvGrpSpPr>
        <p:grpSpPr bwMode="gray">
          <a:xfrm>
            <a:off x="5057775" y="4136699"/>
            <a:ext cx="3391728" cy="532999"/>
            <a:chOff x="5057775" y="3753251"/>
            <a:chExt cx="3391728" cy="532999"/>
          </a:xfrm>
        </p:grpSpPr>
        <p:pic>
          <p:nvPicPr>
            <p:cNvPr id="32830" name="Picture 62"/>
            <p:cNvPicPr>
              <a:picLocks noChangeAspect="1" noChangeArrowheads="1"/>
            </p:cNvPicPr>
            <p:nvPr/>
          </p:nvPicPr>
          <p:blipFill>
            <a:blip r:embed="rId15" cstate="print"/>
            <a:srcRect r="90343" b="49804"/>
            <a:stretch>
              <a:fillRect/>
            </a:stretch>
          </p:blipFill>
          <p:spPr bwMode="gray">
            <a:xfrm>
              <a:off x="6209507" y="3753251"/>
              <a:ext cx="682045" cy="24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1"/>
            <p:cNvPicPr>
              <a:picLocks noChangeAspect="1" noChangeArrowheads="1"/>
            </p:cNvPicPr>
            <p:nvPr/>
          </p:nvPicPr>
          <p:blipFill>
            <a:blip r:embed="rId19" cstate="print"/>
            <a:srcRect l="27486" t="-11724" r="28717" b="16551"/>
            <a:stretch>
              <a:fillRect/>
            </a:stretch>
          </p:blipFill>
          <p:spPr bwMode="gray">
            <a:xfrm>
              <a:off x="5057775" y="4000500"/>
              <a:ext cx="339172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7" name="Rechteck 56">
            <a:hlinkClick r:id="rId20"/>
          </p:cNvPr>
          <p:cNvSpPr/>
          <p:nvPr/>
        </p:nvSpPr>
        <p:spPr bwMode="gray">
          <a:xfrm>
            <a:off x="5000625" y="4723673"/>
            <a:ext cx="3705225" cy="8223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liennummernplatzhalter 58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1" cstate="print"/>
          <a:srcRect l="45239" t="-16335" r="45115" b="18384"/>
          <a:stretch>
            <a:fillRect/>
          </a:stretch>
        </p:blipFill>
        <p:spPr bwMode="auto">
          <a:xfrm>
            <a:off x="3514020" y="4071579"/>
            <a:ext cx="516960" cy="22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Fußzeilenplatzhalter 5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You can find further details in the </a:t>
            </a:r>
            <a:r>
              <a:rPr lang="en-US" dirty="0" err="1" smtClean="0"/>
              <a:t>CrypTool</a:t>
            </a:r>
            <a:r>
              <a:rPr lang="en-US" dirty="0" smtClean="0"/>
              <a:t> script, chap. 4.10.3</a:t>
            </a:r>
            <a:endParaRPr lang="en-US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2" cstate="print"/>
          <a:srcRect l="40079" t="-11448" r="41231" b="18758"/>
          <a:stretch>
            <a:fillRect/>
          </a:stretch>
        </p:blipFill>
        <p:spPr bwMode="auto">
          <a:xfrm>
            <a:off x="5046980" y="3705768"/>
            <a:ext cx="1396274" cy="2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  <p:bldP spid="41" grpId="0" uiExpand="1" build="p"/>
      <p:bldP spid="42" grpId="0"/>
      <p:bldP spid="44" grpId="0"/>
      <p:bldP spid="71" grpId="0" animBg="1"/>
      <p:bldP spid="73" grpId="0" animBg="1"/>
      <p:bldP spid="74" grpId="0" animBg="1"/>
      <p:bldP spid="75" grpId="0" animBg="1"/>
      <p:bldP spid="76" grpId="0" animBg="1"/>
      <p:bldP spid="84" grpId="0" uiExpand="1" build="p"/>
      <p:bldP spid="86" grpId="0" animBg="1"/>
      <p:bldP spid="87" grpId="0" animBg="1"/>
      <p:bldP spid="88" grpId="0" animBg="1"/>
      <p:bldP spid="89" grpId="0" animBg="1"/>
      <p:bldP spid="90" grpId="0" animBg="1"/>
      <p:bldP spid="102" grpId="0" animBg="1"/>
      <p:bldP spid="103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Step 2: Encrypt messages</a:t>
            </a:r>
            <a:endParaRPr lang="en-US" dirty="0"/>
          </a:p>
        </p:txBody>
      </p:sp>
      <p:sp>
        <p:nvSpPr>
          <p:cNvPr id="105" name="Content Placeholder 104"/>
          <p:cNvSpPr>
            <a:spLocks noGrp="1"/>
          </p:cNvSpPr>
          <p:nvPr>
            <p:ph idx="1"/>
          </p:nvPr>
        </p:nvSpPr>
        <p:spPr bwMode="gray">
          <a:xfrm>
            <a:off x="457200" y="1095375"/>
            <a:ext cx="8229600" cy="1368425"/>
          </a:xfrm>
        </p:spPr>
        <p:txBody>
          <a:bodyPr/>
          <a:lstStyle/>
          <a:p>
            <a:pPr lvl="1"/>
            <a:r>
              <a:rPr lang="en-US" dirty="0" smtClean="0"/>
              <a:t>Now we have the requirements to encrypt and decrypt messages.</a:t>
            </a:r>
          </a:p>
          <a:p>
            <a:pPr lvl="1"/>
            <a:r>
              <a:rPr lang="en-US" dirty="0" smtClean="0"/>
              <a:t>First we must convert the letters into numbers to be able to use them in our calculations.</a:t>
            </a:r>
          </a:p>
        </p:txBody>
      </p:sp>
      <p:sp>
        <p:nvSpPr>
          <p:cNvPr id="50" name="Rounded Rectangle 49"/>
          <p:cNvSpPr/>
          <p:nvPr/>
        </p:nvSpPr>
        <p:spPr bwMode="gray">
          <a:xfrm>
            <a:off x="554038" y="2047777"/>
            <a:ext cx="5828289" cy="95530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8900" lvl="0"/>
            <a:r>
              <a:rPr lang="en-US" sz="1600" b="1" dirty="0" smtClean="0">
                <a:solidFill>
                  <a:srgbClr val="C00000"/>
                </a:solidFill>
              </a:rPr>
              <a:t>For example you can use the following substitution: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763603" y="2433015"/>
          <a:ext cx="2713020" cy="4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70"/>
                <a:gridCol w="452170"/>
                <a:gridCol w="452170"/>
                <a:gridCol w="452170"/>
                <a:gridCol w="452170"/>
                <a:gridCol w="452170"/>
              </a:tblGrid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…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Z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01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02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03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04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…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26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9293" marR="59293" marT="29646" marB="29646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4" name="Rectangle 53"/>
          <p:cNvSpPr/>
          <p:nvPr/>
        </p:nvSpPr>
        <p:spPr bwMode="gray">
          <a:xfrm>
            <a:off x="554038" y="3244334"/>
            <a:ext cx="757964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smtClean="0"/>
              <a:t>Formal</a:t>
            </a:r>
            <a:endParaRPr lang="en-US"/>
          </a:p>
        </p:txBody>
      </p:sp>
      <p:sp>
        <p:nvSpPr>
          <p:cNvPr id="55" name="Rectangle 54"/>
          <p:cNvSpPr/>
          <p:nvPr/>
        </p:nvSpPr>
        <p:spPr bwMode="gray">
          <a:xfrm>
            <a:off x="4716463" y="3244334"/>
            <a:ext cx="903068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Example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gray">
          <a:xfrm>
            <a:off x="5803666" y="5943600"/>
            <a:ext cx="1797283" cy="284163"/>
          </a:xfrm>
          <a:prstGeom prst="roundRect">
            <a:avLst/>
          </a:prstGeom>
          <a:gradFill>
            <a:gsLst>
              <a:gs pos="57000">
                <a:srgbClr val="FF0000"/>
              </a:gs>
              <a:gs pos="100000">
                <a:srgbClr val="C00000"/>
              </a:gs>
            </a:gsLst>
            <a:lin ang="5400000" scaled="0"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800220" y="5949949"/>
          <a:ext cx="1817874" cy="27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79"/>
                <a:gridCol w="302979"/>
                <a:gridCol w="302979"/>
                <a:gridCol w="302979"/>
                <a:gridCol w="302979"/>
                <a:gridCol w="302979"/>
              </a:tblGrid>
              <a:tr h="27781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Gruppieren 26"/>
          <p:cNvGrpSpPr/>
          <p:nvPr/>
        </p:nvGrpSpPr>
        <p:grpSpPr bwMode="gray">
          <a:xfrm>
            <a:off x="554038" y="3652329"/>
            <a:ext cx="3873500" cy="1384995"/>
            <a:chOff x="554038" y="3652329"/>
            <a:chExt cx="3873500" cy="1384995"/>
          </a:xfrm>
        </p:grpSpPr>
        <p:sp>
          <p:nvSpPr>
            <p:cNvPr id="52" name="TextBox 51"/>
            <p:cNvSpPr txBox="1"/>
            <p:nvPr/>
          </p:nvSpPr>
          <p:spPr bwMode="gray">
            <a:xfrm>
              <a:off x="554038" y="3652329"/>
              <a:ext cx="3873500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lvl="0"/>
              <a:r>
                <a:rPr lang="en-US" sz="1400" dirty="0" smtClean="0"/>
                <a:t>To encrypt a message we have to calculate</a:t>
              </a:r>
            </a:p>
            <a:p>
              <a:pPr lvl="0"/>
              <a:endParaRPr lang="en-US" sz="1400" dirty="0" smtClean="0"/>
            </a:p>
            <a:p>
              <a:pPr lvl="0"/>
              <a:endParaRPr lang="en-US" sz="1400" dirty="0" smtClean="0"/>
            </a:p>
            <a:p>
              <a:pPr lvl="0"/>
              <a:r>
                <a:rPr lang="en-US" sz="1400" dirty="0" smtClean="0"/>
                <a:t>Here      is the converted message and      is the encoded text, the ciphertext. The numbers     and     are taken from the public RSA key.     </a:t>
              </a:r>
              <a:endParaRPr lang="en-US" sz="1400" dirty="0"/>
            </a:p>
          </p:txBody>
        </p:sp>
        <p:pic>
          <p:nvPicPr>
            <p:cNvPr id="3584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47915" t="-10789" r="48435" b="16818"/>
            <a:stretch>
              <a:fillRect/>
            </a:stretch>
          </p:blipFill>
          <p:spPr bwMode="gray">
            <a:xfrm>
              <a:off x="851297" y="4274824"/>
              <a:ext cx="298508" cy="29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5368" t="-2291" r="51309" b="25406"/>
            <a:stretch>
              <a:fillRect/>
            </a:stretch>
          </p:blipFill>
          <p:spPr bwMode="gray">
            <a:xfrm>
              <a:off x="3557657" y="4535067"/>
              <a:ext cx="249401" cy="22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9487" t="-15139" r="40364" b="-1290"/>
            <a:stretch>
              <a:fillRect/>
            </a:stretch>
          </p:blipFill>
          <p:spPr bwMode="gray">
            <a:xfrm>
              <a:off x="1331347" y="3954150"/>
              <a:ext cx="1647797" cy="36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1209" t="-2291" r="46005" b="25406"/>
            <a:stretch>
              <a:fillRect/>
            </a:stretch>
          </p:blipFill>
          <p:spPr bwMode="gray">
            <a:xfrm>
              <a:off x="3301687" y="4291907"/>
              <a:ext cx="227838" cy="244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8691" t="3560" r="48630" b="25406"/>
            <a:stretch>
              <a:fillRect/>
            </a:stretch>
          </p:blipFill>
          <p:spPr bwMode="gray">
            <a:xfrm>
              <a:off x="4138025" y="4544312"/>
              <a:ext cx="201025" cy="207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Gruppieren 31"/>
          <p:cNvGrpSpPr/>
          <p:nvPr/>
        </p:nvGrpSpPr>
        <p:grpSpPr bwMode="gray">
          <a:xfrm>
            <a:off x="554038" y="5433060"/>
            <a:ext cx="3873500" cy="794703"/>
            <a:chOff x="554038" y="5433060"/>
            <a:chExt cx="3873500" cy="794703"/>
          </a:xfrm>
        </p:grpSpPr>
        <p:sp>
          <p:nvSpPr>
            <p:cNvPr id="25" name="Rounded Rectangle 24"/>
            <p:cNvSpPr/>
            <p:nvPr/>
          </p:nvSpPr>
          <p:spPr bwMode="gray">
            <a:xfrm>
              <a:off x="554038" y="5433060"/>
              <a:ext cx="3873500" cy="7947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7063" lvl="0"/>
              <a:r>
                <a:rPr lang="en-US" sz="1400" b="1" dirty="0" smtClean="0">
                  <a:solidFill>
                    <a:srgbClr val="C00000"/>
                  </a:solidFill>
                </a:rPr>
                <a:t>The presented cipher is simplified. Further information is provided in the next slides.</a:t>
              </a:r>
            </a:p>
          </p:txBody>
        </p:sp>
        <p:sp>
          <p:nvSpPr>
            <p:cNvPr id="26" name="Rounded Rectangle 25"/>
            <p:cNvSpPr/>
            <p:nvPr/>
          </p:nvSpPr>
          <p:spPr bwMode="gray">
            <a:xfrm>
              <a:off x="735078" y="5661259"/>
              <a:ext cx="373864" cy="373864"/>
            </a:xfrm>
            <a:prstGeom prst="roundRect">
              <a:avLst/>
            </a:prstGeom>
            <a:gradFill>
              <a:gsLst>
                <a:gs pos="57000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2400" b="1" smtClean="0">
                  <a:solidFill>
                    <a:schemeClr val="tx1"/>
                  </a:solidFill>
                </a:rPr>
                <a:t>!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 bwMode="gray">
          <a:xfrm>
            <a:off x="4716463" y="3634785"/>
            <a:ext cx="4244657" cy="252376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We  shall continue our example by encoding 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the  word “SECRET”: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en-US" sz="20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Now we take the first letter S = 19 and encrypt 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it by using  the public key: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endParaRPr lang="en-US" sz="600" dirty="0" smtClean="0">
              <a:latin typeface="+mj-lt"/>
              <a:ea typeface="Times New Roman"/>
              <a:cs typeface="Times New Roman"/>
            </a:endParaRP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Following this pattern, ”SECRET“ is encrypted as 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follows:</a:t>
            </a:r>
          </a:p>
        </p:txBody>
      </p:sp>
      <p:sp>
        <p:nvSpPr>
          <p:cNvPr id="66" name="Rectangle 65"/>
          <p:cNvSpPr/>
          <p:nvPr/>
        </p:nvSpPr>
        <p:spPr bwMode="gray">
          <a:xfrm>
            <a:off x="5042215" y="4368284"/>
            <a:ext cx="752770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/>
            <a:r>
              <a:rPr lang="en-US" sz="1400" i="1" dirty="0" smtClean="0"/>
              <a:t>Numbers</a:t>
            </a:r>
            <a:endParaRPr lang="en-US" sz="1400" i="1" dirty="0"/>
          </a:p>
        </p:txBody>
      </p:sp>
      <p:sp>
        <p:nvSpPr>
          <p:cNvPr id="69" name="Rectangle 68"/>
          <p:cNvSpPr/>
          <p:nvPr/>
        </p:nvSpPr>
        <p:spPr bwMode="gray">
          <a:xfrm>
            <a:off x="5208487" y="4120634"/>
            <a:ext cx="586507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/>
            <a:r>
              <a:rPr lang="en-US" sz="1400" i="1" dirty="0" smtClean="0"/>
              <a:t>Letters</a:t>
            </a:r>
            <a:endParaRPr lang="en-US" sz="1400" i="1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6" cstate="print"/>
          <a:srcRect l="45496" r="45561" b="8164"/>
          <a:stretch>
            <a:fillRect/>
          </a:stretch>
        </p:blipFill>
        <p:spPr bwMode="gray">
          <a:xfrm>
            <a:off x="6570406" y="5000308"/>
            <a:ext cx="547943" cy="2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ounded Rectangle 64"/>
          <p:cNvSpPr/>
          <p:nvPr/>
        </p:nvSpPr>
        <p:spPr bwMode="gray">
          <a:xfrm>
            <a:off x="5822716" y="4139823"/>
            <a:ext cx="1797283" cy="494525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5824537" y="4138709"/>
          <a:ext cx="1803084" cy="4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14"/>
                <a:gridCol w="300514"/>
                <a:gridCol w="300514"/>
                <a:gridCol w="300514"/>
                <a:gridCol w="300514"/>
                <a:gridCol w="300514"/>
              </a:tblGrid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05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05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7" cstate="print"/>
          <a:srcRect l="26625" t="-8659" r="25256"/>
          <a:stretch>
            <a:fillRect/>
          </a:stretch>
        </p:blipFill>
        <p:spPr bwMode="auto">
          <a:xfrm>
            <a:off x="4716463" y="5162550"/>
            <a:ext cx="3360737" cy="52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  <p:bldP spid="50" grpId="0" animBg="1"/>
      <p:bldP spid="54" grpId="0"/>
      <p:bldP spid="55" grpId="0"/>
      <p:bldP spid="23" grpId="0" animBg="1"/>
      <p:bldP spid="53" grpId="0" uiExpand="1" build="p"/>
      <p:bldP spid="66" grpId="0"/>
      <p:bldP spid="69" grpId="0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 bwMode="gray">
          <a:xfrm>
            <a:off x="5822716" y="4444282"/>
            <a:ext cx="1797283" cy="494525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Step 3: Decrypt Messages</a:t>
            </a:r>
            <a:endParaRPr lang="en-US" dirty="0"/>
          </a:p>
        </p:txBody>
      </p:sp>
      <p:sp>
        <p:nvSpPr>
          <p:cNvPr id="29" name="Inhaltsplatzhalter 28"/>
          <p:cNvSpPr>
            <a:spLocks noGrp="1"/>
          </p:cNvSpPr>
          <p:nvPr>
            <p:ph idx="1"/>
          </p:nvPr>
        </p:nvSpPr>
        <p:spPr bwMode="gray">
          <a:xfrm>
            <a:off x="457200" y="1095375"/>
            <a:ext cx="8229600" cy="733425"/>
          </a:xfrm>
        </p:spPr>
        <p:txBody>
          <a:bodyPr/>
          <a:lstStyle/>
          <a:p>
            <a:pPr lvl="1"/>
            <a:r>
              <a:rPr lang="en-US" dirty="0" smtClean="0"/>
              <a:t>The receiver gets the message now in its encrypted form only.</a:t>
            </a:r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 bwMode="gray">
          <a:xfrm>
            <a:off x="4716464" y="1951968"/>
            <a:ext cx="3989386" cy="243143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1400" dirty="0" smtClean="0">
                <a:ea typeface="Times New Roman"/>
                <a:cs typeface="Times New Roman"/>
              </a:rPr>
              <a:t>The encrypted message is as follows:</a:t>
            </a:r>
            <a:br>
              <a:rPr lang="en-US" sz="1400" dirty="0" smtClean="0">
                <a:ea typeface="Times New Roman"/>
                <a:cs typeface="Times New Roman"/>
              </a:rPr>
            </a:br>
            <a:r>
              <a:rPr lang="en-US" sz="1400" dirty="0" smtClean="0">
                <a:ea typeface="Times New Roman"/>
                <a:cs typeface="Times New Roman"/>
              </a:rPr>
              <a:t/>
            </a:r>
            <a:br>
              <a:rPr lang="en-US" sz="1400" dirty="0" smtClean="0">
                <a:ea typeface="Times New Roman"/>
                <a:cs typeface="Times New Roman"/>
              </a:rPr>
            </a:br>
            <a:endParaRPr lang="en-US" sz="1400" dirty="0" smtClean="0">
              <a:ea typeface="Times New Roman"/>
              <a:cs typeface="Times New Roman"/>
            </a:endParaRPr>
          </a:p>
          <a:p>
            <a:pPr lvl="0">
              <a:spcAft>
                <a:spcPts val="18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According to the formula given to left, he or she can decipher by using his or her private key                :</a:t>
            </a:r>
          </a:p>
          <a:p>
            <a:pPr lvl="0">
              <a:spcAft>
                <a:spcPts val="1200"/>
              </a:spcAft>
            </a:pPr>
            <a:endParaRPr lang="en-US" sz="1400" dirty="0" smtClean="0">
              <a:latin typeface="+mj-lt"/>
              <a:ea typeface="Times New Roman"/>
              <a:cs typeface="Times New Roman"/>
            </a:endParaRP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The complete plaintext is obtained by calculating accordingly for each value. </a:t>
            </a:r>
          </a:p>
        </p:txBody>
      </p:sp>
      <p:sp>
        <p:nvSpPr>
          <p:cNvPr id="54" name="Rectangle 53"/>
          <p:cNvSpPr/>
          <p:nvPr/>
        </p:nvSpPr>
        <p:spPr bwMode="gray">
          <a:xfrm>
            <a:off x="554038" y="1561517"/>
            <a:ext cx="757964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smtClean="0"/>
              <a:t>Formal</a:t>
            </a:r>
            <a:endParaRPr lang="en-US"/>
          </a:p>
        </p:txBody>
      </p:sp>
      <p:sp>
        <p:nvSpPr>
          <p:cNvPr id="55" name="Rectangle 54"/>
          <p:cNvSpPr/>
          <p:nvPr/>
        </p:nvSpPr>
        <p:spPr bwMode="gray">
          <a:xfrm>
            <a:off x="4716463" y="1561517"/>
            <a:ext cx="903068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Example</a:t>
            </a:r>
            <a:endParaRPr lang="en-US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5824537" y="4443168"/>
          <a:ext cx="1803084" cy="4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14"/>
                <a:gridCol w="300514"/>
                <a:gridCol w="300514"/>
                <a:gridCol w="300514"/>
                <a:gridCol w="300514"/>
                <a:gridCol w="300514"/>
              </a:tblGrid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05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05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" name="Rectangle 65"/>
          <p:cNvSpPr/>
          <p:nvPr/>
        </p:nvSpPr>
        <p:spPr bwMode="gray">
          <a:xfrm>
            <a:off x="5208483" y="4672743"/>
            <a:ext cx="586507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/>
            <a:r>
              <a:rPr lang="en-US" sz="1400" i="1" dirty="0" smtClean="0"/>
              <a:t>Letters</a:t>
            </a:r>
            <a:endParaRPr lang="en-US" sz="1400" i="1" dirty="0"/>
          </a:p>
        </p:txBody>
      </p:sp>
      <p:sp>
        <p:nvSpPr>
          <p:cNvPr id="69" name="Rectangle 68"/>
          <p:cNvSpPr/>
          <p:nvPr/>
        </p:nvSpPr>
        <p:spPr bwMode="gray">
          <a:xfrm>
            <a:off x="4949256" y="4425093"/>
            <a:ext cx="845744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/>
            <a:r>
              <a:rPr lang="en-US" sz="1400" i="1" dirty="0" err="1" smtClean="0"/>
              <a:t>Nnumbers</a:t>
            </a:r>
            <a:endParaRPr lang="en-US" sz="1400" i="1" dirty="0"/>
          </a:p>
        </p:txBody>
      </p:sp>
      <p:sp>
        <p:nvSpPr>
          <p:cNvPr id="52" name="TextBox 51"/>
          <p:cNvSpPr txBox="1"/>
          <p:nvPr/>
        </p:nvSpPr>
        <p:spPr bwMode="gray">
          <a:xfrm>
            <a:off x="554038" y="1969512"/>
            <a:ext cx="3873500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dirty="0" smtClean="0"/>
              <a:t>To decipher the original message the receiver </a:t>
            </a:r>
            <a:br>
              <a:rPr lang="en-US" sz="1400" dirty="0" smtClean="0"/>
            </a:br>
            <a:r>
              <a:rPr lang="en-US" sz="1400" dirty="0" smtClean="0"/>
              <a:t>needs to calculate the following:</a:t>
            </a:r>
          </a:p>
          <a:p>
            <a:pPr lvl="0"/>
            <a:endParaRPr lang="en-US" sz="1400" dirty="0" smtClean="0"/>
          </a:p>
          <a:p>
            <a:pPr lvl="0"/>
            <a:endParaRPr lang="en-US" sz="1400" dirty="0" smtClean="0"/>
          </a:p>
          <a:p>
            <a:pPr lvl="0"/>
            <a:r>
              <a:rPr lang="en-US" sz="1400" dirty="0" smtClean="0"/>
              <a:t>Here      will produce the plaintext. The values    </a:t>
            </a:r>
            <a:br>
              <a:rPr lang="en-US" sz="1400" dirty="0" smtClean="0"/>
            </a:br>
            <a:r>
              <a:rPr lang="en-US" sz="1400" dirty="0" smtClean="0"/>
              <a:t>and      are saved in the receiver’s private key            .</a:t>
            </a:r>
          </a:p>
        </p:txBody>
      </p:sp>
      <p:sp>
        <p:nvSpPr>
          <p:cNvPr id="23" name="Rounded Rectangle 22"/>
          <p:cNvSpPr/>
          <p:nvPr/>
        </p:nvSpPr>
        <p:spPr bwMode="gray">
          <a:xfrm>
            <a:off x="5803666" y="2283264"/>
            <a:ext cx="1797283" cy="284163"/>
          </a:xfrm>
          <a:prstGeom prst="roundRect">
            <a:avLst/>
          </a:prstGeom>
          <a:gradFill>
            <a:gsLst>
              <a:gs pos="57000">
                <a:srgbClr val="FF0000"/>
              </a:gs>
              <a:gs pos="100000">
                <a:srgbClr val="C00000"/>
              </a:gs>
            </a:gsLst>
            <a:lin ang="5400000" scaled="0"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800220" y="2289613"/>
          <a:ext cx="1817874" cy="27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79"/>
                <a:gridCol w="302979"/>
                <a:gridCol w="302979"/>
                <a:gridCol w="302979"/>
                <a:gridCol w="302979"/>
                <a:gridCol w="302979"/>
              </a:tblGrid>
              <a:tr h="27781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7" name="Gruppieren 36"/>
          <p:cNvGrpSpPr/>
          <p:nvPr/>
        </p:nvGrpSpPr>
        <p:grpSpPr bwMode="gray">
          <a:xfrm>
            <a:off x="839597" y="2486026"/>
            <a:ext cx="3405378" cy="808942"/>
            <a:chOff x="839597" y="2486026"/>
            <a:chExt cx="3405378" cy="808942"/>
          </a:xfrm>
        </p:grpSpPr>
        <p:pic>
          <p:nvPicPr>
            <p:cNvPr id="3584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47915" t="-10789" r="48435" b="16818"/>
            <a:stretch>
              <a:fillRect/>
            </a:stretch>
          </p:blipFill>
          <p:spPr bwMode="gray">
            <a:xfrm>
              <a:off x="839597" y="2804558"/>
              <a:ext cx="298508" cy="29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0504" t="-10811" r="40530" b="13513"/>
            <a:stretch>
              <a:fillRect/>
            </a:stretch>
          </p:blipFill>
          <p:spPr bwMode="gray">
            <a:xfrm>
              <a:off x="1477562" y="2486026"/>
              <a:ext cx="1545436" cy="31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8691" t="3560" r="48630" b="25406"/>
            <a:stretch>
              <a:fillRect/>
            </a:stretch>
          </p:blipFill>
          <p:spPr bwMode="gray">
            <a:xfrm>
              <a:off x="848678" y="3064287"/>
              <a:ext cx="219075" cy="225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50"/>
            <p:cNvPicPr>
              <a:picLocks noChangeAspect="1" noChangeArrowheads="1"/>
            </p:cNvPicPr>
            <p:nvPr/>
          </p:nvPicPr>
          <p:blipFill>
            <a:blip r:embed="rId6" cstate="print"/>
            <a:srcRect l="46155" r="46693" b="13401"/>
            <a:stretch>
              <a:fillRect/>
            </a:stretch>
          </p:blipFill>
          <p:spPr bwMode="gray">
            <a:xfrm>
              <a:off x="3753750" y="3063921"/>
              <a:ext cx="491225" cy="23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50"/>
            <p:cNvPicPr>
              <a:picLocks noChangeAspect="1" noChangeArrowheads="1"/>
            </p:cNvPicPr>
            <p:nvPr/>
          </p:nvPicPr>
          <p:blipFill>
            <a:blip r:embed="rId6" cstate="print"/>
            <a:srcRect l="47899" r="50576" b="13401"/>
            <a:stretch>
              <a:fillRect/>
            </a:stretch>
          </p:blipFill>
          <p:spPr bwMode="gray">
            <a:xfrm>
              <a:off x="3879215" y="2865286"/>
              <a:ext cx="104775" cy="23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7" cstate="print"/>
          <a:srcRect l="44978" t="-13456" r="45411" b="-10571"/>
          <a:stretch>
            <a:fillRect/>
          </a:stretch>
        </p:blipFill>
        <p:spPr bwMode="gray">
          <a:xfrm>
            <a:off x="7547109" y="3052713"/>
            <a:ext cx="617470" cy="3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uppieren 40"/>
          <p:cNvGrpSpPr/>
          <p:nvPr/>
        </p:nvGrpSpPr>
        <p:grpSpPr bwMode="gray">
          <a:xfrm>
            <a:off x="554038" y="5567680"/>
            <a:ext cx="8151812" cy="660083"/>
            <a:chOff x="554038" y="5567680"/>
            <a:chExt cx="8151812" cy="660083"/>
          </a:xfrm>
        </p:grpSpPr>
        <p:sp>
          <p:nvSpPr>
            <p:cNvPr id="38" name="Rounded Rectangle 15"/>
            <p:cNvSpPr/>
            <p:nvPr/>
          </p:nvSpPr>
          <p:spPr bwMode="gray">
            <a:xfrm>
              <a:off x="554038" y="5567680"/>
              <a:ext cx="8151812" cy="6600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7063"/>
              <a:r>
                <a:rPr lang="en-US" sz="1400" b="1" dirty="0" smtClean="0">
                  <a:solidFill>
                    <a:srgbClr val="C00000"/>
                  </a:solidFill>
                </a:rPr>
                <a:t>Why do you get the plaintext by using these formulas?</a:t>
              </a:r>
            </a:p>
            <a:p>
              <a:pPr marL="627063"/>
              <a:r>
                <a:rPr lang="en-US" sz="1400" b="1" dirty="0" smtClean="0">
                  <a:solidFill>
                    <a:srgbClr val="C00000"/>
                  </a:solidFill>
                </a:rPr>
                <a:t>You can learn the answer on the following slides.</a:t>
              </a:r>
            </a:p>
          </p:txBody>
        </p:sp>
        <p:sp>
          <p:nvSpPr>
            <p:cNvPr id="39" name="Rounded Rectangle 16"/>
            <p:cNvSpPr/>
            <p:nvPr/>
          </p:nvSpPr>
          <p:spPr bwMode="gray">
            <a:xfrm>
              <a:off x="702977" y="5695499"/>
              <a:ext cx="373864" cy="373864"/>
            </a:xfrm>
            <a:prstGeom prst="roundRect">
              <a:avLst/>
            </a:prstGeom>
            <a:gradFill>
              <a:gsLst>
                <a:gs pos="57000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2400" b="1" smtClean="0">
                  <a:solidFill>
                    <a:schemeClr val="tx1"/>
                  </a:solidFill>
                </a:rPr>
                <a:t>?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32" name="Foliennummernplatzhalter 31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8" cstate="print"/>
          <a:srcRect l="32702" t="-25676" r="31781" b="1351"/>
          <a:stretch>
            <a:fillRect/>
          </a:stretch>
        </p:blipFill>
        <p:spPr bwMode="auto">
          <a:xfrm>
            <a:off x="5121966" y="3403360"/>
            <a:ext cx="288856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9" grpId="0" build="p"/>
      <p:bldP spid="53" grpId="0" uiExpand="1" build="p"/>
      <p:bldP spid="54" grpId="0"/>
      <p:bldP spid="55" grpId="0" build="p"/>
      <p:bldP spid="66" grpId="0"/>
      <p:bldP spid="69" grpId="0"/>
      <p:bldP spid="5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Explanation of the formulas</a:t>
            </a:r>
            <a:endParaRPr lang="en-US" dirty="0"/>
          </a:p>
        </p:txBody>
      </p:sp>
      <p:sp>
        <p:nvSpPr>
          <p:cNvPr id="29" name="Inhaltsplatzhalter 28"/>
          <p:cNvSpPr>
            <a:spLocks noGrp="1"/>
          </p:cNvSpPr>
          <p:nvPr>
            <p:ph idx="1"/>
          </p:nvPr>
        </p:nvSpPr>
        <p:spPr bwMode="gray"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The following formulas explain why the receiver will obtain the plaintext from </a:t>
            </a:r>
            <a:br>
              <a:rPr lang="en-US" dirty="0" smtClean="0"/>
            </a:br>
            <a:r>
              <a:rPr lang="en-US" dirty="0" smtClean="0"/>
              <a:t>the encrypted text.</a:t>
            </a:r>
          </a:p>
          <a:p>
            <a:pPr lvl="1"/>
            <a:r>
              <a:rPr lang="en-US" dirty="0" smtClean="0"/>
              <a:t>First we should examine the process of decryption more precisely. </a:t>
            </a:r>
            <a:br>
              <a:rPr lang="en-US" dirty="0" smtClean="0"/>
            </a:br>
            <a:r>
              <a:rPr lang="en-US" dirty="0" smtClean="0"/>
              <a:t>Since              ,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Thus                .                     , which is equivalent to                                         , where    is an arbitrary integer number.</a:t>
            </a:r>
          </a:p>
          <a:p>
            <a:pPr lvl="1"/>
            <a:r>
              <a:rPr lang="en-US" dirty="0" smtClean="0"/>
              <a:t>We can then derive the following sequence of equations: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means of Euler-Fermat theorem,		    ,  we get: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in all we get the following:</a:t>
            </a: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 l="22620" t="-2390" r="23305" b="1761"/>
          <a:stretch>
            <a:fillRect/>
          </a:stretch>
        </p:blipFill>
        <p:spPr bwMode="gray">
          <a:xfrm>
            <a:off x="1905000" y="3758031"/>
            <a:ext cx="5334000" cy="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34706" t="-5769" r="33048" b="5769"/>
          <a:stretch>
            <a:fillRect/>
          </a:stretch>
        </p:blipFill>
        <p:spPr bwMode="gray">
          <a:xfrm>
            <a:off x="3127053" y="4519154"/>
            <a:ext cx="2889894" cy="37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/>
          <a:srcRect l="39064" t="-7051" r="39439"/>
          <a:stretch>
            <a:fillRect/>
          </a:stretch>
        </p:blipFill>
        <p:spPr bwMode="gray">
          <a:xfrm>
            <a:off x="3682775" y="4158503"/>
            <a:ext cx="1697720" cy="3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 l="37941" t="-18919" r="38315" b="9459"/>
          <a:stretch>
            <a:fillRect/>
          </a:stretch>
        </p:blipFill>
        <p:spPr bwMode="gray">
          <a:xfrm>
            <a:off x="3408375" y="2132278"/>
            <a:ext cx="2346300" cy="42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print"/>
          <a:srcRect l="45374" t="-7586" r="45802"/>
          <a:stretch>
            <a:fillRect/>
          </a:stretch>
        </p:blipFill>
        <p:spPr bwMode="gray">
          <a:xfrm>
            <a:off x="1167057" y="1808162"/>
            <a:ext cx="66491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uppieren 17"/>
          <p:cNvGrpSpPr/>
          <p:nvPr/>
        </p:nvGrpSpPr>
        <p:grpSpPr bwMode="gray">
          <a:xfrm>
            <a:off x="1073187" y="2863075"/>
            <a:ext cx="6347170" cy="282141"/>
            <a:chOff x="1737067" y="3091327"/>
            <a:chExt cx="6347170" cy="282141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38128" t="-3449" r="37487" b="16551"/>
            <a:stretch>
              <a:fillRect/>
            </a:stretch>
          </p:blipFill>
          <p:spPr bwMode="gray">
            <a:xfrm>
              <a:off x="5406789" y="3091327"/>
              <a:ext cx="2042161" cy="282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8"/>
            <p:cNvPicPr>
              <a:picLocks noChangeAspect="1" noChangeArrowheads="1"/>
            </p:cNvPicPr>
            <p:nvPr/>
          </p:nvPicPr>
          <p:blipFill>
            <a:blip r:embed="rId9" cstate="print"/>
            <a:srcRect l="35570" r="36506" b="17443"/>
            <a:stretch>
              <a:fillRect/>
            </a:stretch>
          </p:blipFill>
          <p:spPr bwMode="gray">
            <a:xfrm>
              <a:off x="1737067" y="3136031"/>
              <a:ext cx="1797214" cy="23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51663" t="-3449" r="46745" b="24240"/>
            <a:stretch>
              <a:fillRect/>
            </a:stretch>
          </p:blipFill>
          <p:spPr bwMode="gray">
            <a:xfrm>
              <a:off x="7950887" y="3114849"/>
              <a:ext cx="1333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Gruppieren 19"/>
          <p:cNvGrpSpPr/>
          <p:nvPr/>
        </p:nvGrpSpPr>
        <p:grpSpPr bwMode="gray">
          <a:xfrm>
            <a:off x="1249363" y="5409643"/>
            <a:ext cx="6648450" cy="657543"/>
            <a:chOff x="1249363" y="5570220"/>
            <a:chExt cx="6648450" cy="657543"/>
          </a:xfrm>
        </p:grpSpPr>
        <p:sp>
          <p:nvSpPr>
            <p:cNvPr id="46" name="Rounded Rectangle 6"/>
            <p:cNvSpPr/>
            <p:nvPr/>
          </p:nvSpPr>
          <p:spPr bwMode="gray">
            <a:xfrm>
              <a:off x="1249363" y="5570220"/>
              <a:ext cx="6648450" cy="6575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1971675" lvl="0"/>
              <a:r>
                <a:rPr lang="en-US" sz="1600" b="1" dirty="0" smtClean="0">
                  <a:solidFill>
                    <a:srgbClr val="00B050"/>
                  </a:solidFill>
                </a:rPr>
                <a:t>By raising the ciphertext to a higher power,</a:t>
              </a:r>
              <a:br>
                <a:rPr lang="en-US" sz="1600" b="1" dirty="0" smtClean="0">
                  <a:solidFill>
                    <a:srgbClr val="00B050"/>
                  </a:solidFill>
                </a:rPr>
              </a:br>
              <a:r>
                <a:rPr lang="en-US" sz="1600" b="1" dirty="0" smtClean="0">
                  <a:solidFill>
                    <a:srgbClr val="00B050"/>
                  </a:solidFill>
                </a:rPr>
                <a:t>we reobtain the plaintext.</a:t>
              </a:r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40417" t="-25541" r="41592" b="135"/>
            <a:stretch>
              <a:fillRect/>
            </a:stretch>
          </p:blipFill>
          <p:spPr bwMode="gray">
            <a:xfrm>
              <a:off x="1263650" y="5632928"/>
              <a:ext cx="1898650" cy="523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2400" smtClean="0"/>
              <a:t>Security of the cipher</a:t>
            </a:r>
            <a:endParaRPr lang="en-US" sz="2400"/>
          </a:p>
        </p:txBody>
      </p:sp>
      <p:sp>
        <p:nvSpPr>
          <p:cNvPr id="105" name="Content Placeholder 104"/>
          <p:cNvSpPr>
            <a:spLocks noGrp="1"/>
          </p:cNvSpPr>
          <p:nvPr>
            <p:ph idx="1"/>
          </p:nvPr>
        </p:nvSpPr>
        <p:spPr bwMode="gray">
          <a:xfrm>
            <a:off x="457199" y="1095375"/>
            <a:ext cx="8248651" cy="5140325"/>
          </a:xfrm>
        </p:spPr>
        <p:txBody>
          <a:bodyPr>
            <a:noAutofit/>
          </a:bodyPr>
          <a:lstStyle/>
          <a:p>
            <a:pPr marL="180975" lvl="0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0" dirty="0" smtClean="0"/>
              <a:t>The given example was simplified to make the explanation clearer. If you were to use </a:t>
            </a:r>
            <a:br>
              <a:rPr lang="en-US" sz="1600" b="0" dirty="0" smtClean="0"/>
            </a:br>
            <a:r>
              <a:rPr lang="en-US" sz="1600" b="0" dirty="0" smtClean="0"/>
              <a:t>the cipher as it was just explained, communication would be insecure.</a:t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 smtClean="0"/>
          </a:p>
          <a:p>
            <a:pPr marL="180975" lvl="0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0" dirty="0" smtClean="0"/>
              <a:t>To avoid this problem, a possible solution is to combine several numbers into a block. </a:t>
            </a:r>
            <a:br>
              <a:rPr lang="en-US" sz="1600" b="0" dirty="0" smtClean="0"/>
            </a:br>
            <a:r>
              <a:rPr lang="en-US" sz="1600" b="0" dirty="0" smtClean="0"/>
              <a:t>In our example we could unite it as follows an then encode it again in another manner:</a:t>
            </a:r>
          </a:p>
          <a:p>
            <a:pPr marL="180975" lvl="0" indent="-180975">
              <a:spcAft>
                <a:spcPts val="1200"/>
              </a:spcAft>
            </a:pP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 smtClean="0"/>
          </a:p>
          <a:p>
            <a:pPr marL="180975" lvl="0" indent="-180975">
              <a:spcAft>
                <a:spcPts val="1200"/>
              </a:spcAft>
              <a:buFont typeface="Arial" pitchFamily="34" charset="0"/>
              <a:buChar char="•"/>
            </a:pPr>
            <a:endParaRPr lang="en-US" sz="1100" b="0" dirty="0" smtClean="0"/>
          </a:p>
          <a:p>
            <a:pPr marL="180975" lvl="0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0" dirty="0" smtClean="0"/>
              <a:t>In practice, RSA is not used to encrypt text blocks, but rather combined with a symmetric cipher. In this case, RSA is only used to encrypt the key of the symmetric cipher </a:t>
            </a:r>
            <a:br>
              <a:rPr lang="en-US" sz="1600" b="0" dirty="0" smtClean="0"/>
            </a:br>
            <a:r>
              <a:rPr lang="en-US" sz="1600" b="0" dirty="0" smtClean="0">
                <a:hlinkClick r:id="rId3"/>
              </a:rPr>
              <a:t>(Hybrid cryptosystem)</a:t>
            </a:r>
            <a:r>
              <a:rPr lang="en-US" sz="1600" b="0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29" name="Rounded Rectangle 28"/>
          <p:cNvSpPr/>
          <p:nvPr/>
        </p:nvSpPr>
        <p:spPr bwMode="gray">
          <a:xfrm>
            <a:off x="692451" y="1857733"/>
            <a:ext cx="1797283" cy="494525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94272" y="1856619"/>
          <a:ext cx="1803084" cy="4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14"/>
                <a:gridCol w="300514"/>
                <a:gridCol w="300514"/>
                <a:gridCol w="300514"/>
                <a:gridCol w="300514"/>
                <a:gridCol w="300514"/>
              </a:tblGrid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05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05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 bwMode="gray">
          <a:xfrm>
            <a:off x="702277" y="2504173"/>
            <a:ext cx="1797283" cy="284163"/>
          </a:xfrm>
          <a:prstGeom prst="roundRect">
            <a:avLst/>
          </a:prstGeom>
          <a:gradFill>
            <a:gsLst>
              <a:gs pos="57000">
                <a:srgbClr val="FF0000"/>
              </a:gs>
              <a:gs pos="100000">
                <a:srgbClr val="C00000"/>
              </a:gs>
            </a:gsLst>
            <a:lin ang="5400000" scaled="0"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98831" y="2510522"/>
          <a:ext cx="1817874" cy="27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79"/>
                <a:gridCol w="302979"/>
                <a:gridCol w="302979"/>
                <a:gridCol w="302979"/>
                <a:gridCol w="302979"/>
                <a:gridCol w="302979"/>
              </a:tblGrid>
              <a:tr h="27781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 bwMode="gray">
          <a:xfrm>
            <a:off x="2845675" y="1769431"/>
            <a:ext cx="5860175" cy="160043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By encoding each letter to one number, the resulting encryption will 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be a one-to-one mapping: for each letter there is just one corresponding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number in the ciphertext.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So an easy way of attacking the ciphertext is by using a frequency analysis. 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The idea is that there exists an unequal distribution of letters in each 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language. In English the most frequent letter is the letter “E”, so you can </a:t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try to replace the most frequent number in the ciphertext with “E”.</a:t>
            </a:r>
          </a:p>
        </p:txBody>
      </p:sp>
      <p:sp>
        <p:nvSpPr>
          <p:cNvPr id="9" name="Rounded Rectangle 8"/>
          <p:cNvSpPr/>
          <p:nvPr/>
        </p:nvSpPr>
        <p:spPr bwMode="gray">
          <a:xfrm>
            <a:off x="692451" y="2934476"/>
            <a:ext cx="1797283" cy="289016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94272" y="2956221"/>
          <a:ext cx="1803084" cy="24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14"/>
                <a:gridCol w="300514"/>
                <a:gridCol w="300514"/>
                <a:gridCol w="300514"/>
                <a:gridCol w="300514"/>
                <a:gridCol w="300514"/>
              </a:tblGrid>
              <a:tr h="14968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 bwMode="gray">
          <a:xfrm>
            <a:off x="692451" y="4532301"/>
            <a:ext cx="1797283" cy="494525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94272" y="4531187"/>
          <a:ext cx="1803084" cy="4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542"/>
                <a:gridCol w="901542"/>
              </a:tblGrid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SEC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mpd="sng">
                      <a:noFill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RET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190503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180520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59293" marR="59293" marT="29646" marB="29646">
                    <a:lnL w="12700" cap="flat" cmpd="sng" algn="ctr">
                      <a:solidFill>
                        <a:srgbClr val="14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9" name="Gruppieren 18"/>
          <p:cNvGrpSpPr/>
          <p:nvPr/>
        </p:nvGrpSpPr>
        <p:grpSpPr bwMode="gray">
          <a:xfrm>
            <a:off x="2847975" y="4530785"/>
            <a:ext cx="5857875" cy="800601"/>
            <a:chOff x="2847975" y="4530785"/>
            <a:chExt cx="5857875" cy="800601"/>
          </a:xfrm>
        </p:grpSpPr>
        <p:sp>
          <p:nvSpPr>
            <p:cNvPr id="16" name="Rounded Rectangle 15"/>
            <p:cNvSpPr/>
            <p:nvPr/>
          </p:nvSpPr>
          <p:spPr bwMode="gray">
            <a:xfrm>
              <a:off x="2847975" y="4530785"/>
              <a:ext cx="5857875" cy="8006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7063"/>
              <a:r>
                <a:rPr lang="en-US" sz="1400" b="1" dirty="0" smtClean="0">
                  <a:solidFill>
                    <a:srgbClr val="C00000"/>
                  </a:solidFill>
                </a:rPr>
                <a:t>By combining several numbers to a block, we have to pay </a:t>
              </a:r>
              <a:br>
                <a:rPr lang="en-US" sz="1400" b="1" dirty="0" smtClean="0">
                  <a:solidFill>
                    <a:srgbClr val="C00000"/>
                  </a:solidFill>
                </a:rPr>
              </a:br>
              <a:r>
                <a:rPr lang="en-US" sz="1400" b="1" dirty="0" smtClean="0">
                  <a:solidFill>
                    <a:srgbClr val="C00000"/>
                  </a:solidFill>
                </a:rPr>
                <a:t>attention in choosing our module    . It has to be bigger than </a:t>
              </a:r>
              <a:br>
                <a:rPr lang="en-US" sz="1400" b="1" dirty="0" smtClean="0">
                  <a:solidFill>
                    <a:srgbClr val="C00000"/>
                  </a:solidFill>
                </a:rPr>
              </a:br>
              <a:r>
                <a:rPr lang="en-US" sz="1400" b="1" dirty="0" smtClean="0">
                  <a:solidFill>
                    <a:srgbClr val="C00000"/>
                  </a:solidFill>
                </a:rPr>
                <a:t>the largest possible number in the block.</a:t>
              </a:r>
            </a:p>
          </p:txBody>
        </p:sp>
        <p:sp>
          <p:nvSpPr>
            <p:cNvPr id="17" name="Rounded Rectangle 16"/>
            <p:cNvSpPr/>
            <p:nvPr/>
          </p:nvSpPr>
          <p:spPr bwMode="gray">
            <a:xfrm>
              <a:off x="2996914" y="4667042"/>
              <a:ext cx="373864" cy="373864"/>
            </a:xfrm>
            <a:prstGeom prst="roundRect">
              <a:avLst/>
            </a:prstGeom>
            <a:gradFill>
              <a:gsLst>
                <a:gs pos="57000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2400" b="1" smtClean="0">
                  <a:solidFill>
                    <a:schemeClr val="tx1"/>
                  </a:solidFill>
                </a:rPr>
                <a:t>!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8691" t="3560" r="48630" b="25406"/>
            <a:stretch>
              <a:fillRect/>
            </a:stretch>
          </p:blipFill>
          <p:spPr bwMode="gray">
            <a:xfrm>
              <a:off x="6078868" y="4805931"/>
              <a:ext cx="201025" cy="207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  <p:bldP spid="29" grpId="0" animBg="1"/>
      <p:bldP spid="34" grpId="0" animBg="1"/>
      <p:bldP spid="37" grpId="0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ontent Placeholder 104"/>
          <p:cNvSpPr>
            <a:spLocks noGrp="1"/>
          </p:cNvSpPr>
          <p:nvPr>
            <p:ph idx="1"/>
          </p:nvPr>
        </p:nvSpPr>
        <p:spPr bwMode="gray">
          <a:xfrm>
            <a:off x="457199" y="1095375"/>
            <a:ext cx="8423753" cy="4929644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noProof="0" dirty="0" smtClean="0"/>
              <a:t>You may be asking yourself why all of this is based on the problem of factoring large numbers.</a:t>
            </a:r>
          </a:p>
          <a:p>
            <a:pPr lvl="1"/>
            <a:r>
              <a:rPr lang="en-US" noProof="0" dirty="0" smtClean="0"/>
              <a:t>We will explain this with the help of our example, as it is easy to find the factors of the number    :</a:t>
            </a:r>
            <a:br>
              <a:rPr lang="en-US" noProof="0" dirty="0" smtClean="0"/>
            </a:br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r>
              <a:rPr lang="en-US" noProof="0" dirty="0" smtClean="0"/>
              <a:t>As soon as you have the factorization, you can calculate            . By means of     and the connection of     and      with the formula                                     , you can easily find the number   , which </a:t>
            </a:r>
            <a:r>
              <a:rPr lang="en-US" dirty="0" smtClean="0"/>
              <a:t>is </a:t>
            </a:r>
            <a:br>
              <a:rPr lang="en-US" dirty="0" smtClean="0"/>
            </a:br>
            <a:r>
              <a:rPr lang="en-US" dirty="0" smtClean="0"/>
              <a:t>‒ together with     ‒ the </a:t>
            </a:r>
            <a:r>
              <a:rPr lang="en-US" noProof="0" dirty="0" smtClean="0"/>
              <a:t>private key. Once you have the private key you can decrypt the entire </a:t>
            </a:r>
            <a:r>
              <a:rPr lang="en-US" noProof="0" dirty="0" err="1" smtClean="0"/>
              <a:t>ciphertext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smtClean="0"/>
              <a:t>No one has yet  found a way to:</a:t>
            </a:r>
          </a:p>
          <a:p>
            <a:pPr lvl="2"/>
            <a:r>
              <a:rPr lang="en-US" noProof="0" dirty="0" smtClean="0"/>
              <a:t>calculate      with the help of     without knowing the factorization of the number     .</a:t>
            </a:r>
          </a:p>
          <a:p>
            <a:pPr lvl="2"/>
            <a:r>
              <a:rPr lang="en-US" noProof="0" dirty="0" smtClean="0"/>
              <a:t>calculate the plaintext from the cipher without knowing the private key    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2400" noProof="0" dirty="0" smtClean="0"/>
              <a:t>The factorization problem and RSA</a:t>
            </a:r>
            <a:endParaRPr lang="en-US" sz="2400" noProof="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38717" t="8665" r="57652" b="16978"/>
          <a:stretch>
            <a:fillRect/>
          </a:stretch>
        </p:blipFill>
        <p:spPr bwMode="gray">
          <a:xfrm>
            <a:off x="8418942" y="1467046"/>
            <a:ext cx="290431" cy="2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 l="34599" t="-14483" r="34171" b="-6896"/>
          <a:stretch>
            <a:fillRect/>
          </a:stretch>
        </p:blipFill>
        <p:spPr bwMode="gray">
          <a:xfrm>
            <a:off x="3330240" y="1772235"/>
            <a:ext cx="2502570" cy="3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8"/>
          <p:cNvPicPr>
            <a:picLocks noChangeAspect="1" noChangeArrowheads="1"/>
          </p:cNvPicPr>
          <p:nvPr/>
        </p:nvPicPr>
        <p:blipFill>
          <a:blip r:embed="rId5" cstate="print"/>
          <a:srcRect l="35570" r="60400" b="17443"/>
          <a:stretch>
            <a:fillRect/>
          </a:stretch>
        </p:blipFill>
        <p:spPr bwMode="gray">
          <a:xfrm>
            <a:off x="1529565" y="3563759"/>
            <a:ext cx="255564" cy="22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8"/>
          <p:cNvGrpSpPr/>
          <p:nvPr/>
        </p:nvGrpSpPr>
        <p:grpSpPr bwMode="gray">
          <a:xfrm>
            <a:off x="951375" y="2224810"/>
            <a:ext cx="6695824" cy="541425"/>
            <a:chOff x="1898264" y="2734410"/>
            <a:chExt cx="6695824" cy="541425"/>
          </a:xfrm>
        </p:grpSpPr>
        <p:pic>
          <p:nvPicPr>
            <p:cNvPr id="33" name="Picture 62"/>
            <p:cNvPicPr>
              <a:picLocks noChangeAspect="1" noChangeArrowheads="1"/>
            </p:cNvPicPr>
            <p:nvPr/>
          </p:nvPicPr>
          <p:blipFill>
            <a:blip r:embed="rId6" cstate="print"/>
            <a:srcRect r="97871" b="49804"/>
            <a:stretch>
              <a:fillRect/>
            </a:stretch>
          </p:blipFill>
          <p:spPr bwMode="gray">
            <a:xfrm>
              <a:off x="1898264" y="3033667"/>
              <a:ext cx="150350" cy="24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5368" t="-2291" r="51309" b="25406"/>
            <a:stretch>
              <a:fillRect/>
            </a:stretch>
          </p:blipFill>
          <p:spPr bwMode="gray">
            <a:xfrm>
              <a:off x="7796521" y="2769835"/>
              <a:ext cx="249401" cy="22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3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 l="46109" t="-9576" r="46271" b="13401"/>
            <a:stretch>
              <a:fillRect/>
            </a:stretch>
          </p:blipFill>
          <p:spPr bwMode="gray">
            <a:xfrm>
              <a:off x="6224664" y="2734410"/>
              <a:ext cx="583718" cy="285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8"/>
            <p:cNvPicPr>
              <a:picLocks noChangeAspect="1" noChangeArrowheads="1"/>
            </p:cNvPicPr>
            <p:nvPr/>
          </p:nvPicPr>
          <p:blipFill>
            <a:blip r:embed="rId5" cstate="print"/>
            <a:srcRect l="35570" r="36506" b="17443"/>
            <a:stretch>
              <a:fillRect/>
            </a:stretch>
          </p:blipFill>
          <p:spPr bwMode="gray">
            <a:xfrm>
              <a:off x="3997562" y="3029111"/>
              <a:ext cx="1770647" cy="228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5368" t="-2291" r="51309" b="25406"/>
            <a:stretch>
              <a:fillRect/>
            </a:stretch>
          </p:blipFill>
          <p:spPr bwMode="gray">
            <a:xfrm>
              <a:off x="2333312" y="3013675"/>
              <a:ext cx="249401" cy="22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62"/>
            <p:cNvPicPr>
              <a:picLocks noChangeAspect="1" noChangeArrowheads="1"/>
            </p:cNvPicPr>
            <p:nvPr/>
          </p:nvPicPr>
          <p:blipFill>
            <a:blip r:embed="rId6" cstate="print"/>
            <a:srcRect r="97471" b="49804"/>
            <a:stretch>
              <a:fillRect/>
            </a:stretch>
          </p:blipFill>
          <p:spPr bwMode="gray">
            <a:xfrm>
              <a:off x="8415495" y="3033667"/>
              <a:ext cx="178593" cy="24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uppieren 13"/>
          <p:cNvGrpSpPr/>
          <p:nvPr/>
        </p:nvGrpSpPr>
        <p:grpSpPr bwMode="gray">
          <a:xfrm>
            <a:off x="554038" y="5389880"/>
            <a:ext cx="8151812" cy="845820"/>
            <a:chOff x="554038" y="5567680"/>
            <a:chExt cx="8151812" cy="845820"/>
          </a:xfrm>
        </p:grpSpPr>
        <p:sp>
          <p:nvSpPr>
            <p:cNvPr id="16" name="Rounded Rectangle 15"/>
            <p:cNvSpPr/>
            <p:nvPr/>
          </p:nvSpPr>
          <p:spPr bwMode="gray">
            <a:xfrm>
              <a:off x="554038" y="5567680"/>
              <a:ext cx="8151812" cy="845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7063"/>
              <a:r>
                <a:rPr lang="en-US" sz="1600" b="1" dirty="0" smtClean="0">
                  <a:solidFill>
                    <a:srgbClr val="C00000"/>
                  </a:solidFill>
                </a:rPr>
                <a:t>In fact, by knowing the factorization and the public key             it is possible to </a:t>
              </a:r>
              <a:br>
                <a:rPr lang="en-US" sz="1600" b="1" dirty="0" smtClean="0">
                  <a:solidFill>
                    <a:srgbClr val="C00000"/>
                  </a:solidFill>
                </a:rPr>
              </a:br>
              <a:r>
                <a:rPr lang="en-US" sz="1600" b="1" dirty="0" smtClean="0">
                  <a:solidFill>
                    <a:srgbClr val="C00000"/>
                  </a:solidFill>
                </a:rPr>
                <a:t>generate the private key. Therefore, the attacker could repeat the first step </a:t>
              </a:r>
              <a:br>
                <a:rPr lang="en-US" sz="1600" b="1" dirty="0" smtClean="0">
                  <a:solidFill>
                    <a:srgbClr val="C00000"/>
                  </a:solidFill>
                </a:rPr>
              </a:br>
              <a:r>
                <a:rPr lang="en-US" sz="1600" b="1" dirty="0" smtClean="0">
                  <a:solidFill>
                    <a:srgbClr val="C00000"/>
                  </a:solidFill>
                </a:rPr>
                <a:t>of the process, the generation of the keys.</a:t>
              </a:r>
            </a:p>
          </p:txBody>
        </p:sp>
        <p:sp>
          <p:nvSpPr>
            <p:cNvPr id="17" name="Rounded Rectangle 16"/>
            <p:cNvSpPr/>
            <p:nvPr/>
          </p:nvSpPr>
          <p:spPr bwMode="gray">
            <a:xfrm>
              <a:off x="702977" y="5695499"/>
              <a:ext cx="373864" cy="373864"/>
            </a:xfrm>
            <a:prstGeom prst="roundRect">
              <a:avLst/>
            </a:prstGeom>
            <a:gradFill>
              <a:gsLst>
                <a:gs pos="57000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2400" b="1" smtClean="0">
                  <a:solidFill>
                    <a:schemeClr val="tx1"/>
                  </a:solidFill>
                </a:rPr>
                <a:t>!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8717" t="8665" r="57652" b="16978"/>
          <a:stretch>
            <a:fillRect/>
          </a:stretch>
        </p:blipFill>
        <p:spPr bwMode="gray">
          <a:xfrm>
            <a:off x="6605352" y="3570049"/>
            <a:ext cx="290431" cy="2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 l="45368" t="-2291" r="51309" b="25406"/>
          <a:stretch>
            <a:fillRect/>
          </a:stretch>
        </p:blipFill>
        <p:spPr bwMode="gray">
          <a:xfrm>
            <a:off x="2871383" y="3544205"/>
            <a:ext cx="249401" cy="2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5" cstate="print"/>
          <a:srcRect l="35570" r="60400" b="17443"/>
          <a:stretch>
            <a:fillRect/>
          </a:stretch>
        </p:blipFill>
        <p:spPr bwMode="gray">
          <a:xfrm>
            <a:off x="5977916" y="3819694"/>
            <a:ext cx="255564" cy="22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9"/>
          <p:cNvPicPr>
            <a:picLocks noChangeAspect="1" noChangeArrowheads="1"/>
          </p:cNvPicPr>
          <p:nvPr/>
        </p:nvPicPr>
        <p:blipFill>
          <a:blip r:embed="rId9" cstate="print"/>
          <a:srcRect l="46419" r="45609" b="-3150"/>
          <a:stretch>
            <a:fillRect/>
          </a:stretch>
        </p:blipFill>
        <p:spPr bwMode="gray">
          <a:xfrm>
            <a:off x="5960223" y="5437904"/>
            <a:ext cx="605678" cy="30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38717" t="8665" r="57652" b="16978"/>
          <a:stretch>
            <a:fillRect/>
          </a:stretch>
        </p:blipFill>
        <p:spPr bwMode="gray">
          <a:xfrm>
            <a:off x="1913367" y="2791021"/>
            <a:ext cx="290431" cy="2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 bwMode="gray">
          <a:xfrm>
            <a:off x="5934074" y="3827463"/>
            <a:ext cx="2260600" cy="226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ontent Placeholder 104"/>
          <p:cNvSpPr>
            <a:spLocks noGrp="1"/>
          </p:cNvSpPr>
          <p:nvPr>
            <p:ph idx="1"/>
          </p:nvPr>
        </p:nvSpPr>
        <p:spPr bwMode="gray"/>
        <p:txBody>
          <a:bodyPr vert="horz" lIns="91440" tIns="45720" rIns="91440" bIns="45720" rtlCol="0"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noProof="0" dirty="0" smtClean="0">
                <a:hlinkClick r:id="rId3"/>
              </a:rPr>
              <a:t>http://www.cryptool.org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400" noProof="0" dirty="0" smtClean="0"/>
              <a:t>An open-source software tool for learning cryptographic ciphers and cryptanalysis</a:t>
            </a:r>
            <a:endParaRPr lang="en-US" noProof="0" dirty="0" smtClean="0"/>
          </a:p>
          <a:p>
            <a:pPr lvl="1">
              <a:spcAft>
                <a:spcPts val="600"/>
              </a:spcAft>
            </a:pPr>
            <a:r>
              <a:rPr lang="en-US" noProof="0" dirty="0" smtClean="0">
                <a:hlinkClick r:id="rId4"/>
              </a:rPr>
              <a:t>http://cryptool.org/download/CrypToolScript-en.pdf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400" dirty="0" smtClean="0"/>
              <a:t>A thorough </a:t>
            </a:r>
            <a:r>
              <a:rPr lang="en-US" sz="1400" noProof="0" dirty="0" smtClean="0"/>
              <a:t>script </a:t>
            </a:r>
            <a:r>
              <a:rPr lang="en-US" sz="1400" dirty="0" smtClean="0"/>
              <a:t>with </a:t>
            </a:r>
            <a:r>
              <a:rPr lang="en-US" sz="1400" noProof="0" dirty="0" smtClean="0"/>
              <a:t>more information about the mathematical</a:t>
            </a:r>
            <a:r>
              <a:rPr lang="en-US" sz="1400" dirty="0" smtClean="0"/>
              <a:t> </a:t>
            </a:r>
            <a:r>
              <a:rPr lang="en-US" sz="1400" noProof="0" dirty="0" smtClean="0"/>
              <a:t>aspects of cryptography</a:t>
            </a:r>
            <a:endParaRPr lang="en-US" noProof="0" dirty="0" smtClean="0"/>
          </a:p>
          <a:p>
            <a:pPr lvl="1">
              <a:spcAft>
                <a:spcPts val="600"/>
              </a:spcAft>
            </a:pPr>
            <a:r>
              <a:rPr lang="en-US" noProof="0" dirty="0" smtClean="0">
                <a:hlinkClick r:id="rId5"/>
              </a:rPr>
              <a:t>http://en.wikipedia.org/wiki/Cryptography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400" noProof="0" dirty="0" smtClean="0"/>
              <a:t>Wikipedia article about cryptography in general</a:t>
            </a:r>
            <a:endParaRPr lang="en-US" noProof="0" dirty="0" smtClean="0"/>
          </a:p>
          <a:p>
            <a:pPr lvl="1">
              <a:spcAft>
                <a:spcPts val="600"/>
              </a:spcAft>
            </a:pPr>
            <a:r>
              <a:rPr lang="en-US" noProof="0" dirty="0" smtClean="0">
                <a:hlinkClick r:id="rId6"/>
              </a:rPr>
              <a:t>http://en.wikipedia.org/wiki/RSA_cipher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Wikipedia article about the RSA cipher</a:t>
            </a:r>
            <a:endParaRPr lang="en-US" noProof="0" dirty="0" smtClean="0"/>
          </a:p>
          <a:p>
            <a:pPr lvl="1"/>
            <a:r>
              <a:rPr lang="en-US" noProof="0" dirty="0" smtClean="0">
                <a:hlinkClick r:id="rId7"/>
              </a:rPr>
              <a:t>http://www.gax.nl/wiskundePO/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Online RSA encryption application (Dutch)</a:t>
            </a:r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2400" noProof="0" smtClean="0"/>
              <a:t>Further information and references</a:t>
            </a:r>
            <a:endParaRPr lang="en-US" sz="2400" noProof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5455920" y="3238500"/>
            <a:ext cx="3394711" cy="339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 bwMode="gray">
          <a:xfrm>
            <a:off x="0" y="4704080"/>
            <a:ext cx="9144000" cy="1523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gray">
          <a:xfrm>
            <a:off x="0" y="3056796"/>
            <a:ext cx="9144000" cy="2541364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gray">
          <a:xfrm flipV="1">
            <a:off x="0" y="2771045"/>
            <a:ext cx="9144000" cy="28575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>
              <a:tabLst>
                <a:tab pos="5386388" algn="l"/>
              </a:tabLst>
            </a:pPr>
            <a:r>
              <a:rPr lang="en-US" dirty="0" smtClean="0"/>
              <a:t>Cryptography and what you need it for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lvl="1"/>
            <a:r>
              <a:rPr lang="en-US" dirty="0" smtClean="0"/>
              <a:t>Sending encrypted messages has always  played a major role in the history of humanity. </a:t>
            </a:r>
            <a:br>
              <a:rPr lang="en-US" dirty="0" smtClean="0"/>
            </a:br>
            <a:r>
              <a:rPr lang="en-US" dirty="0" smtClean="0"/>
              <a:t>In each era there has been important information which had to be kept secret from </a:t>
            </a:r>
            <a:br>
              <a:rPr lang="en-US" dirty="0" smtClean="0"/>
            </a:br>
            <a:r>
              <a:rPr lang="en-US" dirty="0" smtClean="0"/>
              <a:t>other people.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Especially in today's society, in the age of internet, it is important to be aware of data security.</a:t>
            </a:r>
            <a:endParaRPr lang="en-US" dirty="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gray">
          <a:xfrm>
            <a:off x="4458026" y="2637651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gray">
          <a:xfrm>
            <a:off x="1492470" y="5858431"/>
            <a:ext cx="7213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Modern cryptography is about securing this data.</a:t>
            </a:r>
            <a:endParaRPr lang="en-US" b="1" dirty="0"/>
          </a:p>
        </p:txBody>
      </p:sp>
      <p:sp>
        <p:nvSpPr>
          <p:cNvPr id="36" name="Rounded Rectangle 35"/>
          <p:cNvSpPr/>
          <p:nvPr/>
        </p:nvSpPr>
        <p:spPr bwMode="gray">
          <a:xfrm>
            <a:off x="4572000" y="3423425"/>
            <a:ext cx="4133850" cy="669074"/>
          </a:xfrm>
          <a:prstGeom prst="roundRect">
            <a:avLst/>
          </a:prstGeom>
          <a:gradFill>
            <a:gsLst>
              <a:gs pos="57000">
                <a:srgbClr val="14DA4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14DA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Data reaches their receiver indirectly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by passing between several servers.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gray">
          <a:xfrm>
            <a:off x="4572000" y="4259766"/>
            <a:ext cx="4133850" cy="669074"/>
          </a:xfrm>
          <a:prstGeom prst="roundRect">
            <a:avLst/>
          </a:prstGeom>
          <a:gradFill>
            <a:gsLst>
              <a:gs pos="57000">
                <a:srgbClr val="FF0000"/>
              </a:gs>
              <a:gs pos="100000">
                <a:srgbClr val="C00000"/>
              </a:gs>
            </a:gsLst>
            <a:lin ang="5400000" scaled="0"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At each node, the data can be captured,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read and even changed.</a:t>
            </a:r>
          </a:p>
        </p:txBody>
      </p:sp>
      <p:pic>
        <p:nvPicPr>
          <p:cNvPr id="13313" name="Picture 1" descr="c:\Documents and Settings\n6r130\My Documents\CrypTool Miscs\Sequenz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97308" y="3048907"/>
            <a:ext cx="3308048" cy="2481036"/>
          </a:xfrm>
          <a:prstGeom prst="rect">
            <a:avLst/>
          </a:prstGeom>
          <a:noFill/>
        </p:spPr>
      </p:pic>
      <p:pic>
        <p:nvPicPr>
          <p:cNvPr id="13314" name="Picture 2" descr="c:\Documents and Settings\n6r130\My Documents\CrypTool Miscs\Sequenz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597308" y="3048907"/>
            <a:ext cx="3308048" cy="2481036"/>
          </a:xfrm>
          <a:prstGeom prst="rect">
            <a:avLst/>
          </a:prstGeom>
          <a:noFill/>
        </p:spPr>
      </p:pic>
      <p:pic>
        <p:nvPicPr>
          <p:cNvPr id="13315" name="Picture 3" descr="c:\Documents and Settings\n6r130\My Documents\CrypTool Miscs\Sequenz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597308" y="3048907"/>
            <a:ext cx="3308048" cy="2481036"/>
          </a:xfrm>
          <a:prstGeom prst="rect">
            <a:avLst/>
          </a:prstGeom>
          <a:noFill/>
        </p:spPr>
      </p:pic>
      <p:pic>
        <p:nvPicPr>
          <p:cNvPr id="13317" name="Picture 5" descr="c:\Documents and Settings\n6r130\My Documents\CrypTool Miscs\Sequenz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597308" y="3048907"/>
            <a:ext cx="3308048" cy="2481036"/>
          </a:xfrm>
          <a:prstGeom prst="rect">
            <a:avLst/>
          </a:prstGeom>
          <a:noFill/>
        </p:spPr>
      </p:pic>
      <p:pic>
        <p:nvPicPr>
          <p:cNvPr id="13318" name="Picture 6" descr="c:\Documents and Settings\n6r130\My Documents\CrypTool Miscs\Sequenz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597308" y="3048907"/>
            <a:ext cx="3308048" cy="2481036"/>
          </a:xfrm>
          <a:prstGeom prst="rect">
            <a:avLst/>
          </a:prstGeom>
          <a:noFill/>
        </p:spPr>
      </p:pic>
      <p:pic>
        <p:nvPicPr>
          <p:cNvPr id="13319" name="Picture 7" descr="c:\Documents and Settings\n6r130\My Documents\CrypTool Miscs\Sequenz6_Ro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597308" y="3048907"/>
            <a:ext cx="3308048" cy="2481036"/>
          </a:xfrm>
          <a:prstGeom prst="rect">
            <a:avLst/>
          </a:prstGeom>
          <a:noFill/>
        </p:spPr>
      </p:pic>
      <p:grpSp>
        <p:nvGrpSpPr>
          <p:cNvPr id="20" name="Gruppieren 19"/>
          <p:cNvGrpSpPr/>
          <p:nvPr/>
        </p:nvGrpSpPr>
        <p:grpSpPr bwMode="gray">
          <a:xfrm rot="21309343">
            <a:off x="2309683" y="4852079"/>
            <a:ext cx="358571" cy="232612"/>
            <a:chOff x="2711450" y="2225676"/>
            <a:chExt cx="3714750" cy="2409825"/>
          </a:xfr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bg1">
                  <a:lumMod val="95000"/>
                </a:schemeClr>
              </a:gs>
            </a:gsLst>
            <a:lin ang="16200000" scaled="1"/>
            <a:tileRect/>
          </a:gradFill>
        </p:grpSpPr>
        <p:sp>
          <p:nvSpPr>
            <p:cNvPr id="21" name="Freeform 13"/>
            <p:cNvSpPr>
              <a:spLocks/>
            </p:cNvSpPr>
            <p:nvPr/>
          </p:nvSpPr>
          <p:spPr bwMode="gray">
            <a:xfrm>
              <a:off x="2711450" y="2582863"/>
              <a:ext cx="1549400" cy="1727200"/>
            </a:xfrm>
            <a:custGeom>
              <a:avLst/>
              <a:gdLst/>
              <a:ahLst/>
              <a:cxnLst>
                <a:cxn ang="0">
                  <a:pos x="7" y="4535"/>
                </a:cxn>
                <a:cxn ang="0">
                  <a:pos x="4069" y="2324"/>
                </a:cxn>
                <a:cxn ang="0">
                  <a:pos x="0" y="0"/>
                </a:cxn>
                <a:cxn ang="0">
                  <a:pos x="0" y="4464"/>
                </a:cxn>
                <a:cxn ang="0">
                  <a:pos x="7" y="4535"/>
                </a:cxn>
              </a:cxnLst>
              <a:rect l="0" t="0" r="r" b="b"/>
              <a:pathLst>
                <a:path w="4069" h="4535">
                  <a:moveTo>
                    <a:pt x="7" y="4535"/>
                  </a:moveTo>
                  <a:lnTo>
                    <a:pt x="4069" y="2324"/>
                  </a:lnTo>
                  <a:lnTo>
                    <a:pt x="0" y="0"/>
                  </a:lnTo>
                  <a:lnTo>
                    <a:pt x="0" y="4464"/>
                  </a:lnTo>
                  <a:cubicBezTo>
                    <a:pt x="0" y="4488"/>
                    <a:pt x="5" y="4511"/>
                    <a:pt x="7" y="4535"/>
                  </a:cubicBezTo>
                  <a:close/>
                </a:path>
              </a:pathLst>
            </a:custGeom>
            <a:grpFill/>
            <a:ln w="7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gray">
            <a:xfrm>
              <a:off x="2714625" y="3459163"/>
              <a:ext cx="3706812" cy="1176338"/>
            </a:xfrm>
            <a:custGeom>
              <a:avLst/>
              <a:gdLst/>
              <a:ahLst/>
              <a:cxnLst>
                <a:cxn ang="0">
                  <a:pos x="9740" y="2255"/>
                </a:cxn>
                <a:cxn ang="0">
                  <a:pos x="5654" y="0"/>
                </a:cxn>
                <a:cxn ang="0">
                  <a:pos x="4845" y="470"/>
                </a:cxn>
                <a:cxn ang="0">
                  <a:pos x="4062" y="22"/>
                </a:cxn>
                <a:cxn ang="0">
                  <a:pos x="0" y="2233"/>
                </a:cxn>
                <a:cxn ang="0">
                  <a:pos x="921" y="3089"/>
                </a:cxn>
                <a:cxn ang="0">
                  <a:pos x="8823" y="3089"/>
                </a:cxn>
                <a:cxn ang="0">
                  <a:pos x="9740" y="2255"/>
                </a:cxn>
              </a:cxnLst>
              <a:rect l="0" t="0" r="r" b="b"/>
              <a:pathLst>
                <a:path w="9740" h="3089">
                  <a:moveTo>
                    <a:pt x="9740" y="2255"/>
                  </a:moveTo>
                  <a:lnTo>
                    <a:pt x="5654" y="0"/>
                  </a:lnTo>
                  <a:lnTo>
                    <a:pt x="4845" y="470"/>
                  </a:lnTo>
                  <a:lnTo>
                    <a:pt x="4062" y="22"/>
                  </a:lnTo>
                  <a:lnTo>
                    <a:pt x="0" y="2233"/>
                  </a:lnTo>
                  <a:cubicBezTo>
                    <a:pt x="37" y="2712"/>
                    <a:pt x="431" y="3089"/>
                    <a:pt x="921" y="3089"/>
                  </a:cubicBezTo>
                  <a:lnTo>
                    <a:pt x="8823" y="3089"/>
                  </a:lnTo>
                  <a:cubicBezTo>
                    <a:pt x="9305" y="3089"/>
                    <a:pt x="9693" y="2724"/>
                    <a:pt x="9740" y="2255"/>
                  </a:cubicBezTo>
                  <a:close/>
                </a:path>
              </a:pathLst>
            </a:custGeom>
            <a:grpFill/>
            <a:ln w="7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gray">
            <a:xfrm>
              <a:off x="4867275" y="2557463"/>
              <a:ext cx="1558925" cy="1760538"/>
            </a:xfrm>
            <a:custGeom>
              <a:avLst/>
              <a:gdLst/>
              <a:ahLst/>
              <a:cxnLst>
                <a:cxn ang="0">
                  <a:pos x="4091" y="0"/>
                </a:cxn>
                <a:cxn ang="0">
                  <a:pos x="0" y="2369"/>
                </a:cxn>
                <a:cxn ang="0">
                  <a:pos x="4086" y="4624"/>
                </a:cxn>
                <a:cxn ang="0">
                  <a:pos x="4096" y="4531"/>
                </a:cxn>
                <a:cxn ang="0">
                  <a:pos x="4096" y="55"/>
                </a:cxn>
                <a:cxn ang="0">
                  <a:pos x="4091" y="0"/>
                </a:cxn>
              </a:cxnLst>
              <a:rect l="0" t="0" r="r" b="b"/>
              <a:pathLst>
                <a:path w="4096" h="4624">
                  <a:moveTo>
                    <a:pt x="4091" y="0"/>
                  </a:moveTo>
                  <a:lnTo>
                    <a:pt x="0" y="2369"/>
                  </a:lnTo>
                  <a:lnTo>
                    <a:pt x="4086" y="4624"/>
                  </a:lnTo>
                  <a:cubicBezTo>
                    <a:pt x="4089" y="4593"/>
                    <a:pt x="4096" y="4563"/>
                    <a:pt x="4096" y="4531"/>
                  </a:cubicBezTo>
                  <a:lnTo>
                    <a:pt x="4096" y="55"/>
                  </a:lnTo>
                  <a:cubicBezTo>
                    <a:pt x="4096" y="36"/>
                    <a:pt x="4092" y="18"/>
                    <a:pt x="4091" y="0"/>
                  </a:cubicBezTo>
                  <a:close/>
                </a:path>
              </a:pathLst>
            </a:custGeom>
            <a:grpFill/>
            <a:ln w="7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gray">
            <a:xfrm>
              <a:off x="2713038" y="2225676"/>
              <a:ext cx="3711575" cy="1412875"/>
            </a:xfrm>
            <a:custGeom>
              <a:avLst/>
              <a:gdLst/>
              <a:ahLst/>
              <a:cxnLst>
                <a:cxn ang="0">
                  <a:pos x="0" y="939"/>
                </a:cxn>
                <a:cxn ang="0">
                  <a:pos x="4852" y="3711"/>
                </a:cxn>
                <a:cxn ang="0">
                  <a:pos x="9752" y="872"/>
                </a:cxn>
                <a:cxn ang="0">
                  <a:pos x="8830" y="0"/>
                </a:cxn>
                <a:cxn ang="0">
                  <a:pos x="928" y="0"/>
                </a:cxn>
                <a:cxn ang="0">
                  <a:pos x="0" y="927"/>
                </a:cxn>
                <a:cxn ang="0">
                  <a:pos x="0" y="939"/>
                </a:cxn>
              </a:cxnLst>
              <a:rect l="0" t="0" r="r" b="b"/>
              <a:pathLst>
                <a:path w="9752" h="3711">
                  <a:moveTo>
                    <a:pt x="0" y="939"/>
                  </a:moveTo>
                  <a:lnTo>
                    <a:pt x="4852" y="3711"/>
                  </a:lnTo>
                  <a:lnTo>
                    <a:pt x="9752" y="872"/>
                  </a:lnTo>
                  <a:cubicBezTo>
                    <a:pt x="9723" y="384"/>
                    <a:pt x="9325" y="0"/>
                    <a:pt x="8830" y="0"/>
                  </a:cubicBezTo>
                  <a:lnTo>
                    <a:pt x="928" y="0"/>
                  </a:lnTo>
                  <a:cubicBezTo>
                    <a:pt x="414" y="0"/>
                    <a:pt x="0" y="413"/>
                    <a:pt x="0" y="927"/>
                  </a:cubicBezTo>
                  <a:lnTo>
                    <a:pt x="0" y="939"/>
                  </a:lnTo>
                  <a:close/>
                </a:path>
              </a:pathLst>
            </a:custGeom>
            <a:grpFill/>
            <a:ln w="7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uppieren 25"/>
          <p:cNvGrpSpPr/>
          <p:nvPr/>
        </p:nvGrpSpPr>
        <p:grpSpPr bwMode="gray">
          <a:xfrm rot="768192">
            <a:off x="1786181" y="4352860"/>
            <a:ext cx="237687" cy="154192"/>
            <a:chOff x="2711450" y="2225676"/>
            <a:chExt cx="3714750" cy="2409825"/>
          </a:xfr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bg1">
                  <a:lumMod val="95000"/>
                </a:schemeClr>
              </a:gs>
            </a:gsLst>
            <a:lin ang="16200000" scaled="1"/>
            <a:tileRect/>
          </a:gradFill>
        </p:grpSpPr>
        <p:sp>
          <p:nvSpPr>
            <p:cNvPr id="27" name="Freeform 13"/>
            <p:cNvSpPr>
              <a:spLocks/>
            </p:cNvSpPr>
            <p:nvPr/>
          </p:nvSpPr>
          <p:spPr bwMode="gray">
            <a:xfrm>
              <a:off x="2711450" y="2582863"/>
              <a:ext cx="1549400" cy="1727200"/>
            </a:xfrm>
            <a:custGeom>
              <a:avLst/>
              <a:gdLst/>
              <a:ahLst/>
              <a:cxnLst>
                <a:cxn ang="0">
                  <a:pos x="7" y="4535"/>
                </a:cxn>
                <a:cxn ang="0">
                  <a:pos x="4069" y="2324"/>
                </a:cxn>
                <a:cxn ang="0">
                  <a:pos x="0" y="0"/>
                </a:cxn>
                <a:cxn ang="0">
                  <a:pos x="0" y="4464"/>
                </a:cxn>
                <a:cxn ang="0">
                  <a:pos x="7" y="4535"/>
                </a:cxn>
              </a:cxnLst>
              <a:rect l="0" t="0" r="r" b="b"/>
              <a:pathLst>
                <a:path w="4069" h="4535">
                  <a:moveTo>
                    <a:pt x="7" y="4535"/>
                  </a:moveTo>
                  <a:lnTo>
                    <a:pt x="4069" y="2324"/>
                  </a:lnTo>
                  <a:lnTo>
                    <a:pt x="0" y="0"/>
                  </a:lnTo>
                  <a:lnTo>
                    <a:pt x="0" y="4464"/>
                  </a:lnTo>
                  <a:cubicBezTo>
                    <a:pt x="0" y="4488"/>
                    <a:pt x="5" y="4511"/>
                    <a:pt x="7" y="4535"/>
                  </a:cubicBezTo>
                  <a:close/>
                </a:path>
              </a:pathLst>
            </a:custGeom>
            <a:grpFill/>
            <a:ln w="7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gray">
            <a:xfrm>
              <a:off x="2714625" y="3459163"/>
              <a:ext cx="3706812" cy="1176338"/>
            </a:xfrm>
            <a:custGeom>
              <a:avLst/>
              <a:gdLst/>
              <a:ahLst/>
              <a:cxnLst>
                <a:cxn ang="0">
                  <a:pos x="9740" y="2255"/>
                </a:cxn>
                <a:cxn ang="0">
                  <a:pos x="5654" y="0"/>
                </a:cxn>
                <a:cxn ang="0">
                  <a:pos x="4845" y="470"/>
                </a:cxn>
                <a:cxn ang="0">
                  <a:pos x="4062" y="22"/>
                </a:cxn>
                <a:cxn ang="0">
                  <a:pos x="0" y="2233"/>
                </a:cxn>
                <a:cxn ang="0">
                  <a:pos x="921" y="3089"/>
                </a:cxn>
                <a:cxn ang="0">
                  <a:pos x="8823" y="3089"/>
                </a:cxn>
                <a:cxn ang="0">
                  <a:pos x="9740" y="2255"/>
                </a:cxn>
              </a:cxnLst>
              <a:rect l="0" t="0" r="r" b="b"/>
              <a:pathLst>
                <a:path w="9740" h="3089">
                  <a:moveTo>
                    <a:pt x="9740" y="2255"/>
                  </a:moveTo>
                  <a:lnTo>
                    <a:pt x="5654" y="0"/>
                  </a:lnTo>
                  <a:lnTo>
                    <a:pt x="4845" y="470"/>
                  </a:lnTo>
                  <a:lnTo>
                    <a:pt x="4062" y="22"/>
                  </a:lnTo>
                  <a:lnTo>
                    <a:pt x="0" y="2233"/>
                  </a:lnTo>
                  <a:cubicBezTo>
                    <a:pt x="37" y="2712"/>
                    <a:pt x="431" y="3089"/>
                    <a:pt x="921" y="3089"/>
                  </a:cubicBezTo>
                  <a:lnTo>
                    <a:pt x="8823" y="3089"/>
                  </a:lnTo>
                  <a:cubicBezTo>
                    <a:pt x="9305" y="3089"/>
                    <a:pt x="9693" y="2724"/>
                    <a:pt x="9740" y="2255"/>
                  </a:cubicBezTo>
                  <a:close/>
                </a:path>
              </a:pathLst>
            </a:custGeom>
            <a:grpFill/>
            <a:ln w="7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gray">
            <a:xfrm>
              <a:off x="4867275" y="2557463"/>
              <a:ext cx="1558925" cy="1760538"/>
            </a:xfrm>
            <a:custGeom>
              <a:avLst/>
              <a:gdLst/>
              <a:ahLst/>
              <a:cxnLst>
                <a:cxn ang="0">
                  <a:pos x="4091" y="0"/>
                </a:cxn>
                <a:cxn ang="0">
                  <a:pos x="0" y="2369"/>
                </a:cxn>
                <a:cxn ang="0">
                  <a:pos x="4086" y="4624"/>
                </a:cxn>
                <a:cxn ang="0">
                  <a:pos x="4096" y="4531"/>
                </a:cxn>
                <a:cxn ang="0">
                  <a:pos x="4096" y="55"/>
                </a:cxn>
                <a:cxn ang="0">
                  <a:pos x="4091" y="0"/>
                </a:cxn>
              </a:cxnLst>
              <a:rect l="0" t="0" r="r" b="b"/>
              <a:pathLst>
                <a:path w="4096" h="4624">
                  <a:moveTo>
                    <a:pt x="4091" y="0"/>
                  </a:moveTo>
                  <a:lnTo>
                    <a:pt x="0" y="2369"/>
                  </a:lnTo>
                  <a:lnTo>
                    <a:pt x="4086" y="4624"/>
                  </a:lnTo>
                  <a:cubicBezTo>
                    <a:pt x="4089" y="4593"/>
                    <a:pt x="4096" y="4563"/>
                    <a:pt x="4096" y="4531"/>
                  </a:cubicBezTo>
                  <a:lnTo>
                    <a:pt x="4096" y="55"/>
                  </a:lnTo>
                  <a:cubicBezTo>
                    <a:pt x="4096" y="36"/>
                    <a:pt x="4092" y="18"/>
                    <a:pt x="4091" y="0"/>
                  </a:cubicBezTo>
                  <a:close/>
                </a:path>
              </a:pathLst>
            </a:custGeom>
            <a:grpFill/>
            <a:ln w="7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gray">
            <a:xfrm>
              <a:off x="2713038" y="2225676"/>
              <a:ext cx="3711575" cy="1412875"/>
            </a:xfrm>
            <a:custGeom>
              <a:avLst/>
              <a:gdLst/>
              <a:ahLst/>
              <a:cxnLst>
                <a:cxn ang="0">
                  <a:pos x="0" y="939"/>
                </a:cxn>
                <a:cxn ang="0">
                  <a:pos x="4852" y="3711"/>
                </a:cxn>
                <a:cxn ang="0">
                  <a:pos x="9752" y="872"/>
                </a:cxn>
                <a:cxn ang="0">
                  <a:pos x="8830" y="0"/>
                </a:cxn>
                <a:cxn ang="0">
                  <a:pos x="928" y="0"/>
                </a:cxn>
                <a:cxn ang="0">
                  <a:pos x="0" y="927"/>
                </a:cxn>
                <a:cxn ang="0">
                  <a:pos x="0" y="939"/>
                </a:cxn>
              </a:cxnLst>
              <a:rect l="0" t="0" r="r" b="b"/>
              <a:pathLst>
                <a:path w="9752" h="3711">
                  <a:moveTo>
                    <a:pt x="0" y="939"/>
                  </a:moveTo>
                  <a:lnTo>
                    <a:pt x="4852" y="3711"/>
                  </a:lnTo>
                  <a:lnTo>
                    <a:pt x="9752" y="872"/>
                  </a:lnTo>
                  <a:cubicBezTo>
                    <a:pt x="9723" y="384"/>
                    <a:pt x="9325" y="0"/>
                    <a:pt x="8830" y="0"/>
                  </a:cubicBezTo>
                  <a:lnTo>
                    <a:pt x="928" y="0"/>
                  </a:lnTo>
                  <a:cubicBezTo>
                    <a:pt x="414" y="0"/>
                    <a:pt x="0" y="413"/>
                    <a:pt x="0" y="927"/>
                  </a:cubicBezTo>
                  <a:lnTo>
                    <a:pt x="0" y="939"/>
                  </a:lnTo>
                  <a:close/>
                </a:path>
              </a:pathLst>
            </a:custGeom>
            <a:grpFill/>
            <a:ln w="7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22222E-6 4.44444E-6 C -0.0217 -0.02825 -0.04288 -0.05695 -0.05121 -0.0757 C -0.05955 -0.09445 -0.05 -0.09931 -0.04965 -0.11274 C -0.0493 -0.12616 -0.0526 -0.14306 -0.0493 -0.15579 C -0.046 -0.16852 -0.03819 -0.18588 -0.02969 -0.18936 C -0.02118 -0.19283 -0.00607 -0.17686 0.00226 -0.17732 C 0.01059 -0.17778 0.02118 -0.17917 0.02031 -0.19237 C 0.01945 -0.20556 0.00174 -0.24329 -0.00312 -0.25672 " pathEditMode="relative" rAng="0" ptsTypes="aaaaaaaa">
                                      <p:cBhvr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7" dur="5000" fill="hold"/>
                                        <p:tgtEl>
                                          <p:spTgt spid="20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800000">
                                      <p:cBhvr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9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/>
      <p:bldP spid="36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126"/>
          <p:cNvSpPr>
            <a:spLocks/>
          </p:cNvSpPr>
          <p:nvPr/>
        </p:nvSpPr>
        <p:spPr bwMode="gray">
          <a:xfrm>
            <a:off x="2273131" y="4313161"/>
            <a:ext cx="4802584" cy="1723663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7441" y="3535"/>
              </a:cxn>
              <a:cxn ang="0">
                <a:pos x="12344" y="1283"/>
              </a:cxn>
              <a:cxn ang="0">
                <a:pos x="11689" y="798"/>
              </a:cxn>
              <a:cxn ang="0">
                <a:pos x="14825" y="0"/>
              </a:cxn>
              <a:cxn ang="0">
                <a:pos x="15053" y="2937"/>
              </a:cxn>
              <a:cxn ang="0">
                <a:pos x="14369" y="2395"/>
              </a:cxn>
              <a:cxn ang="0">
                <a:pos x="7327" y="5417"/>
              </a:cxn>
              <a:cxn ang="0">
                <a:pos x="0" y="428"/>
              </a:cxn>
            </a:cxnLst>
            <a:rect l="0" t="0" r="r" b="b"/>
            <a:pathLst>
              <a:path w="15053" h="5417">
                <a:moveTo>
                  <a:pt x="0" y="428"/>
                </a:moveTo>
                <a:cubicBezTo>
                  <a:pt x="0" y="428"/>
                  <a:pt x="3592" y="3792"/>
                  <a:pt x="7441" y="3535"/>
                </a:cubicBezTo>
                <a:cubicBezTo>
                  <a:pt x="10580" y="3326"/>
                  <a:pt x="12344" y="1283"/>
                  <a:pt x="12344" y="1283"/>
                </a:cubicBezTo>
                <a:lnTo>
                  <a:pt x="11689" y="798"/>
                </a:lnTo>
                <a:lnTo>
                  <a:pt x="14825" y="0"/>
                </a:lnTo>
                <a:lnTo>
                  <a:pt x="15053" y="2937"/>
                </a:lnTo>
                <a:lnTo>
                  <a:pt x="14369" y="2395"/>
                </a:lnTo>
                <a:cubicBezTo>
                  <a:pt x="14369" y="2395"/>
                  <a:pt x="11603" y="5388"/>
                  <a:pt x="7327" y="5417"/>
                </a:cubicBezTo>
                <a:cubicBezTo>
                  <a:pt x="3992" y="5412"/>
                  <a:pt x="571" y="3493"/>
                  <a:pt x="0" y="4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rgbClr val="00B050"/>
              </a:solidFill>
            </a:endParaRPr>
          </a:p>
        </p:txBody>
      </p:sp>
      <p:sp>
        <p:nvSpPr>
          <p:cNvPr id="135" name="Ellipse 134"/>
          <p:cNvSpPr/>
          <p:nvPr/>
        </p:nvSpPr>
        <p:spPr bwMode="gray">
          <a:xfrm>
            <a:off x="3243631" y="3291758"/>
            <a:ext cx="2656738" cy="265673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2400" dirty="0" smtClean="0"/>
              <a:t>Introductory example: Caesar cipher</a:t>
            </a:r>
            <a:endParaRPr lang="en-US" sz="2400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1"/>
            <a:r>
              <a:rPr lang="en-US" dirty="0" smtClean="0"/>
              <a:t>One of the first ways of encrypting a message was the Caesar cipher. The method got </a:t>
            </a:r>
            <a:br>
              <a:rPr lang="en-US" dirty="0" smtClean="0"/>
            </a:br>
            <a:r>
              <a:rPr lang="en-US" dirty="0" smtClean="0"/>
              <a:t>its name from the ancient emperor Julius Caesar, who used it 2000 years ago to encrypt </a:t>
            </a:r>
            <a:br>
              <a:rPr lang="en-US" dirty="0" smtClean="0"/>
            </a:br>
            <a:r>
              <a:rPr lang="en-US" dirty="0" smtClean="0"/>
              <a:t>secret messages to his generals.</a:t>
            </a:r>
          </a:p>
          <a:p>
            <a:pPr lvl="1"/>
            <a:r>
              <a:rPr lang="en-US" dirty="0" smtClean="0"/>
              <a:t>Here you can see how it works:</a:t>
            </a:r>
          </a:p>
          <a:p>
            <a:pPr lvl="1"/>
            <a:endParaRPr lang="en-US" dirty="0"/>
          </a:p>
        </p:txBody>
      </p:sp>
      <p:sp>
        <p:nvSpPr>
          <p:cNvPr id="35" name="Rectangle 34"/>
          <p:cNvSpPr/>
          <p:nvPr/>
        </p:nvSpPr>
        <p:spPr bwMode="gray">
          <a:xfrm>
            <a:off x="554038" y="34290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This is a secret</a:t>
            </a:r>
            <a:br>
              <a:rPr lang="en-US" dirty="0" smtClean="0"/>
            </a:br>
            <a:r>
              <a:rPr lang="en-US" dirty="0" smtClean="0"/>
              <a:t>information!</a:t>
            </a:r>
          </a:p>
        </p:txBody>
      </p:sp>
      <p:grpSp>
        <p:nvGrpSpPr>
          <p:cNvPr id="2" name="Gruppieren 137"/>
          <p:cNvGrpSpPr/>
          <p:nvPr/>
        </p:nvGrpSpPr>
        <p:grpSpPr bwMode="gray">
          <a:xfrm>
            <a:off x="3220466" y="3270189"/>
            <a:ext cx="2703067" cy="2703637"/>
            <a:chOff x="3076004" y="3270189"/>
            <a:chExt cx="2703067" cy="2703637"/>
          </a:xfrm>
        </p:grpSpPr>
        <p:grpSp>
          <p:nvGrpSpPr>
            <p:cNvPr id="3" name="Gruppieren 126"/>
            <p:cNvGrpSpPr/>
            <p:nvPr/>
          </p:nvGrpSpPr>
          <p:grpSpPr bwMode="gray">
            <a:xfrm>
              <a:off x="3076004" y="3270189"/>
              <a:ext cx="2703067" cy="2703637"/>
              <a:chOff x="-10202867" y="3446463"/>
              <a:chExt cx="7505709" cy="7507289"/>
            </a:xfrm>
            <a:solidFill>
              <a:schemeClr val="accent1"/>
            </a:solidFill>
          </p:grpSpPr>
          <p:sp>
            <p:nvSpPr>
              <p:cNvPr id="6150" name="Freeform 6"/>
              <p:cNvSpPr>
                <a:spLocks/>
              </p:cNvSpPr>
              <p:nvPr/>
            </p:nvSpPr>
            <p:spPr bwMode="gray">
              <a:xfrm>
                <a:off x="-8583615" y="3689350"/>
                <a:ext cx="1054101" cy="990600"/>
              </a:xfrm>
              <a:custGeom>
                <a:avLst/>
                <a:gdLst/>
                <a:ahLst/>
                <a:cxnLst>
                  <a:cxn ang="0">
                    <a:pos x="664" y="409"/>
                  </a:cxn>
                  <a:cxn ang="0">
                    <a:pos x="511" y="0"/>
                  </a:cxn>
                  <a:cxn ang="0">
                    <a:pos x="374" y="57"/>
                  </a:cxn>
                  <a:cxn ang="0">
                    <a:pos x="244" y="119"/>
                  </a:cxn>
                  <a:cxn ang="0">
                    <a:pos x="119" y="188"/>
                  </a:cxn>
                  <a:cxn ang="0">
                    <a:pos x="0" y="267"/>
                  </a:cxn>
                  <a:cxn ang="0">
                    <a:pos x="250" y="624"/>
                  </a:cxn>
                  <a:cxn ang="0">
                    <a:pos x="346" y="562"/>
                  </a:cxn>
                  <a:cxn ang="0">
                    <a:pos x="448" y="505"/>
                  </a:cxn>
                  <a:cxn ang="0">
                    <a:pos x="556" y="454"/>
                  </a:cxn>
                  <a:cxn ang="0">
                    <a:pos x="664" y="409"/>
                  </a:cxn>
                  <a:cxn ang="0">
                    <a:pos x="664" y="409"/>
                  </a:cxn>
                </a:cxnLst>
                <a:rect l="0" t="0" r="r" b="b"/>
                <a:pathLst>
                  <a:path w="664" h="624">
                    <a:moveTo>
                      <a:pt x="664" y="409"/>
                    </a:moveTo>
                    <a:lnTo>
                      <a:pt x="511" y="0"/>
                    </a:lnTo>
                    <a:lnTo>
                      <a:pt x="374" y="57"/>
                    </a:lnTo>
                    <a:lnTo>
                      <a:pt x="244" y="119"/>
                    </a:lnTo>
                    <a:lnTo>
                      <a:pt x="119" y="188"/>
                    </a:lnTo>
                    <a:lnTo>
                      <a:pt x="0" y="267"/>
                    </a:lnTo>
                    <a:lnTo>
                      <a:pt x="250" y="624"/>
                    </a:lnTo>
                    <a:lnTo>
                      <a:pt x="346" y="562"/>
                    </a:lnTo>
                    <a:lnTo>
                      <a:pt x="448" y="505"/>
                    </a:lnTo>
                    <a:lnTo>
                      <a:pt x="556" y="454"/>
                    </a:lnTo>
                    <a:lnTo>
                      <a:pt x="664" y="409"/>
                    </a:lnTo>
                    <a:lnTo>
                      <a:pt x="664" y="409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gray">
              <a:xfrm>
                <a:off x="-7772402" y="3473450"/>
                <a:ext cx="954089" cy="865188"/>
              </a:xfrm>
              <a:custGeom>
                <a:avLst/>
                <a:gdLst/>
                <a:ahLst/>
                <a:cxnLst>
                  <a:cxn ang="0">
                    <a:pos x="601" y="431"/>
                  </a:cxn>
                  <a:cxn ang="0">
                    <a:pos x="550" y="0"/>
                  </a:cxn>
                  <a:cxn ang="0">
                    <a:pos x="408" y="23"/>
                  </a:cxn>
                  <a:cxn ang="0">
                    <a:pos x="266" y="51"/>
                  </a:cxn>
                  <a:cxn ang="0">
                    <a:pos x="130" y="91"/>
                  </a:cxn>
                  <a:cxn ang="0">
                    <a:pos x="0" y="136"/>
                  </a:cxn>
                  <a:cxn ang="0">
                    <a:pos x="153" y="545"/>
                  </a:cxn>
                  <a:cxn ang="0">
                    <a:pos x="260" y="505"/>
                  </a:cxn>
                  <a:cxn ang="0">
                    <a:pos x="374" y="477"/>
                  </a:cxn>
                  <a:cxn ang="0">
                    <a:pos x="487" y="454"/>
                  </a:cxn>
                  <a:cxn ang="0">
                    <a:pos x="601" y="431"/>
                  </a:cxn>
                  <a:cxn ang="0">
                    <a:pos x="601" y="431"/>
                  </a:cxn>
                </a:cxnLst>
                <a:rect l="0" t="0" r="r" b="b"/>
                <a:pathLst>
                  <a:path w="601" h="545">
                    <a:moveTo>
                      <a:pt x="601" y="431"/>
                    </a:moveTo>
                    <a:lnTo>
                      <a:pt x="550" y="0"/>
                    </a:lnTo>
                    <a:lnTo>
                      <a:pt x="408" y="23"/>
                    </a:lnTo>
                    <a:lnTo>
                      <a:pt x="266" y="51"/>
                    </a:lnTo>
                    <a:lnTo>
                      <a:pt x="130" y="91"/>
                    </a:lnTo>
                    <a:lnTo>
                      <a:pt x="0" y="136"/>
                    </a:lnTo>
                    <a:lnTo>
                      <a:pt x="153" y="545"/>
                    </a:lnTo>
                    <a:lnTo>
                      <a:pt x="260" y="505"/>
                    </a:lnTo>
                    <a:lnTo>
                      <a:pt x="374" y="477"/>
                    </a:lnTo>
                    <a:lnTo>
                      <a:pt x="487" y="454"/>
                    </a:lnTo>
                    <a:lnTo>
                      <a:pt x="601" y="431"/>
                    </a:lnTo>
                    <a:lnTo>
                      <a:pt x="601" y="431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gray">
              <a:xfrm>
                <a:off x="-6899276" y="3446463"/>
                <a:ext cx="917576" cy="720725"/>
              </a:xfrm>
              <a:custGeom>
                <a:avLst/>
                <a:gdLst/>
                <a:ahLst/>
                <a:cxnLst>
                  <a:cxn ang="0">
                    <a:pos x="521" y="454"/>
                  </a:cxn>
                  <a:cxn ang="0">
                    <a:pos x="578" y="23"/>
                  </a:cxn>
                  <a:cxn ang="0">
                    <a:pos x="436" y="6"/>
                  </a:cxn>
                  <a:cxn ang="0">
                    <a:pos x="294" y="0"/>
                  </a:cxn>
                  <a:cxn ang="0">
                    <a:pos x="147" y="6"/>
                  </a:cxn>
                  <a:cxn ang="0">
                    <a:pos x="0" y="17"/>
                  </a:cxn>
                  <a:cxn ang="0">
                    <a:pos x="51" y="448"/>
                  </a:cxn>
                  <a:cxn ang="0">
                    <a:pos x="170" y="443"/>
                  </a:cxn>
                  <a:cxn ang="0">
                    <a:pos x="289" y="437"/>
                  </a:cxn>
                  <a:cxn ang="0">
                    <a:pos x="408" y="443"/>
                  </a:cxn>
                  <a:cxn ang="0">
                    <a:pos x="521" y="454"/>
                  </a:cxn>
                  <a:cxn ang="0">
                    <a:pos x="521" y="454"/>
                  </a:cxn>
                </a:cxnLst>
                <a:rect l="0" t="0" r="r" b="b"/>
                <a:pathLst>
                  <a:path w="578" h="454">
                    <a:moveTo>
                      <a:pt x="521" y="454"/>
                    </a:moveTo>
                    <a:lnTo>
                      <a:pt x="578" y="23"/>
                    </a:lnTo>
                    <a:lnTo>
                      <a:pt x="436" y="6"/>
                    </a:lnTo>
                    <a:lnTo>
                      <a:pt x="294" y="0"/>
                    </a:lnTo>
                    <a:lnTo>
                      <a:pt x="147" y="6"/>
                    </a:lnTo>
                    <a:lnTo>
                      <a:pt x="0" y="17"/>
                    </a:lnTo>
                    <a:lnTo>
                      <a:pt x="51" y="448"/>
                    </a:lnTo>
                    <a:lnTo>
                      <a:pt x="170" y="443"/>
                    </a:lnTo>
                    <a:lnTo>
                      <a:pt x="289" y="437"/>
                    </a:lnTo>
                    <a:lnTo>
                      <a:pt x="408" y="443"/>
                    </a:lnTo>
                    <a:lnTo>
                      <a:pt x="521" y="454"/>
                    </a:lnTo>
                    <a:lnTo>
                      <a:pt x="521" y="454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gray">
              <a:xfrm>
                <a:off x="-6072187" y="3482975"/>
                <a:ext cx="963614" cy="863600"/>
              </a:xfrm>
              <a:custGeom>
                <a:avLst/>
                <a:gdLst/>
                <a:ahLst/>
                <a:cxnLst>
                  <a:cxn ang="0">
                    <a:pos x="454" y="544"/>
                  </a:cxn>
                  <a:cxn ang="0">
                    <a:pos x="607" y="136"/>
                  </a:cxn>
                  <a:cxn ang="0">
                    <a:pos x="476" y="91"/>
                  </a:cxn>
                  <a:cxn ang="0">
                    <a:pos x="335" y="51"/>
                  </a:cxn>
                  <a:cxn ang="0">
                    <a:pos x="199" y="17"/>
                  </a:cxn>
                  <a:cxn ang="0">
                    <a:pos x="57" y="0"/>
                  </a:cxn>
                  <a:cxn ang="0">
                    <a:pos x="0" y="431"/>
                  </a:cxn>
                  <a:cxn ang="0">
                    <a:pos x="119" y="448"/>
                  </a:cxn>
                  <a:cxn ang="0">
                    <a:pos x="233" y="471"/>
                  </a:cxn>
                  <a:cxn ang="0">
                    <a:pos x="346" y="505"/>
                  </a:cxn>
                  <a:cxn ang="0">
                    <a:pos x="454" y="544"/>
                  </a:cxn>
                  <a:cxn ang="0">
                    <a:pos x="454" y="544"/>
                  </a:cxn>
                </a:cxnLst>
                <a:rect l="0" t="0" r="r" b="b"/>
                <a:pathLst>
                  <a:path w="607" h="544">
                    <a:moveTo>
                      <a:pt x="454" y="544"/>
                    </a:moveTo>
                    <a:lnTo>
                      <a:pt x="607" y="136"/>
                    </a:lnTo>
                    <a:lnTo>
                      <a:pt x="476" y="91"/>
                    </a:lnTo>
                    <a:lnTo>
                      <a:pt x="335" y="51"/>
                    </a:lnTo>
                    <a:lnTo>
                      <a:pt x="199" y="17"/>
                    </a:lnTo>
                    <a:lnTo>
                      <a:pt x="57" y="0"/>
                    </a:lnTo>
                    <a:lnTo>
                      <a:pt x="0" y="431"/>
                    </a:lnTo>
                    <a:lnTo>
                      <a:pt x="119" y="448"/>
                    </a:lnTo>
                    <a:lnTo>
                      <a:pt x="233" y="471"/>
                    </a:lnTo>
                    <a:lnTo>
                      <a:pt x="346" y="505"/>
                    </a:lnTo>
                    <a:lnTo>
                      <a:pt x="454" y="544"/>
                    </a:lnTo>
                    <a:lnTo>
                      <a:pt x="454" y="544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gray">
              <a:xfrm>
                <a:off x="-9771066" y="4706938"/>
                <a:ext cx="1025526" cy="1071563"/>
              </a:xfrm>
              <a:custGeom>
                <a:avLst/>
                <a:gdLst/>
                <a:ahLst/>
                <a:cxnLst>
                  <a:cxn ang="0">
                    <a:pos x="646" y="289"/>
                  </a:cxn>
                  <a:cxn ang="0">
                    <a:pos x="323" y="0"/>
                  </a:cxn>
                  <a:cxn ang="0">
                    <a:pos x="232" y="113"/>
                  </a:cxn>
                  <a:cxn ang="0">
                    <a:pos x="147" y="227"/>
                  </a:cxn>
                  <a:cxn ang="0">
                    <a:pos x="68" y="346"/>
                  </a:cxn>
                  <a:cxn ang="0">
                    <a:pos x="0" y="471"/>
                  </a:cxn>
                  <a:cxn ang="0">
                    <a:pos x="385" y="675"/>
                  </a:cxn>
                  <a:cxn ang="0">
                    <a:pos x="442" y="573"/>
                  </a:cxn>
                  <a:cxn ang="0">
                    <a:pos x="504" y="471"/>
                  </a:cxn>
                  <a:cxn ang="0">
                    <a:pos x="572" y="380"/>
                  </a:cxn>
                  <a:cxn ang="0">
                    <a:pos x="646" y="289"/>
                  </a:cxn>
                  <a:cxn ang="0">
                    <a:pos x="646" y="289"/>
                  </a:cxn>
                </a:cxnLst>
                <a:rect l="0" t="0" r="r" b="b"/>
                <a:pathLst>
                  <a:path w="646" h="675">
                    <a:moveTo>
                      <a:pt x="646" y="289"/>
                    </a:moveTo>
                    <a:lnTo>
                      <a:pt x="323" y="0"/>
                    </a:lnTo>
                    <a:lnTo>
                      <a:pt x="232" y="113"/>
                    </a:lnTo>
                    <a:lnTo>
                      <a:pt x="147" y="227"/>
                    </a:lnTo>
                    <a:lnTo>
                      <a:pt x="68" y="346"/>
                    </a:lnTo>
                    <a:lnTo>
                      <a:pt x="0" y="471"/>
                    </a:lnTo>
                    <a:lnTo>
                      <a:pt x="385" y="675"/>
                    </a:lnTo>
                    <a:lnTo>
                      <a:pt x="442" y="573"/>
                    </a:lnTo>
                    <a:lnTo>
                      <a:pt x="504" y="471"/>
                    </a:lnTo>
                    <a:lnTo>
                      <a:pt x="572" y="380"/>
                    </a:lnTo>
                    <a:lnTo>
                      <a:pt x="646" y="289"/>
                    </a:lnTo>
                    <a:lnTo>
                      <a:pt x="646" y="289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gray">
              <a:xfrm>
                <a:off x="-10202867" y="6300788"/>
                <a:ext cx="773113" cy="900113"/>
              </a:xfrm>
              <a:custGeom>
                <a:avLst/>
                <a:gdLst/>
                <a:ahLst/>
                <a:cxnLst>
                  <a:cxn ang="0">
                    <a:pos x="487" y="102"/>
                  </a:cxn>
                  <a:cxn ang="0">
                    <a:pos x="68" y="0"/>
                  </a:cxn>
                  <a:cxn ang="0">
                    <a:pos x="39" y="136"/>
                  </a:cxn>
                  <a:cxn ang="0">
                    <a:pos x="17" y="277"/>
                  </a:cxn>
                  <a:cxn ang="0">
                    <a:pos x="0" y="419"/>
                  </a:cxn>
                  <a:cxn ang="0">
                    <a:pos x="0" y="561"/>
                  </a:cxn>
                  <a:cxn ang="0">
                    <a:pos x="431" y="567"/>
                  </a:cxn>
                  <a:cxn ang="0">
                    <a:pos x="436" y="447"/>
                  </a:cxn>
                  <a:cxn ang="0">
                    <a:pos x="448" y="328"/>
                  </a:cxn>
                  <a:cxn ang="0">
                    <a:pos x="465" y="215"/>
                  </a:cxn>
                  <a:cxn ang="0">
                    <a:pos x="487" y="102"/>
                  </a:cxn>
                  <a:cxn ang="0">
                    <a:pos x="487" y="102"/>
                  </a:cxn>
                </a:cxnLst>
                <a:rect l="0" t="0" r="r" b="b"/>
                <a:pathLst>
                  <a:path w="487" h="567">
                    <a:moveTo>
                      <a:pt x="487" y="102"/>
                    </a:moveTo>
                    <a:lnTo>
                      <a:pt x="68" y="0"/>
                    </a:lnTo>
                    <a:lnTo>
                      <a:pt x="39" y="136"/>
                    </a:lnTo>
                    <a:lnTo>
                      <a:pt x="17" y="277"/>
                    </a:lnTo>
                    <a:lnTo>
                      <a:pt x="0" y="419"/>
                    </a:lnTo>
                    <a:lnTo>
                      <a:pt x="0" y="561"/>
                    </a:lnTo>
                    <a:lnTo>
                      <a:pt x="431" y="567"/>
                    </a:lnTo>
                    <a:lnTo>
                      <a:pt x="436" y="447"/>
                    </a:lnTo>
                    <a:lnTo>
                      <a:pt x="448" y="328"/>
                    </a:lnTo>
                    <a:lnTo>
                      <a:pt x="465" y="215"/>
                    </a:lnTo>
                    <a:lnTo>
                      <a:pt x="487" y="102"/>
                    </a:lnTo>
                    <a:lnTo>
                      <a:pt x="487" y="102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gray">
              <a:xfrm>
                <a:off x="-9258303" y="4113213"/>
                <a:ext cx="1071564" cy="1052513"/>
              </a:xfrm>
              <a:custGeom>
                <a:avLst/>
                <a:gdLst/>
                <a:ahLst/>
                <a:cxnLst>
                  <a:cxn ang="0">
                    <a:pos x="675" y="357"/>
                  </a:cxn>
                  <a:cxn ang="0">
                    <a:pos x="425" y="0"/>
                  </a:cxn>
                  <a:cxn ang="0">
                    <a:pos x="312" y="85"/>
                  </a:cxn>
                  <a:cxn ang="0">
                    <a:pos x="204" y="176"/>
                  </a:cxn>
                  <a:cxn ang="0">
                    <a:pos x="96" y="272"/>
                  </a:cxn>
                  <a:cxn ang="0">
                    <a:pos x="0" y="374"/>
                  </a:cxn>
                  <a:cxn ang="0">
                    <a:pos x="323" y="663"/>
                  </a:cxn>
                  <a:cxn ang="0">
                    <a:pos x="488" y="499"/>
                  </a:cxn>
                  <a:cxn ang="0">
                    <a:pos x="578" y="425"/>
                  </a:cxn>
                  <a:cxn ang="0">
                    <a:pos x="675" y="357"/>
                  </a:cxn>
                  <a:cxn ang="0">
                    <a:pos x="675" y="357"/>
                  </a:cxn>
                </a:cxnLst>
                <a:rect l="0" t="0" r="r" b="b"/>
                <a:pathLst>
                  <a:path w="675" h="663">
                    <a:moveTo>
                      <a:pt x="675" y="357"/>
                    </a:moveTo>
                    <a:lnTo>
                      <a:pt x="425" y="0"/>
                    </a:lnTo>
                    <a:lnTo>
                      <a:pt x="312" y="85"/>
                    </a:lnTo>
                    <a:lnTo>
                      <a:pt x="204" y="176"/>
                    </a:lnTo>
                    <a:lnTo>
                      <a:pt x="96" y="272"/>
                    </a:lnTo>
                    <a:lnTo>
                      <a:pt x="0" y="374"/>
                    </a:lnTo>
                    <a:lnTo>
                      <a:pt x="323" y="663"/>
                    </a:lnTo>
                    <a:lnTo>
                      <a:pt x="488" y="499"/>
                    </a:lnTo>
                    <a:lnTo>
                      <a:pt x="578" y="425"/>
                    </a:lnTo>
                    <a:lnTo>
                      <a:pt x="675" y="357"/>
                    </a:lnTo>
                    <a:lnTo>
                      <a:pt x="675" y="357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gray">
              <a:xfrm>
                <a:off x="-3470271" y="6318251"/>
                <a:ext cx="773113" cy="890588"/>
              </a:xfrm>
              <a:custGeom>
                <a:avLst/>
                <a:gdLst/>
                <a:ahLst/>
                <a:cxnLst>
                  <a:cxn ang="0">
                    <a:pos x="39" y="329"/>
                  </a:cxn>
                  <a:cxn ang="0">
                    <a:pos x="51" y="448"/>
                  </a:cxn>
                  <a:cxn ang="0">
                    <a:pos x="56" y="561"/>
                  </a:cxn>
                  <a:cxn ang="0">
                    <a:pos x="487" y="561"/>
                  </a:cxn>
                  <a:cxn ang="0">
                    <a:pos x="487" y="419"/>
                  </a:cxn>
                  <a:cxn ang="0">
                    <a:pos x="470" y="278"/>
                  </a:cxn>
                  <a:cxn ang="0">
                    <a:pos x="453" y="136"/>
                  </a:cxn>
                  <a:cxn ang="0">
                    <a:pos x="419" y="0"/>
                  </a:cxn>
                  <a:cxn ang="0">
                    <a:pos x="0" y="102"/>
                  </a:cxn>
                  <a:cxn ang="0">
                    <a:pos x="22" y="215"/>
                  </a:cxn>
                  <a:cxn ang="0">
                    <a:pos x="39" y="329"/>
                  </a:cxn>
                  <a:cxn ang="0">
                    <a:pos x="39" y="329"/>
                  </a:cxn>
                </a:cxnLst>
                <a:rect l="0" t="0" r="r" b="b"/>
                <a:pathLst>
                  <a:path w="487" h="561">
                    <a:moveTo>
                      <a:pt x="39" y="329"/>
                    </a:moveTo>
                    <a:lnTo>
                      <a:pt x="51" y="448"/>
                    </a:lnTo>
                    <a:lnTo>
                      <a:pt x="56" y="561"/>
                    </a:lnTo>
                    <a:lnTo>
                      <a:pt x="487" y="561"/>
                    </a:lnTo>
                    <a:lnTo>
                      <a:pt x="487" y="419"/>
                    </a:lnTo>
                    <a:lnTo>
                      <a:pt x="470" y="278"/>
                    </a:lnTo>
                    <a:lnTo>
                      <a:pt x="453" y="136"/>
                    </a:lnTo>
                    <a:lnTo>
                      <a:pt x="419" y="0"/>
                    </a:lnTo>
                    <a:lnTo>
                      <a:pt x="0" y="102"/>
                    </a:lnTo>
                    <a:lnTo>
                      <a:pt x="22" y="215"/>
                    </a:lnTo>
                    <a:lnTo>
                      <a:pt x="39" y="329"/>
                    </a:lnTo>
                    <a:lnTo>
                      <a:pt x="39" y="329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gray">
              <a:xfrm>
                <a:off x="-5351461" y="3698875"/>
                <a:ext cx="1042989" cy="990600"/>
              </a:xfrm>
              <a:custGeom>
                <a:avLst/>
                <a:gdLst/>
                <a:ahLst/>
                <a:cxnLst>
                  <a:cxn ang="0">
                    <a:pos x="408" y="624"/>
                  </a:cxn>
                  <a:cxn ang="0">
                    <a:pos x="657" y="267"/>
                  </a:cxn>
                  <a:cxn ang="0">
                    <a:pos x="538" y="187"/>
                  </a:cxn>
                  <a:cxn ang="0">
                    <a:pos x="414" y="119"/>
                  </a:cxn>
                  <a:cxn ang="0">
                    <a:pos x="283" y="57"/>
                  </a:cxn>
                  <a:cxn ang="0">
                    <a:pos x="153" y="0"/>
                  </a:cxn>
                  <a:cxn ang="0">
                    <a:pos x="0" y="408"/>
                  </a:cxn>
                  <a:cxn ang="0">
                    <a:pos x="107" y="448"/>
                  </a:cxn>
                  <a:cxn ang="0">
                    <a:pos x="210" y="499"/>
                  </a:cxn>
                  <a:cxn ang="0">
                    <a:pos x="312" y="561"/>
                  </a:cxn>
                  <a:cxn ang="0">
                    <a:pos x="408" y="624"/>
                  </a:cxn>
                  <a:cxn ang="0">
                    <a:pos x="408" y="624"/>
                  </a:cxn>
                </a:cxnLst>
                <a:rect l="0" t="0" r="r" b="b"/>
                <a:pathLst>
                  <a:path w="657" h="624">
                    <a:moveTo>
                      <a:pt x="408" y="624"/>
                    </a:moveTo>
                    <a:lnTo>
                      <a:pt x="657" y="267"/>
                    </a:lnTo>
                    <a:lnTo>
                      <a:pt x="538" y="187"/>
                    </a:lnTo>
                    <a:lnTo>
                      <a:pt x="414" y="119"/>
                    </a:lnTo>
                    <a:lnTo>
                      <a:pt x="283" y="57"/>
                    </a:lnTo>
                    <a:lnTo>
                      <a:pt x="153" y="0"/>
                    </a:lnTo>
                    <a:lnTo>
                      <a:pt x="0" y="408"/>
                    </a:lnTo>
                    <a:lnTo>
                      <a:pt x="107" y="448"/>
                    </a:lnTo>
                    <a:lnTo>
                      <a:pt x="210" y="499"/>
                    </a:lnTo>
                    <a:lnTo>
                      <a:pt x="312" y="561"/>
                    </a:lnTo>
                    <a:lnTo>
                      <a:pt x="408" y="624"/>
                    </a:lnTo>
                    <a:lnTo>
                      <a:pt x="408" y="624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gray">
              <a:xfrm>
                <a:off x="-3732209" y="5462588"/>
                <a:ext cx="927101" cy="1017588"/>
              </a:xfrm>
              <a:custGeom>
                <a:avLst/>
                <a:gdLst/>
                <a:ahLst/>
                <a:cxnLst>
                  <a:cxn ang="0">
                    <a:pos x="165" y="641"/>
                  </a:cxn>
                  <a:cxn ang="0">
                    <a:pos x="584" y="539"/>
                  </a:cxn>
                  <a:cxn ang="0">
                    <a:pos x="550" y="397"/>
                  </a:cxn>
                  <a:cxn ang="0">
                    <a:pos x="505" y="261"/>
                  </a:cxn>
                  <a:cxn ang="0">
                    <a:pos x="448" y="131"/>
                  </a:cxn>
                  <a:cxn ang="0">
                    <a:pos x="386" y="0"/>
                  </a:cxn>
                  <a:cxn ang="0">
                    <a:pos x="0" y="204"/>
                  </a:cxn>
                  <a:cxn ang="0">
                    <a:pos x="51" y="306"/>
                  </a:cxn>
                  <a:cxn ang="0">
                    <a:pos x="97" y="414"/>
                  </a:cxn>
                  <a:cxn ang="0">
                    <a:pos x="131" y="528"/>
                  </a:cxn>
                  <a:cxn ang="0">
                    <a:pos x="165" y="641"/>
                  </a:cxn>
                  <a:cxn ang="0">
                    <a:pos x="165" y="641"/>
                  </a:cxn>
                </a:cxnLst>
                <a:rect l="0" t="0" r="r" b="b"/>
                <a:pathLst>
                  <a:path w="584" h="641">
                    <a:moveTo>
                      <a:pt x="165" y="641"/>
                    </a:moveTo>
                    <a:lnTo>
                      <a:pt x="584" y="539"/>
                    </a:lnTo>
                    <a:lnTo>
                      <a:pt x="550" y="397"/>
                    </a:lnTo>
                    <a:lnTo>
                      <a:pt x="505" y="261"/>
                    </a:lnTo>
                    <a:lnTo>
                      <a:pt x="448" y="131"/>
                    </a:lnTo>
                    <a:lnTo>
                      <a:pt x="386" y="0"/>
                    </a:lnTo>
                    <a:lnTo>
                      <a:pt x="0" y="204"/>
                    </a:lnTo>
                    <a:lnTo>
                      <a:pt x="51" y="306"/>
                    </a:lnTo>
                    <a:lnTo>
                      <a:pt x="97" y="414"/>
                    </a:lnTo>
                    <a:lnTo>
                      <a:pt x="131" y="528"/>
                    </a:lnTo>
                    <a:lnTo>
                      <a:pt x="165" y="641"/>
                    </a:lnTo>
                    <a:lnTo>
                      <a:pt x="165" y="641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0" name="Freeform 16"/>
              <p:cNvSpPr>
                <a:spLocks/>
              </p:cNvSpPr>
              <p:nvPr/>
            </p:nvSpPr>
            <p:spPr bwMode="gray">
              <a:xfrm>
                <a:off x="-4146547" y="4724400"/>
                <a:ext cx="1027114" cy="1062038"/>
              </a:xfrm>
              <a:custGeom>
                <a:avLst/>
                <a:gdLst/>
                <a:ahLst/>
                <a:cxnLst>
                  <a:cxn ang="0">
                    <a:pos x="261" y="669"/>
                  </a:cxn>
                  <a:cxn ang="0">
                    <a:pos x="647" y="465"/>
                  </a:cxn>
                  <a:cxn ang="0">
                    <a:pos x="579" y="341"/>
                  </a:cxn>
                  <a:cxn ang="0">
                    <a:pos x="499" y="222"/>
                  </a:cxn>
                  <a:cxn ang="0">
                    <a:pos x="414" y="108"/>
                  </a:cxn>
                  <a:cxn ang="0">
                    <a:pos x="324" y="0"/>
                  </a:cxn>
                  <a:cxn ang="0">
                    <a:pos x="0" y="284"/>
                  </a:cxn>
                  <a:cxn ang="0">
                    <a:pos x="142" y="471"/>
                  </a:cxn>
                  <a:cxn ang="0">
                    <a:pos x="205" y="567"/>
                  </a:cxn>
                  <a:cxn ang="0">
                    <a:pos x="261" y="669"/>
                  </a:cxn>
                  <a:cxn ang="0">
                    <a:pos x="261" y="669"/>
                  </a:cxn>
                </a:cxnLst>
                <a:rect l="0" t="0" r="r" b="b"/>
                <a:pathLst>
                  <a:path w="647" h="669">
                    <a:moveTo>
                      <a:pt x="261" y="669"/>
                    </a:moveTo>
                    <a:lnTo>
                      <a:pt x="647" y="465"/>
                    </a:lnTo>
                    <a:lnTo>
                      <a:pt x="579" y="341"/>
                    </a:lnTo>
                    <a:lnTo>
                      <a:pt x="499" y="222"/>
                    </a:lnTo>
                    <a:lnTo>
                      <a:pt x="414" y="108"/>
                    </a:lnTo>
                    <a:lnTo>
                      <a:pt x="324" y="0"/>
                    </a:lnTo>
                    <a:lnTo>
                      <a:pt x="0" y="284"/>
                    </a:lnTo>
                    <a:lnTo>
                      <a:pt x="142" y="471"/>
                    </a:lnTo>
                    <a:lnTo>
                      <a:pt x="205" y="567"/>
                    </a:lnTo>
                    <a:lnTo>
                      <a:pt x="261" y="669"/>
                    </a:lnTo>
                    <a:lnTo>
                      <a:pt x="261" y="669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Freeform 17"/>
              <p:cNvSpPr>
                <a:spLocks/>
              </p:cNvSpPr>
              <p:nvPr/>
            </p:nvSpPr>
            <p:spPr bwMode="gray">
              <a:xfrm>
                <a:off x="-4703760" y="4122738"/>
                <a:ext cx="1071564" cy="1052513"/>
              </a:xfrm>
              <a:custGeom>
                <a:avLst/>
                <a:gdLst/>
                <a:ahLst/>
                <a:cxnLst>
                  <a:cxn ang="0">
                    <a:pos x="351" y="663"/>
                  </a:cxn>
                  <a:cxn ang="0">
                    <a:pos x="675" y="379"/>
                  </a:cxn>
                  <a:cxn ang="0">
                    <a:pos x="578" y="272"/>
                  </a:cxn>
                  <a:cxn ang="0">
                    <a:pos x="476" y="175"/>
                  </a:cxn>
                  <a:cxn ang="0">
                    <a:pos x="363" y="85"/>
                  </a:cxn>
                  <a:cxn ang="0">
                    <a:pos x="249" y="0"/>
                  </a:cxn>
                  <a:cxn ang="0">
                    <a:pos x="0" y="357"/>
                  </a:cxn>
                  <a:cxn ang="0">
                    <a:pos x="96" y="425"/>
                  </a:cxn>
                  <a:cxn ang="0">
                    <a:pos x="187" y="498"/>
                  </a:cxn>
                  <a:cxn ang="0">
                    <a:pos x="351" y="663"/>
                  </a:cxn>
                  <a:cxn ang="0">
                    <a:pos x="351" y="663"/>
                  </a:cxn>
                </a:cxnLst>
                <a:rect l="0" t="0" r="r" b="b"/>
                <a:pathLst>
                  <a:path w="675" h="663">
                    <a:moveTo>
                      <a:pt x="351" y="663"/>
                    </a:moveTo>
                    <a:lnTo>
                      <a:pt x="675" y="379"/>
                    </a:lnTo>
                    <a:lnTo>
                      <a:pt x="578" y="272"/>
                    </a:lnTo>
                    <a:lnTo>
                      <a:pt x="476" y="175"/>
                    </a:lnTo>
                    <a:lnTo>
                      <a:pt x="363" y="85"/>
                    </a:lnTo>
                    <a:lnTo>
                      <a:pt x="249" y="0"/>
                    </a:lnTo>
                    <a:lnTo>
                      <a:pt x="0" y="357"/>
                    </a:lnTo>
                    <a:lnTo>
                      <a:pt x="96" y="425"/>
                    </a:lnTo>
                    <a:lnTo>
                      <a:pt x="187" y="498"/>
                    </a:lnTo>
                    <a:lnTo>
                      <a:pt x="351" y="663"/>
                    </a:lnTo>
                    <a:lnTo>
                      <a:pt x="351" y="663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" name="Freeform 18"/>
              <p:cNvSpPr>
                <a:spLocks/>
              </p:cNvSpPr>
              <p:nvPr/>
            </p:nvSpPr>
            <p:spPr bwMode="gray">
              <a:xfrm>
                <a:off x="-10094916" y="5454652"/>
                <a:ext cx="935039" cy="1008064"/>
              </a:xfrm>
              <a:custGeom>
                <a:avLst/>
                <a:gdLst/>
                <a:ahLst/>
                <a:cxnLst>
                  <a:cxn ang="0">
                    <a:pos x="589" y="204"/>
                  </a:cxn>
                  <a:cxn ang="0">
                    <a:pos x="204" y="0"/>
                  </a:cxn>
                  <a:cxn ang="0">
                    <a:pos x="141" y="124"/>
                  </a:cxn>
                  <a:cxn ang="0">
                    <a:pos x="85" y="260"/>
                  </a:cxn>
                  <a:cxn ang="0">
                    <a:pos x="39" y="391"/>
                  </a:cxn>
                  <a:cxn ang="0">
                    <a:pos x="0" y="533"/>
                  </a:cxn>
                  <a:cxn ang="0">
                    <a:pos x="419" y="635"/>
                  </a:cxn>
                  <a:cxn ang="0">
                    <a:pos x="453" y="521"/>
                  </a:cxn>
                  <a:cxn ang="0">
                    <a:pos x="493" y="413"/>
                  </a:cxn>
                  <a:cxn ang="0">
                    <a:pos x="538" y="306"/>
                  </a:cxn>
                  <a:cxn ang="0">
                    <a:pos x="589" y="204"/>
                  </a:cxn>
                  <a:cxn ang="0">
                    <a:pos x="589" y="204"/>
                  </a:cxn>
                </a:cxnLst>
                <a:rect l="0" t="0" r="r" b="b"/>
                <a:pathLst>
                  <a:path w="589" h="635">
                    <a:moveTo>
                      <a:pt x="589" y="204"/>
                    </a:moveTo>
                    <a:lnTo>
                      <a:pt x="204" y="0"/>
                    </a:lnTo>
                    <a:lnTo>
                      <a:pt x="141" y="124"/>
                    </a:lnTo>
                    <a:lnTo>
                      <a:pt x="85" y="260"/>
                    </a:lnTo>
                    <a:lnTo>
                      <a:pt x="39" y="391"/>
                    </a:lnTo>
                    <a:lnTo>
                      <a:pt x="0" y="533"/>
                    </a:lnTo>
                    <a:lnTo>
                      <a:pt x="419" y="635"/>
                    </a:lnTo>
                    <a:lnTo>
                      <a:pt x="453" y="521"/>
                    </a:lnTo>
                    <a:lnTo>
                      <a:pt x="493" y="413"/>
                    </a:lnTo>
                    <a:lnTo>
                      <a:pt x="538" y="306"/>
                    </a:lnTo>
                    <a:lnTo>
                      <a:pt x="589" y="204"/>
                    </a:lnTo>
                    <a:lnTo>
                      <a:pt x="589" y="204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Freeform 19"/>
              <p:cNvSpPr>
                <a:spLocks/>
              </p:cNvSpPr>
              <p:nvPr/>
            </p:nvSpPr>
            <p:spPr bwMode="gray">
              <a:xfrm>
                <a:off x="-5370511" y="9729790"/>
                <a:ext cx="1054101" cy="989013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153" y="623"/>
                  </a:cxn>
                  <a:cxn ang="0">
                    <a:pos x="290" y="567"/>
                  </a:cxn>
                  <a:cxn ang="0">
                    <a:pos x="420" y="504"/>
                  </a:cxn>
                  <a:cxn ang="0">
                    <a:pos x="545" y="436"/>
                  </a:cxn>
                  <a:cxn ang="0">
                    <a:pos x="664" y="357"/>
                  </a:cxn>
                  <a:cxn ang="0">
                    <a:pos x="414" y="0"/>
                  </a:cxn>
                  <a:cxn ang="0">
                    <a:pos x="318" y="62"/>
                  </a:cxn>
                  <a:cxn ang="0">
                    <a:pos x="216" y="119"/>
                  </a:cxn>
                  <a:cxn ang="0">
                    <a:pos x="108" y="170"/>
                  </a:cxn>
                  <a:cxn ang="0">
                    <a:pos x="0" y="215"/>
                  </a:cxn>
                  <a:cxn ang="0">
                    <a:pos x="0" y="215"/>
                  </a:cxn>
                </a:cxnLst>
                <a:rect l="0" t="0" r="r" b="b"/>
                <a:pathLst>
                  <a:path w="664" h="623">
                    <a:moveTo>
                      <a:pt x="0" y="215"/>
                    </a:moveTo>
                    <a:lnTo>
                      <a:pt x="153" y="623"/>
                    </a:lnTo>
                    <a:lnTo>
                      <a:pt x="290" y="567"/>
                    </a:lnTo>
                    <a:lnTo>
                      <a:pt x="420" y="504"/>
                    </a:lnTo>
                    <a:lnTo>
                      <a:pt x="545" y="436"/>
                    </a:lnTo>
                    <a:lnTo>
                      <a:pt x="664" y="357"/>
                    </a:lnTo>
                    <a:lnTo>
                      <a:pt x="414" y="0"/>
                    </a:lnTo>
                    <a:lnTo>
                      <a:pt x="318" y="62"/>
                    </a:lnTo>
                    <a:lnTo>
                      <a:pt x="216" y="119"/>
                    </a:lnTo>
                    <a:lnTo>
                      <a:pt x="108" y="170"/>
                    </a:lnTo>
                    <a:lnTo>
                      <a:pt x="0" y="215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" name="Freeform 20"/>
              <p:cNvSpPr>
                <a:spLocks/>
              </p:cNvSpPr>
              <p:nvPr/>
            </p:nvSpPr>
            <p:spPr bwMode="gray">
              <a:xfrm>
                <a:off x="-4713285" y="9242427"/>
                <a:ext cx="1071564" cy="1054100"/>
              </a:xfrm>
              <a:custGeom>
                <a:avLst/>
                <a:gdLst/>
                <a:ahLst/>
                <a:cxnLst>
                  <a:cxn ang="0">
                    <a:pos x="0" y="307"/>
                  </a:cxn>
                  <a:cxn ang="0">
                    <a:pos x="250" y="664"/>
                  </a:cxn>
                  <a:cxn ang="0">
                    <a:pos x="363" y="579"/>
                  </a:cxn>
                  <a:cxn ang="0">
                    <a:pos x="471" y="488"/>
                  </a:cxn>
                  <a:cxn ang="0">
                    <a:pos x="579" y="392"/>
                  </a:cxn>
                  <a:cxn ang="0">
                    <a:pos x="675" y="290"/>
                  </a:cxn>
                  <a:cxn ang="0">
                    <a:pos x="352" y="0"/>
                  </a:cxn>
                  <a:cxn ang="0">
                    <a:pos x="187" y="165"/>
                  </a:cxn>
                  <a:cxn ang="0">
                    <a:pos x="0" y="307"/>
                  </a:cxn>
                  <a:cxn ang="0">
                    <a:pos x="0" y="307"/>
                  </a:cxn>
                </a:cxnLst>
                <a:rect l="0" t="0" r="r" b="b"/>
                <a:pathLst>
                  <a:path w="675" h="664">
                    <a:moveTo>
                      <a:pt x="0" y="307"/>
                    </a:moveTo>
                    <a:lnTo>
                      <a:pt x="250" y="664"/>
                    </a:lnTo>
                    <a:lnTo>
                      <a:pt x="363" y="579"/>
                    </a:lnTo>
                    <a:lnTo>
                      <a:pt x="471" y="488"/>
                    </a:lnTo>
                    <a:lnTo>
                      <a:pt x="579" y="392"/>
                    </a:lnTo>
                    <a:lnTo>
                      <a:pt x="675" y="290"/>
                    </a:lnTo>
                    <a:lnTo>
                      <a:pt x="352" y="0"/>
                    </a:lnTo>
                    <a:lnTo>
                      <a:pt x="187" y="165"/>
                    </a:lnTo>
                    <a:lnTo>
                      <a:pt x="0" y="307"/>
                    </a:lnTo>
                    <a:lnTo>
                      <a:pt x="0" y="307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" name="Freeform 21"/>
              <p:cNvSpPr>
                <a:spLocks/>
              </p:cNvSpPr>
              <p:nvPr/>
            </p:nvSpPr>
            <p:spPr bwMode="gray">
              <a:xfrm>
                <a:off x="-6081712" y="10071102"/>
                <a:ext cx="954089" cy="855663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51" y="539"/>
                  </a:cxn>
                  <a:cxn ang="0">
                    <a:pos x="193" y="522"/>
                  </a:cxn>
                  <a:cxn ang="0">
                    <a:pos x="335" y="488"/>
                  </a:cxn>
                  <a:cxn ang="0">
                    <a:pos x="471" y="454"/>
                  </a:cxn>
                  <a:cxn ang="0">
                    <a:pos x="601" y="408"/>
                  </a:cxn>
                  <a:cxn ang="0">
                    <a:pos x="448" y="0"/>
                  </a:cxn>
                  <a:cxn ang="0">
                    <a:pos x="341" y="40"/>
                  </a:cxn>
                  <a:cxn ang="0">
                    <a:pos x="227" y="68"/>
                  </a:cxn>
                  <a:cxn ang="0">
                    <a:pos x="114" y="91"/>
                  </a:cxn>
                  <a:cxn ang="0">
                    <a:pos x="0" y="108"/>
                  </a:cxn>
                  <a:cxn ang="0">
                    <a:pos x="0" y="108"/>
                  </a:cxn>
                </a:cxnLst>
                <a:rect l="0" t="0" r="r" b="b"/>
                <a:pathLst>
                  <a:path w="601" h="539">
                    <a:moveTo>
                      <a:pt x="0" y="108"/>
                    </a:moveTo>
                    <a:lnTo>
                      <a:pt x="51" y="539"/>
                    </a:lnTo>
                    <a:lnTo>
                      <a:pt x="193" y="522"/>
                    </a:lnTo>
                    <a:lnTo>
                      <a:pt x="335" y="488"/>
                    </a:lnTo>
                    <a:lnTo>
                      <a:pt x="471" y="454"/>
                    </a:lnTo>
                    <a:lnTo>
                      <a:pt x="601" y="408"/>
                    </a:lnTo>
                    <a:lnTo>
                      <a:pt x="448" y="0"/>
                    </a:lnTo>
                    <a:lnTo>
                      <a:pt x="341" y="40"/>
                    </a:lnTo>
                    <a:lnTo>
                      <a:pt x="227" y="68"/>
                    </a:lnTo>
                    <a:lnTo>
                      <a:pt x="114" y="91"/>
                    </a:lnTo>
                    <a:lnTo>
                      <a:pt x="0" y="108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" name="Freeform 22"/>
              <p:cNvSpPr>
                <a:spLocks/>
              </p:cNvSpPr>
              <p:nvPr/>
            </p:nvSpPr>
            <p:spPr bwMode="gray">
              <a:xfrm>
                <a:off x="-3740147" y="7947026"/>
                <a:ext cx="935039" cy="1008063"/>
              </a:xfrm>
              <a:custGeom>
                <a:avLst/>
                <a:gdLst/>
                <a:ahLst/>
                <a:cxnLst>
                  <a:cxn ang="0">
                    <a:pos x="0" y="431"/>
                  </a:cxn>
                  <a:cxn ang="0">
                    <a:pos x="385" y="635"/>
                  </a:cxn>
                  <a:cxn ang="0">
                    <a:pos x="448" y="505"/>
                  </a:cxn>
                  <a:cxn ang="0">
                    <a:pos x="504" y="374"/>
                  </a:cxn>
                  <a:cxn ang="0">
                    <a:pos x="550" y="244"/>
                  </a:cxn>
                  <a:cxn ang="0">
                    <a:pos x="589" y="102"/>
                  </a:cxn>
                  <a:cxn ang="0">
                    <a:pos x="170" y="0"/>
                  </a:cxn>
                  <a:cxn ang="0">
                    <a:pos x="136" y="113"/>
                  </a:cxn>
                  <a:cxn ang="0">
                    <a:pos x="96" y="221"/>
                  </a:cxn>
                  <a:cxn ang="0">
                    <a:pos x="51" y="329"/>
                  </a:cxn>
                  <a:cxn ang="0">
                    <a:pos x="0" y="431"/>
                  </a:cxn>
                  <a:cxn ang="0">
                    <a:pos x="0" y="431"/>
                  </a:cxn>
                </a:cxnLst>
                <a:rect l="0" t="0" r="r" b="b"/>
                <a:pathLst>
                  <a:path w="589" h="635">
                    <a:moveTo>
                      <a:pt x="0" y="431"/>
                    </a:moveTo>
                    <a:lnTo>
                      <a:pt x="385" y="635"/>
                    </a:lnTo>
                    <a:lnTo>
                      <a:pt x="448" y="505"/>
                    </a:lnTo>
                    <a:lnTo>
                      <a:pt x="504" y="374"/>
                    </a:lnTo>
                    <a:lnTo>
                      <a:pt x="550" y="244"/>
                    </a:lnTo>
                    <a:lnTo>
                      <a:pt x="589" y="102"/>
                    </a:lnTo>
                    <a:lnTo>
                      <a:pt x="170" y="0"/>
                    </a:lnTo>
                    <a:lnTo>
                      <a:pt x="136" y="113"/>
                    </a:lnTo>
                    <a:lnTo>
                      <a:pt x="96" y="221"/>
                    </a:lnTo>
                    <a:lnTo>
                      <a:pt x="51" y="329"/>
                    </a:lnTo>
                    <a:lnTo>
                      <a:pt x="0" y="431"/>
                    </a:lnTo>
                    <a:lnTo>
                      <a:pt x="0" y="431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" name="Freeform 23"/>
              <p:cNvSpPr>
                <a:spLocks/>
              </p:cNvSpPr>
              <p:nvPr/>
            </p:nvSpPr>
            <p:spPr bwMode="gray">
              <a:xfrm>
                <a:off x="-10202867" y="7191376"/>
                <a:ext cx="773113" cy="900113"/>
              </a:xfrm>
              <a:custGeom>
                <a:avLst/>
                <a:gdLst/>
                <a:ahLst/>
                <a:cxnLst>
                  <a:cxn ang="0">
                    <a:pos x="448" y="238"/>
                  </a:cxn>
                  <a:cxn ang="0">
                    <a:pos x="436" y="119"/>
                  </a:cxn>
                  <a:cxn ang="0">
                    <a:pos x="431" y="6"/>
                  </a:cxn>
                  <a:cxn ang="0">
                    <a:pos x="0" y="0"/>
                  </a:cxn>
                  <a:cxn ang="0">
                    <a:pos x="0" y="147"/>
                  </a:cxn>
                  <a:cxn ang="0">
                    <a:pos x="17" y="289"/>
                  </a:cxn>
                  <a:cxn ang="0">
                    <a:pos x="34" y="431"/>
                  </a:cxn>
                  <a:cxn ang="0">
                    <a:pos x="62" y="567"/>
                  </a:cxn>
                  <a:cxn ang="0">
                    <a:pos x="487" y="465"/>
                  </a:cxn>
                  <a:cxn ang="0">
                    <a:pos x="465" y="351"/>
                  </a:cxn>
                  <a:cxn ang="0">
                    <a:pos x="448" y="238"/>
                  </a:cxn>
                  <a:cxn ang="0">
                    <a:pos x="448" y="238"/>
                  </a:cxn>
                </a:cxnLst>
                <a:rect l="0" t="0" r="r" b="b"/>
                <a:pathLst>
                  <a:path w="487" h="567">
                    <a:moveTo>
                      <a:pt x="448" y="238"/>
                    </a:moveTo>
                    <a:lnTo>
                      <a:pt x="436" y="119"/>
                    </a:lnTo>
                    <a:lnTo>
                      <a:pt x="431" y="6"/>
                    </a:lnTo>
                    <a:lnTo>
                      <a:pt x="0" y="0"/>
                    </a:lnTo>
                    <a:lnTo>
                      <a:pt x="0" y="147"/>
                    </a:lnTo>
                    <a:lnTo>
                      <a:pt x="17" y="289"/>
                    </a:lnTo>
                    <a:lnTo>
                      <a:pt x="34" y="431"/>
                    </a:lnTo>
                    <a:lnTo>
                      <a:pt x="62" y="567"/>
                    </a:lnTo>
                    <a:lnTo>
                      <a:pt x="487" y="465"/>
                    </a:lnTo>
                    <a:lnTo>
                      <a:pt x="465" y="351"/>
                    </a:lnTo>
                    <a:lnTo>
                      <a:pt x="448" y="238"/>
                    </a:lnTo>
                    <a:lnTo>
                      <a:pt x="448" y="238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" name="Freeform 24"/>
              <p:cNvSpPr>
                <a:spLocks/>
              </p:cNvSpPr>
              <p:nvPr/>
            </p:nvSpPr>
            <p:spPr bwMode="gray">
              <a:xfrm>
                <a:off x="-4154485" y="8631239"/>
                <a:ext cx="1025526" cy="1071563"/>
              </a:xfrm>
              <a:custGeom>
                <a:avLst/>
                <a:gdLst/>
                <a:ahLst/>
                <a:cxnLst>
                  <a:cxn ang="0">
                    <a:pos x="0" y="385"/>
                  </a:cxn>
                  <a:cxn ang="0">
                    <a:pos x="323" y="675"/>
                  </a:cxn>
                  <a:cxn ang="0">
                    <a:pos x="414" y="561"/>
                  </a:cxn>
                  <a:cxn ang="0">
                    <a:pos x="499" y="448"/>
                  </a:cxn>
                  <a:cxn ang="0">
                    <a:pos x="578" y="329"/>
                  </a:cxn>
                  <a:cxn ang="0">
                    <a:pos x="646" y="204"/>
                  </a:cxn>
                  <a:cxn ang="0">
                    <a:pos x="261" y="0"/>
                  </a:cxn>
                  <a:cxn ang="0">
                    <a:pos x="204" y="102"/>
                  </a:cxn>
                  <a:cxn ang="0">
                    <a:pos x="142" y="198"/>
                  </a:cxn>
                  <a:cxn ang="0">
                    <a:pos x="74" y="295"/>
                  </a:cxn>
                  <a:cxn ang="0">
                    <a:pos x="0" y="385"/>
                  </a:cxn>
                  <a:cxn ang="0">
                    <a:pos x="0" y="385"/>
                  </a:cxn>
                </a:cxnLst>
                <a:rect l="0" t="0" r="r" b="b"/>
                <a:pathLst>
                  <a:path w="646" h="675">
                    <a:moveTo>
                      <a:pt x="0" y="385"/>
                    </a:moveTo>
                    <a:lnTo>
                      <a:pt x="323" y="675"/>
                    </a:lnTo>
                    <a:lnTo>
                      <a:pt x="414" y="561"/>
                    </a:lnTo>
                    <a:lnTo>
                      <a:pt x="499" y="448"/>
                    </a:lnTo>
                    <a:lnTo>
                      <a:pt x="578" y="329"/>
                    </a:lnTo>
                    <a:lnTo>
                      <a:pt x="646" y="204"/>
                    </a:lnTo>
                    <a:lnTo>
                      <a:pt x="261" y="0"/>
                    </a:lnTo>
                    <a:lnTo>
                      <a:pt x="204" y="102"/>
                    </a:lnTo>
                    <a:lnTo>
                      <a:pt x="142" y="198"/>
                    </a:lnTo>
                    <a:lnTo>
                      <a:pt x="74" y="295"/>
                    </a:lnTo>
                    <a:lnTo>
                      <a:pt x="0" y="385"/>
                    </a:lnTo>
                    <a:lnTo>
                      <a:pt x="0" y="385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" name="Freeform 25"/>
              <p:cNvSpPr>
                <a:spLocks/>
              </p:cNvSpPr>
              <p:nvPr/>
            </p:nvSpPr>
            <p:spPr bwMode="gray">
              <a:xfrm>
                <a:off x="-6918326" y="10242552"/>
                <a:ext cx="917576" cy="71120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431"/>
                  </a:cxn>
                  <a:cxn ang="0">
                    <a:pos x="142" y="448"/>
                  </a:cxn>
                  <a:cxn ang="0">
                    <a:pos x="284" y="448"/>
                  </a:cxn>
                  <a:cxn ang="0">
                    <a:pos x="431" y="448"/>
                  </a:cxn>
                  <a:cxn ang="0">
                    <a:pos x="578" y="431"/>
                  </a:cxn>
                  <a:cxn ang="0">
                    <a:pos x="527" y="0"/>
                  </a:cxn>
                  <a:cxn ang="0">
                    <a:pos x="408" y="11"/>
                  </a:cxn>
                  <a:cxn ang="0">
                    <a:pos x="289" y="17"/>
                  </a:cxn>
                  <a:cxn ang="0">
                    <a:pos x="170" y="11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78" h="448">
                    <a:moveTo>
                      <a:pt x="57" y="0"/>
                    </a:moveTo>
                    <a:lnTo>
                      <a:pt x="0" y="431"/>
                    </a:lnTo>
                    <a:lnTo>
                      <a:pt x="142" y="448"/>
                    </a:lnTo>
                    <a:lnTo>
                      <a:pt x="284" y="448"/>
                    </a:lnTo>
                    <a:lnTo>
                      <a:pt x="431" y="448"/>
                    </a:lnTo>
                    <a:lnTo>
                      <a:pt x="578" y="431"/>
                    </a:lnTo>
                    <a:lnTo>
                      <a:pt x="527" y="0"/>
                    </a:lnTo>
                    <a:lnTo>
                      <a:pt x="408" y="11"/>
                    </a:lnTo>
                    <a:lnTo>
                      <a:pt x="289" y="17"/>
                    </a:lnTo>
                    <a:lnTo>
                      <a:pt x="170" y="11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gray">
              <a:xfrm>
                <a:off x="-9267828" y="9234489"/>
                <a:ext cx="1071564" cy="1052513"/>
              </a:xfrm>
              <a:custGeom>
                <a:avLst/>
                <a:gdLst/>
                <a:ahLst/>
                <a:cxnLst>
                  <a:cxn ang="0">
                    <a:pos x="324" y="0"/>
                  </a:cxn>
                  <a:cxn ang="0">
                    <a:pos x="0" y="283"/>
                  </a:cxn>
                  <a:cxn ang="0">
                    <a:pos x="97" y="391"/>
                  </a:cxn>
                  <a:cxn ang="0">
                    <a:pos x="199" y="487"/>
                  </a:cxn>
                  <a:cxn ang="0">
                    <a:pos x="312" y="578"/>
                  </a:cxn>
                  <a:cxn ang="0">
                    <a:pos x="426" y="663"/>
                  </a:cxn>
                  <a:cxn ang="0">
                    <a:pos x="675" y="306"/>
                  </a:cxn>
                  <a:cxn ang="0">
                    <a:pos x="579" y="238"/>
                  </a:cxn>
                  <a:cxn ang="0">
                    <a:pos x="488" y="164"/>
                  </a:cxn>
                  <a:cxn ang="0">
                    <a:pos x="324" y="0"/>
                  </a:cxn>
                  <a:cxn ang="0">
                    <a:pos x="324" y="0"/>
                  </a:cxn>
                </a:cxnLst>
                <a:rect l="0" t="0" r="r" b="b"/>
                <a:pathLst>
                  <a:path w="675" h="663">
                    <a:moveTo>
                      <a:pt x="324" y="0"/>
                    </a:moveTo>
                    <a:lnTo>
                      <a:pt x="0" y="283"/>
                    </a:lnTo>
                    <a:lnTo>
                      <a:pt x="97" y="391"/>
                    </a:lnTo>
                    <a:lnTo>
                      <a:pt x="199" y="487"/>
                    </a:lnTo>
                    <a:lnTo>
                      <a:pt x="312" y="578"/>
                    </a:lnTo>
                    <a:lnTo>
                      <a:pt x="426" y="663"/>
                    </a:lnTo>
                    <a:lnTo>
                      <a:pt x="675" y="306"/>
                    </a:lnTo>
                    <a:lnTo>
                      <a:pt x="579" y="238"/>
                    </a:lnTo>
                    <a:lnTo>
                      <a:pt x="488" y="164"/>
                    </a:lnTo>
                    <a:lnTo>
                      <a:pt x="324" y="0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gray">
              <a:xfrm>
                <a:off x="-10104442" y="7929564"/>
                <a:ext cx="936626" cy="1008063"/>
              </a:xfrm>
              <a:custGeom>
                <a:avLst/>
                <a:gdLst/>
                <a:ahLst/>
                <a:cxnLst>
                  <a:cxn ang="0">
                    <a:pos x="425" y="0"/>
                  </a:cxn>
                  <a:cxn ang="0">
                    <a:pos x="0" y="102"/>
                  </a:cxn>
                  <a:cxn ang="0">
                    <a:pos x="40" y="244"/>
                  </a:cxn>
                  <a:cxn ang="0">
                    <a:pos x="85" y="380"/>
                  </a:cxn>
                  <a:cxn ang="0">
                    <a:pos x="142" y="510"/>
                  </a:cxn>
                  <a:cxn ang="0">
                    <a:pos x="204" y="635"/>
                  </a:cxn>
                  <a:cxn ang="0">
                    <a:pos x="590" y="436"/>
                  </a:cxn>
                  <a:cxn ang="0">
                    <a:pos x="539" y="334"/>
                  </a:cxn>
                  <a:cxn ang="0">
                    <a:pos x="493" y="227"/>
                  </a:cxn>
                  <a:cxn ang="0">
                    <a:pos x="459" y="113"/>
                  </a:cxn>
                  <a:cxn ang="0">
                    <a:pos x="425" y="0"/>
                  </a:cxn>
                  <a:cxn ang="0">
                    <a:pos x="425" y="0"/>
                  </a:cxn>
                </a:cxnLst>
                <a:rect l="0" t="0" r="r" b="b"/>
                <a:pathLst>
                  <a:path w="590" h="635">
                    <a:moveTo>
                      <a:pt x="425" y="0"/>
                    </a:moveTo>
                    <a:lnTo>
                      <a:pt x="0" y="102"/>
                    </a:lnTo>
                    <a:lnTo>
                      <a:pt x="40" y="244"/>
                    </a:lnTo>
                    <a:lnTo>
                      <a:pt x="85" y="380"/>
                    </a:lnTo>
                    <a:lnTo>
                      <a:pt x="142" y="510"/>
                    </a:lnTo>
                    <a:lnTo>
                      <a:pt x="204" y="635"/>
                    </a:lnTo>
                    <a:lnTo>
                      <a:pt x="590" y="436"/>
                    </a:lnTo>
                    <a:lnTo>
                      <a:pt x="539" y="334"/>
                    </a:lnTo>
                    <a:lnTo>
                      <a:pt x="493" y="227"/>
                    </a:lnTo>
                    <a:lnTo>
                      <a:pt x="459" y="113"/>
                    </a:lnTo>
                    <a:lnTo>
                      <a:pt x="425" y="0"/>
                    </a:lnTo>
                    <a:lnTo>
                      <a:pt x="425" y="0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gray">
              <a:xfrm>
                <a:off x="-7791452" y="10061577"/>
                <a:ext cx="963614" cy="865188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0" y="409"/>
                  </a:cxn>
                  <a:cxn ang="0">
                    <a:pos x="131" y="454"/>
                  </a:cxn>
                  <a:cxn ang="0">
                    <a:pos x="272" y="494"/>
                  </a:cxn>
                  <a:cxn ang="0">
                    <a:pos x="408" y="522"/>
                  </a:cxn>
                  <a:cxn ang="0">
                    <a:pos x="550" y="545"/>
                  </a:cxn>
                  <a:cxn ang="0">
                    <a:pos x="607" y="114"/>
                  </a:cxn>
                  <a:cxn ang="0">
                    <a:pos x="488" y="97"/>
                  </a:cxn>
                  <a:cxn ang="0">
                    <a:pos x="374" y="74"/>
                  </a:cxn>
                  <a:cxn ang="0">
                    <a:pos x="261" y="40"/>
                  </a:cxn>
                  <a:cxn ang="0">
                    <a:pos x="153" y="0"/>
                  </a:cxn>
                  <a:cxn ang="0">
                    <a:pos x="153" y="0"/>
                  </a:cxn>
                </a:cxnLst>
                <a:rect l="0" t="0" r="r" b="b"/>
                <a:pathLst>
                  <a:path w="607" h="545">
                    <a:moveTo>
                      <a:pt x="153" y="0"/>
                    </a:moveTo>
                    <a:lnTo>
                      <a:pt x="0" y="409"/>
                    </a:lnTo>
                    <a:lnTo>
                      <a:pt x="131" y="454"/>
                    </a:lnTo>
                    <a:lnTo>
                      <a:pt x="272" y="494"/>
                    </a:lnTo>
                    <a:lnTo>
                      <a:pt x="408" y="522"/>
                    </a:lnTo>
                    <a:lnTo>
                      <a:pt x="550" y="545"/>
                    </a:lnTo>
                    <a:lnTo>
                      <a:pt x="607" y="114"/>
                    </a:lnTo>
                    <a:lnTo>
                      <a:pt x="488" y="97"/>
                    </a:lnTo>
                    <a:lnTo>
                      <a:pt x="374" y="74"/>
                    </a:lnTo>
                    <a:lnTo>
                      <a:pt x="261" y="40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gray">
              <a:xfrm>
                <a:off x="-3470271" y="7208839"/>
                <a:ext cx="773113" cy="90011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1" y="119"/>
                  </a:cxn>
                  <a:cxn ang="0">
                    <a:pos x="39" y="238"/>
                  </a:cxn>
                  <a:cxn ang="0">
                    <a:pos x="22" y="352"/>
                  </a:cxn>
                  <a:cxn ang="0">
                    <a:pos x="0" y="465"/>
                  </a:cxn>
                  <a:cxn ang="0">
                    <a:pos x="419" y="567"/>
                  </a:cxn>
                  <a:cxn ang="0">
                    <a:pos x="448" y="431"/>
                  </a:cxn>
                  <a:cxn ang="0">
                    <a:pos x="470" y="289"/>
                  </a:cxn>
                  <a:cxn ang="0">
                    <a:pos x="487" y="148"/>
                  </a:cxn>
                  <a:cxn ang="0">
                    <a:pos x="487" y="0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487" h="567">
                    <a:moveTo>
                      <a:pt x="56" y="0"/>
                    </a:moveTo>
                    <a:lnTo>
                      <a:pt x="51" y="119"/>
                    </a:lnTo>
                    <a:lnTo>
                      <a:pt x="39" y="238"/>
                    </a:lnTo>
                    <a:lnTo>
                      <a:pt x="22" y="352"/>
                    </a:lnTo>
                    <a:lnTo>
                      <a:pt x="0" y="465"/>
                    </a:lnTo>
                    <a:lnTo>
                      <a:pt x="419" y="567"/>
                    </a:lnTo>
                    <a:lnTo>
                      <a:pt x="448" y="431"/>
                    </a:lnTo>
                    <a:lnTo>
                      <a:pt x="470" y="289"/>
                    </a:lnTo>
                    <a:lnTo>
                      <a:pt x="487" y="148"/>
                    </a:lnTo>
                    <a:lnTo>
                      <a:pt x="487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gray">
              <a:xfrm>
                <a:off x="-9780591" y="8621714"/>
                <a:ext cx="1027114" cy="1062038"/>
              </a:xfrm>
              <a:custGeom>
                <a:avLst/>
                <a:gdLst/>
                <a:ahLst/>
                <a:cxnLst>
                  <a:cxn ang="0">
                    <a:pos x="386" y="0"/>
                  </a:cxn>
                  <a:cxn ang="0">
                    <a:pos x="0" y="199"/>
                  </a:cxn>
                  <a:cxn ang="0">
                    <a:pos x="68" y="323"/>
                  </a:cxn>
                  <a:cxn ang="0">
                    <a:pos x="148" y="448"/>
                  </a:cxn>
                  <a:cxn ang="0">
                    <a:pos x="233" y="562"/>
                  </a:cxn>
                  <a:cxn ang="0">
                    <a:pos x="323" y="669"/>
                  </a:cxn>
                  <a:cxn ang="0">
                    <a:pos x="647" y="386"/>
                  </a:cxn>
                  <a:cxn ang="0">
                    <a:pos x="505" y="199"/>
                  </a:cxn>
                  <a:cxn ang="0">
                    <a:pos x="442" y="102"/>
                  </a:cxn>
                  <a:cxn ang="0">
                    <a:pos x="386" y="0"/>
                  </a:cxn>
                  <a:cxn ang="0">
                    <a:pos x="386" y="0"/>
                  </a:cxn>
                </a:cxnLst>
                <a:rect l="0" t="0" r="r" b="b"/>
                <a:pathLst>
                  <a:path w="647" h="669">
                    <a:moveTo>
                      <a:pt x="386" y="0"/>
                    </a:moveTo>
                    <a:lnTo>
                      <a:pt x="0" y="199"/>
                    </a:lnTo>
                    <a:lnTo>
                      <a:pt x="68" y="323"/>
                    </a:lnTo>
                    <a:lnTo>
                      <a:pt x="148" y="448"/>
                    </a:lnTo>
                    <a:lnTo>
                      <a:pt x="233" y="562"/>
                    </a:lnTo>
                    <a:lnTo>
                      <a:pt x="323" y="669"/>
                    </a:lnTo>
                    <a:lnTo>
                      <a:pt x="647" y="386"/>
                    </a:lnTo>
                    <a:lnTo>
                      <a:pt x="505" y="199"/>
                    </a:lnTo>
                    <a:lnTo>
                      <a:pt x="442" y="102"/>
                    </a:lnTo>
                    <a:lnTo>
                      <a:pt x="386" y="0"/>
                    </a:lnTo>
                    <a:lnTo>
                      <a:pt x="386" y="0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gray">
              <a:xfrm>
                <a:off x="-8591553" y="9720265"/>
                <a:ext cx="1042989" cy="990600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0" y="357"/>
                  </a:cxn>
                  <a:cxn ang="0">
                    <a:pos x="119" y="436"/>
                  </a:cxn>
                  <a:cxn ang="0">
                    <a:pos x="243" y="505"/>
                  </a:cxn>
                  <a:cxn ang="0">
                    <a:pos x="374" y="567"/>
                  </a:cxn>
                  <a:cxn ang="0">
                    <a:pos x="504" y="624"/>
                  </a:cxn>
                  <a:cxn ang="0">
                    <a:pos x="657" y="215"/>
                  </a:cxn>
                  <a:cxn ang="0">
                    <a:pos x="550" y="170"/>
                  </a:cxn>
                  <a:cxn ang="0">
                    <a:pos x="447" y="119"/>
                  </a:cxn>
                  <a:cxn ang="0">
                    <a:pos x="345" y="62"/>
                  </a:cxn>
                  <a:cxn ang="0">
                    <a:pos x="249" y="0"/>
                  </a:cxn>
                  <a:cxn ang="0">
                    <a:pos x="249" y="0"/>
                  </a:cxn>
                </a:cxnLst>
                <a:rect l="0" t="0" r="r" b="b"/>
                <a:pathLst>
                  <a:path w="657" h="624">
                    <a:moveTo>
                      <a:pt x="249" y="0"/>
                    </a:moveTo>
                    <a:lnTo>
                      <a:pt x="0" y="357"/>
                    </a:lnTo>
                    <a:lnTo>
                      <a:pt x="119" y="436"/>
                    </a:lnTo>
                    <a:lnTo>
                      <a:pt x="243" y="505"/>
                    </a:lnTo>
                    <a:lnTo>
                      <a:pt x="374" y="567"/>
                    </a:lnTo>
                    <a:lnTo>
                      <a:pt x="504" y="624"/>
                    </a:lnTo>
                    <a:lnTo>
                      <a:pt x="657" y="215"/>
                    </a:lnTo>
                    <a:lnTo>
                      <a:pt x="550" y="170"/>
                    </a:lnTo>
                    <a:lnTo>
                      <a:pt x="447" y="119"/>
                    </a:lnTo>
                    <a:lnTo>
                      <a:pt x="345" y="62"/>
                    </a:lnTo>
                    <a:lnTo>
                      <a:pt x="249" y="0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6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uppieren 125"/>
            <p:cNvGrpSpPr/>
            <p:nvPr/>
          </p:nvGrpSpPr>
          <p:grpSpPr bwMode="gray">
            <a:xfrm>
              <a:off x="3121170" y="3315926"/>
              <a:ext cx="2612737" cy="2615593"/>
              <a:chOff x="-10077454" y="3573463"/>
              <a:chExt cx="7254884" cy="7262814"/>
            </a:xfrm>
          </p:grpSpPr>
          <p:sp>
            <p:nvSpPr>
              <p:cNvPr id="6176" name="Freeform 32"/>
              <p:cNvSpPr>
                <a:spLocks/>
              </p:cNvSpPr>
              <p:nvPr/>
            </p:nvSpPr>
            <p:spPr bwMode="gray">
              <a:xfrm>
                <a:off x="-7485064" y="3644900"/>
                <a:ext cx="422276" cy="512763"/>
              </a:xfrm>
              <a:custGeom>
                <a:avLst/>
                <a:gdLst/>
                <a:ahLst/>
                <a:cxnLst>
                  <a:cxn ang="0">
                    <a:pos x="51" y="323"/>
                  </a:cxn>
                  <a:cxn ang="0">
                    <a:pos x="45" y="289"/>
                  </a:cxn>
                  <a:cxn ang="0">
                    <a:pos x="142" y="79"/>
                  </a:cxn>
                  <a:cxn ang="0">
                    <a:pos x="159" y="40"/>
                  </a:cxn>
                  <a:cxn ang="0">
                    <a:pos x="6" y="79"/>
                  </a:cxn>
                  <a:cxn ang="0">
                    <a:pos x="0" y="45"/>
                  </a:cxn>
                  <a:cxn ang="0">
                    <a:pos x="198" y="0"/>
                  </a:cxn>
                  <a:cxn ang="0">
                    <a:pos x="204" y="34"/>
                  </a:cxn>
                  <a:cxn ang="0">
                    <a:pos x="96" y="261"/>
                  </a:cxn>
                  <a:cxn ang="0">
                    <a:pos x="85" y="284"/>
                  </a:cxn>
                  <a:cxn ang="0">
                    <a:pos x="261" y="238"/>
                  </a:cxn>
                  <a:cxn ang="0">
                    <a:pos x="266" y="272"/>
                  </a:cxn>
                  <a:cxn ang="0">
                    <a:pos x="51" y="323"/>
                  </a:cxn>
                  <a:cxn ang="0">
                    <a:pos x="51" y="323"/>
                  </a:cxn>
                </a:cxnLst>
                <a:rect l="0" t="0" r="r" b="b"/>
                <a:pathLst>
                  <a:path w="266" h="323">
                    <a:moveTo>
                      <a:pt x="51" y="323"/>
                    </a:moveTo>
                    <a:lnTo>
                      <a:pt x="45" y="289"/>
                    </a:lnTo>
                    <a:lnTo>
                      <a:pt x="142" y="79"/>
                    </a:lnTo>
                    <a:lnTo>
                      <a:pt x="159" y="40"/>
                    </a:lnTo>
                    <a:lnTo>
                      <a:pt x="6" y="79"/>
                    </a:lnTo>
                    <a:lnTo>
                      <a:pt x="0" y="45"/>
                    </a:lnTo>
                    <a:lnTo>
                      <a:pt x="198" y="0"/>
                    </a:lnTo>
                    <a:lnTo>
                      <a:pt x="204" y="34"/>
                    </a:lnTo>
                    <a:lnTo>
                      <a:pt x="96" y="261"/>
                    </a:lnTo>
                    <a:lnTo>
                      <a:pt x="85" y="284"/>
                    </a:lnTo>
                    <a:lnTo>
                      <a:pt x="261" y="238"/>
                    </a:lnTo>
                    <a:lnTo>
                      <a:pt x="266" y="272"/>
                    </a:lnTo>
                    <a:lnTo>
                      <a:pt x="51" y="323"/>
                    </a:lnTo>
                    <a:lnTo>
                      <a:pt x="5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gray">
              <a:xfrm>
                <a:off x="-8331202" y="3897313"/>
                <a:ext cx="414338" cy="512763"/>
              </a:xfrm>
              <a:custGeom>
                <a:avLst/>
                <a:gdLst/>
                <a:ahLst/>
                <a:cxnLst>
                  <a:cxn ang="0">
                    <a:pos x="227" y="323"/>
                  </a:cxn>
                  <a:cxn ang="0">
                    <a:pos x="170" y="215"/>
                  </a:cxn>
                  <a:cxn ang="0">
                    <a:pos x="0" y="125"/>
                  </a:cxn>
                  <a:cxn ang="0">
                    <a:pos x="40" y="102"/>
                  </a:cxn>
                  <a:cxn ang="0">
                    <a:pos x="130" y="153"/>
                  </a:cxn>
                  <a:cxn ang="0">
                    <a:pos x="176" y="181"/>
                  </a:cxn>
                  <a:cxn ang="0">
                    <a:pos x="181" y="119"/>
                  </a:cxn>
                  <a:cxn ang="0">
                    <a:pos x="187" y="22"/>
                  </a:cxn>
                  <a:cxn ang="0">
                    <a:pos x="227" y="0"/>
                  </a:cxn>
                  <a:cxn ang="0">
                    <a:pos x="204" y="198"/>
                  </a:cxn>
                  <a:cxn ang="0">
                    <a:pos x="261" y="306"/>
                  </a:cxn>
                  <a:cxn ang="0">
                    <a:pos x="227" y="323"/>
                  </a:cxn>
                  <a:cxn ang="0">
                    <a:pos x="227" y="323"/>
                  </a:cxn>
                </a:cxnLst>
                <a:rect l="0" t="0" r="r" b="b"/>
                <a:pathLst>
                  <a:path w="261" h="323">
                    <a:moveTo>
                      <a:pt x="227" y="323"/>
                    </a:moveTo>
                    <a:lnTo>
                      <a:pt x="170" y="215"/>
                    </a:lnTo>
                    <a:lnTo>
                      <a:pt x="0" y="125"/>
                    </a:lnTo>
                    <a:lnTo>
                      <a:pt x="40" y="102"/>
                    </a:lnTo>
                    <a:lnTo>
                      <a:pt x="130" y="153"/>
                    </a:lnTo>
                    <a:lnTo>
                      <a:pt x="176" y="181"/>
                    </a:lnTo>
                    <a:lnTo>
                      <a:pt x="181" y="119"/>
                    </a:lnTo>
                    <a:lnTo>
                      <a:pt x="187" y="22"/>
                    </a:lnTo>
                    <a:lnTo>
                      <a:pt x="227" y="0"/>
                    </a:lnTo>
                    <a:lnTo>
                      <a:pt x="204" y="198"/>
                    </a:lnTo>
                    <a:lnTo>
                      <a:pt x="261" y="306"/>
                    </a:lnTo>
                    <a:lnTo>
                      <a:pt x="227" y="323"/>
                    </a:lnTo>
                    <a:lnTo>
                      <a:pt x="227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gray">
              <a:xfrm>
                <a:off x="-9015416" y="4373563"/>
                <a:ext cx="593726" cy="593725"/>
              </a:xfrm>
              <a:custGeom>
                <a:avLst/>
                <a:gdLst/>
                <a:ahLst/>
                <a:cxnLst>
                  <a:cxn ang="0">
                    <a:pos x="182" y="374"/>
                  </a:cxn>
                  <a:cxn ang="0">
                    <a:pos x="165" y="193"/>
                  </a:cxn>
                  <a:cxn ang="0">
                    <a:pos x="0" y="153"/>
                  </a:cxn>
                  <a:cxn ang="0">
                    <a:pos x="34" y="125"/>
                  </a:cxn>
                  <a:cxn ang="0">
                    <a:pos x="119" y="148"/>
                  </a:cxn>
                  <a:cxn ang="0">
                    <a:pos x="148" y="153"/>
                  </a:cxn>
                  <a:cxn ang="0">
                    <a:pos x="159" y="159"/>
                  </a:cxn>
                  <a:cxn ang="0">
                    <a:pos x="159" y="119"/>
                  </a:cxn>
                  <a:cxn ang="0">
                    <a:pos x="148" y="23"/>
                  </a:cxn>
                  <a:cxn ang="0">
                    <a:pos x="182" y="0"/>
                  </a:cxn>
                  <a:cxn ang="0">
                    <a:pos x="193" y="165"/>
                  </a:cxn>
                  <a:cxn ang="0">
                    <a:pos x="374" y="204"/>
                  </a:cxn>
                  <a:cxn ang="0">
                    <a:pos x="340" y="233"/>
                  </a:cxn>
                  <a:cxn ang="0">
                    <a:pos x="216" y="204"/>
                  </a:cxn>
                  <a:cxn ang="0">
                    <a:pos x="199" y="199"/>
                  </a:cxn>
                  <a:cxn ang="0">
                    <a:pos x="199" y="216"/>
                  </a:cxn>
                  <a:cxn ang="0">
                    <a:pos x="199" y="227"/>
                  </a:cxn>
                  <a:cxn ang="0">
                    <a:pos x="210" y="346"/>
                  </a:cxn>
                  <a:cxn ang="0">
                    <a:pos x="182" y="374"/>
                  </a:cxn>
                  <a:cxn ang="0">
                    <a:pos x="182" y="374"/>
                  </a:cxn>
                </a:cxnLst>
                <a:rect l="0" t="0" r="r" b="b"/>
                <a:pathLst>
                  <a:path w="374" h="374">
                    <a:moveTo>
                      <a:pt x="182" y="374"/>
                    </a:moveTo>
                    <a:lnTo>
                      <a:pt x="165" y="193"/>
                    </a:lnTo>
                    <a:lnTo>
                      <a:pt x="0" y="153"/>
                    </a:lnTo>
                    <a:lnTo>
                      <a:pt x="34" y="125"/>
                    </a:lnTo>
                    <a:lnTo>
                      <a:pt x="119" y="148"/>
                    </a:lnTo>
                    <a:lnTo>
                      <a:pt x="148" y="153"/>
                    </a:lnTo>
                    <a:lnTo>
                      <a:pt x="159" y="159"/>
                    </a:lnTo>
                    <a:lnTo>
                      <a:pt x="159" y="119"/>
                    </a:lnTo>
                    <a:lnTo>
                      <a:pt x="148" y="23"/>
                    </a:lnTo>
                    <a:lnTo>
                      <a:pt x="182" y="0"/>
                    </a:lnTo>
                    <a:lnTo>
                      <a:pt x="193" y="165"/>
                    </a:lnTo>
                    <a:lnTo>
                      <a:pt x="374" y="204"/>
                    </a:lnTo>
                    <a:lnTo>
                      <a:pt x="340" y="233"/>
                    </a:lnTo>
                    <a:lnTo>
                      <a:pt x="216" y="204"/>
                    </a:lnTo>
                    <a:lnTo>
                      <a:pt x="199" y="199"/>
                    </a:lnTo>
                    <a:lnTo>
                      <a:pt x="199" y="216"/>
                    </a:lnTo>
                    <a:lnTo>
                      <a:pt x="199" y="227"/>
                    </a:lnTo>
                    <a:lnTo>
                      <a:pt x="210" y="346"/>
                    </a:lnTo>
                    <a:lnTo>
                      <a:pt x="182" y="374"/>
                    </a:lnTo>
                    <a:lnTo>
                      <a:pt x="182" y="3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gray">
              <a:xfrm>
                <a:off x="-9618666" y="4922838"/>
                <a:ext cx="630238" cy="630238"/>
              </a:xfrm>
              <a:custGeom>
                <a:avLst/>
                <a:gdLst/>
                <a:ahLst/>
                <a:cxnLst>
                  <a:cxn ang="0">
                    <a:pos x="278" y="397"/>
                  </a:cxn>
                  <a:cxn ang="0">
                    <a:pos x="0" y="295"/>
                  </a:cxn>
                  <a:cxn ang="0">
                    <a:pos x="23" y="267"/>
                  </a:cxn>
                  <a:cxn ang="0">
                    <a:pos x="199" y="335"/>
                  </a:cxn>
                  <a:cxn ang="0">
                    <a:pos x="255" y="357"/>
                  </a:cxn>
                  <a:cxn ang="0">
                    <a:pos x="233" y="329"/>
                  </a:cxn>
                  <a:cxn ang="0">
                    <a:pos x="221" y="318"/>
                  </a:cxn>
                  <a:cxn ang="0">
                    <a:pos x="91" y="165"/>
                  </a:cxn>
                  <a:cxn ang="0">
                    <a:pos x="119" y="125"/>
                  </a:cxn>
                  <a:cxn ang="0">
                    <a:pos x="261" y="176"/>
                  </a:cxn>
                  <a:cxn ang="0">
                    <a:pos x="352" y="216"/>
                  </a:cxn>
                  <a:cxn ang="0">
                    <a:pos x="312" y="170"/>
                  </a:cxn>
                  <a:cxn ang="0">
                    <a:pos x="187" y="28"/>
                  </a:cxn>
                  <a:cxn ang="0">
                    <a:pos x="210" y="0"/>
                  </a:cxn>
                  <a:cxn ang="0">
                    <a:pos x="397" y="221"/>
                  </a:cxn>
                  <a:cxn ang="0">
                    <a:pos x="374" y="250"/>
                  </a:cxn>
                  <a:cxn ang="0">
                    <a:pos x="165" y="176"/>
                  </a:cxn>
                  <a:cxn ang="0">
                    <a:pos x="148" y="170"/>
                  </a:cxn>
                  <a:cxn ang="0">
                    <a:pos x="136" y="165"/>
                  </a:cxn>
                  <a:cxn ang="0">
                    <a:pos x="159" y="193"/>
                  </a:cxn>
                  <a:cxn ang="0">
                    <a:pos x="301" y="363"/>
                  </a:cxn>
                  <a:cxn ang="0">
                    <a:pos x="278" y="397"/>
                  </a:cxn>
                  <a:cxn ang="0">
                    <a:pos x="278" y="397"/>
                  </a:cxn>
                </a:cxnLst>
                <a:rect l="0" t="0" r="r" b="b"/>
                <a:pathLst>
                  <a:path w="397" h="397">
                    <a:moveTo>
                      <a:pt x="278" y="397"/>
                    </a:moveTo>
                    <a:lnTo>
                      <a:pt x="0" y="295"/>
                    </a:lnTo>
                    <a:lnTo>
                      <a:pt x="23" y="267"/>
                    </a:lnTo>
                    <a:lnTo>
                      <a:pt x="199" y="335"/>
                    </a:lnTo>
                    <a:lnTo>
                      <a:pt x="255" y="357"/>
                    </a:lnTo>
                    <a:lnTo>
                      <a:pt x="233" y="329"/>
                    </a:lnTo>
                    <a:lnTo>
                      <a:pt x="221" y="318"/>
                    </a:lnTo>
                    <a:lnTo>
                      <a:pt x="91" y="165"/>
                    </a:lnTo>
                    <a:lnTo>
                      <a:pt x="119" y="125"/>
                    </a:lnTo>
                    <a:lnTo>
                      <a:pt x="261" y="176"/>
                    </a:lnTo>
                    <a:lnTo>
                      <a:pt x="352" y="216"/>
                    </a:lnTo>
                    <a:lnTo>
                      <a:pt x="312" y="170"/>
                    </a:lnTo>
                    <a:lnTo>
                      <a:pt x="187" y="28"/>
                    </a:lnTo>
                    <a:lnTo>
                      <a:pt x="210" y="0"/>
                    </a:lnTo>
                    <a:lnTo>
                      <a:pt x="397" y="221"/>
                    </a:lnTo>
                    <a:lnTo>
                      <a:pt x="374" y="250"/>
                    </a:lnTo>
                    <a:lnTo>
                      <a:pt x="165" y="176"/>
                    </a:lnTo>
                    <a:lnTo>
                      <a:pt x="148" y="170"/>
                    </a:lnTo>
                    <a:lnTo>
                      <a:pt x="136" y="165"/>
                    </a:lnTo>
                    <a:lnTo>
                      <a:pt x="159" y="193"/>
                    </a:lnTo>
                    <a:lnTo>
                      <a:pt x="301" y="363"/>
                    </a:lnTo>
                    <a:lnTo>
                      <a:pt x="278" y="397"/>
                    </a:lnTo>
                    <a:lnTo>
                      <a:pt x="278" y="3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" name="Freeform 37"/>
              <p:cNvSpPr>
                <a:spLocks/>
              </p:cNvSpPr>
              <p:nvPr/>
            </p:nvSpPr>
            <p:spPr bwMode="gray">
              <a:xfrm>
                <a:off x="-10077454" y="6605589"/>
                <a:ext cx="468313" cy="387350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23" y="0"/>
                  </a:cxn>
                  <a:cxn ang="0">
                    <a:pos x="187" y="23"/>
                  </a:cxn>
                  <a:cxn ang="0">
                    <a:pos x="221" y="29"/>
                  </a:cxn>
                  <a:cxn ang="0">
                    <a:pos x="250" y="40"/>
                  </a:cxn>
                  <a:cxn ang="0">
                    <a:pos x="272" y="57"/>
                  </a:cxn>
                  <a:cxn ang="0">
                    <a:pos x="289" y="80"/>
                  </a:cxn>
                  <a:cxn ang="0">
                    <a:pos x="295" y="108"/>
                  </a:cxn>
                  <a:cxn ang="0">
                    <a:pos x="295" y="148"/>
                  </a:cxn>
                  <a:cxn ang="0">
                    <a:pos x="289" y="182"/>
                  </a:cxn>
                  <a:cxn ang="0">
                    <a:pos x="272" y="210"/>
                  </a:cxn>
                  <a:cxn ang="0">
                    <a:pos x="255" y="227"/>
                  </a:cxn>
                  <a:cxn ang="0">
                    <a:pos x="233" y="238"/>
                  </a:cxn>
                  <a:cxn ang="0">
                    <a:pos x="198" y="244"/>
                  </a:cxn>
                  <a:cxn ang="0">
                    <a:pos x="159" y="238"/>
                  </a:cxn>
                  <a:cxn ang="0">
                    <a:pos x="0" y="221"/>
                  </a:cxn>
                  <a:cxn ang="0">
                    <a:pos x="0" y="182"/>
                  </a:cxn>
                  <a:cxn ang="0">
                    <a:pos x="164" y="204"/>
                  </a:cxn>
                  <a:cxn ang="0">
                    <a:pos x="193" y="204"/>
                  </a:cxn>
                  <a:cxn ang="0">
                    <a:pos x="216" y="204"/>
                  </a:cxn>
                  <a:cxn ang="0">
                    <a:pos x="250" y="182"/>
                  </a:cxn>
                  <a:cxn ang="0">
                    <a:pos x="261" y="148"/>
                  </a:cxn>
                  <a:cxn ang="0">
                    <a:pos x="261" y="108"/>
                  </a:cxn>
                  <a:cxn ang="0">
                    <a:pos x="250" y="85"/>
                  </a:cxn>
                  <a:cxn ang="0">
                    <a:pos x="227" y="68"/>
                  </a:cxn>
                  <a:cxn ang="0">
                    <a:pos x="181" y="57"/>
                  </a:cxn>
                  <a:cxn ang="0">
                    <a:pos x="23" y="40"/>
                  </a:cxn>
                  <a:cxn ang="0">
                    <a:pos x="23" y="40"/>
                  </a:cxn>
                </a:cxnLst>
                <a:rect l="0" t="0" r="r" b="b"/>
                <a:pathLst>
                  <a:path w="295" h="244">
                    <a:moveTo>
                      <a:pt x="23" y="40"/>
                    </a:moveTo>
                    <a:lnTo>
                      <a:pt x="23" y="0"/>
                    </a:lnTo>
                    <a:lnTo>
                      <a:pt x="187" y="23"/>
                    </a:lnTo>
                    <a:lnTo>
                      <a:pt x="221" y="29"/>
                    </a:lnTo>
                    <a:lnTo>
                      <a:pt x="250" y="40"/>
                    </a:lnTo>
                    <a:lnTo>
                      <a:pt x="272" y="57"/>
                    </a:lnTo>
                    <a:lnTo>
                      <a:pt x="289" y="80"/>
                    </a:lnTo>
                    <a:lnTo>
                      <a:pt x="295" y="108"/>
                    </a:lnTo>
                    <a:lnTo>
                      <a:pt x="295" y="148"/>
                    </a:lnTo>
                    <a:lnTo>
                      <a:pt x="289" y="182"/>
                    </a:lnTo>
                    <a:lnTo>
                      <a:pt x="272" y="210"/>
                    </a:lnTo>
                    <a:lnTo>
                      <a:pt x="255" y="227"/>
                    </a:lnTo>
                    <a:lnTo>
                      <a:pt x="233" y="238"/>
                    </a:lnTo>
                    <a:lnTo>
                      <a:pt x="198" y="244"/>
                    </a:lnTo>
                    <a:lnTo>
                      <a:pt x="159" y="238"/>
                    </a:lnTo>
                    <a:lnTo>
                      <a:pt x="0" y="221"/>
                    </a:lnTo>
                    <a:lnTo>
                      <a:pt x="0" y="182"/>
                    </a:lnTo>
                    <a:lnTo>
                      <a:pt x="164" y="204"/>
                    </a:lnTo>
                    <a:lnTo>
                      <a:pt x="193" y="204"/>
                    </a:lnTo>
                    <a:lnTo>
                      <a:pt x="216" y="204"/>
                    </a:lnTo>
                    <a:lnTo>
                      <a:pt x="250" y="182"/>
                    </a:lnTo>
                    <a:lnTo>
                      <a:pt x="261" y="148"/>
                    </a:lnTo>
                    <a:lnTo>
                      <a:pt x="261" y="108"/>
                    </a:lnTo>
                    <a:lnTo>
                      <a:pt x="250" y="85"/>
                    </a:lnTo>
                    <a:lnTo>
                      <a:pt x="227" y="68"/>
                    </a:lnTo>
                    <a:lnTo>
                      <a:pt x="181" y="57"/>
                    </a:lnTo>
                    <a:lnTo>
                      <a:pt x="23" y="40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gray">
              <a:xfrm>
                <a:off x="-10077454" y="7470776"/>
                <a:ext cx="468313" cy="358775"/>
              </a:xfrm>
              <a:custGeom>
                <a:avLst/>
                <a:gdLst/>
                <a:ahLst/>
                <a:cxnLst>
                  <a:cxn ang="0">
                    <a:pos x="295" y="96"/>
                  </a:cxn>
                  <a:cxn ang="0">
                    <a:pos x="45" y="130"/>
                  </a:cxn>
                  <a:cxn ang="0">
                    <a:pos x="57" y="221"/>
                  </a:cxn>
                  <a:cxn ang="0">
                    <a:pos x="28" y="226"/>
                  </a:cxn>
                  <a:cxn ang="0">
                    <a:pos x="0" y="5"/>
                  </a:cxn>
                  <a:cxn ang="0">
                    <a:pos x="34" y="0"/>
                  </a:cxn>
                  <a:cxn ang="0">
                    <a:pos x="45" y="90"/>
                  </a:cxn>
                  <a:cxn ang="0">
                    <a:pos x="289" y="62"/>
                  </a:cxn>
                  <a:cxn ang="0">
                    <a:pos x="295" y="96"/>
                  </a:cxn>
                </a:cxnLst>
                <a:rect l="0" t="0" r="r" b="b"/>
                <a:pathLst>
                  <a:path w="295" h="226">
                    <a:moveTo>
                      <a:pt x="295" y="96"/>
                    </a:moveTo>
                    <a:lnTo>
                      <a:pt x="45" y="130"/>
                    </a:lnTo>
                    <a:lnTo>
                      <a:pt x="57" y="221"/>
                    </a:lnTo>
                    <a:lnTo>
                      <a:pt x="28" y="226"/>
                    </a:lnTo>
                    <a:lnTo>
                      <a:pt x="0" y="5"/>
                    </a:lnTo>
                    <a:lnTo>
                      <a:pt x="34" y="0"/>
                    </a:lnTo>
                    <a:lnTo>
                      <a:pt x="45" y="90"/>
                    </a:lnTo>
                    <a:lnTo>
                      <a:pt x="289" y="62"/>
                    </a:lnTo>
                    <a:lnTo>
                      <a:pt x="295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gray">
              <a:xfrm>
                <a:off x="-9861554" y="8216902"/>
                <a:ext cx="458788" cy="404813"/>
              </a:xfrm>
              <a:custGeom>
                <a:avLst/>
                <a:gdLst/>
                <a:ahLst/>
                <a:cxnLst>
                  <a:cxn ang="0">
                    <a:pos x="233" y="221"/>
                  </a:cxn>
                  <a:cxn ang="0">
                    <a:pos x="216" y="187"/>
                  </a:cxn>
                  <a:cxn ang="0">
                    <a:pos x="244" y="165"/>
                  </a:cxn>
                  <a:cxn ang="0">
                    <a:pos x="255" y="131"/>
                  </a:cxn>
                  <a:cxn ang="0">
                    <a:pos x="250" y="91"/>
                  </a:cxn>
                  <a:cxn ang="0">
                    <a:pos x="227" y="57"/>
                  </a:cxn>
                  <a:cxn ang="0">
                    <a:pos x="204" y="40"/>
                  </a:cxn>
                  <a:cxn ang="0">
                    <a:pos x="176" y="40"/>
                  </a:cxn>
                  <a:cxn ang="0">
                    <a:pos x="159" y="57"/>
                  </a:cxn>
                  <a:cxn ang="0">
                    <a:pos x="153" y="85"/>
                  </a:cxn>
                  <a:cxn ang="0">
                    <a:pos x="153" y="102"/>
                  </a:cxn>
                  <a:cxn ang="0">
                    <a:pos x="159" y="136"/>
                  </a:cxn>
                  <a:cxn ang="0">
                    <a:pos x="159" y="170"/>
                  </a:cxn>
                  <a:cxn ang="0">
                    <a:pos x="159" y="193"/>
                  </a:cxn>
                  <a:cxn ang="0">
                    <a:pos x="148" y="233"/>
                  </a:cxn>
                  <a:cxn ang="0">
                    <a:pos x="119" y="250"/>
                  </a:cxn>
                  <a:cxn ang="0">
                    <a:pos x="97" y="255"/>
                  </a:cxn>
                  <a:cxn ang="0">
                    <a:pos x="74" y="255"/>
                  </a:cxn>
                  <a:cxn ang="0">
                    <a:pos x="57" y="250"/>
                  </a:cxn>
                  <a:cxn ang="0">
                    <a:pos x="34" y="233"/>
                  </a:cxn>
                  <a:cxn ang="0">
                    <a:pos x="11" y="187"/>
                  </a:cxn>
                  <a:cxn ang="0">
                    <a:pos x="0" y="159"/>
                  </a:cxn>
                  <a:cxn ang="0">
                    <a:pos x="0" y="131"/>
                  </a:cxn>
                  <a:cxn ang="0">
                    <a:pos x="0" y="108"/>
                  </a:cxn>
                  <a:cxn ang="0">
                    <a:pos x="11" y="85"/>
                  </a:cxn>
                  <a:cxn ang="0">
                    <a:pos x="51" y="57"/>
                  </a:cxn>
                  <a:cxn ang="0">
                    <a:pos x="68" y="91"/>
                  </a:cxn>
                  <a:cxn ang="0">
                    <a:pos x="45" y="108"/>
                  </a:cxn>
                  <a:cxn ang="0">
                    <a:pos x="34" y="125"/>
                  </a:cxn>
                  <a:cxn ang="0">
                    <a:pos x="34" y="148"/>
                  </a:cxn>
                  <a:cxn ang="0">
                    <a:pos x="40" y="176"/>
                  </a:cxn>
                  <a:cxn ang="0">
                    <a:pos x="51" y="199"/>
                  </a:cxn>
                  <a:cxn ang="0">
                    <a:pos x="68" y="216"/>
                  </a:cxn>
                  <a:cxn ang="0">
                    <a:pos x="85" y="221"/>
                  </a:cxn>
                  <a:cxn ang="0">
                    <a:pos x="102" y="221"/>
                  </a:cxn>
                  <a:cxn ang="0">
                    <a:pos x="119" y="199"/>
                  </a:cxn>
                  <a:cxn ang="0">
                    <a:pos x="125" y="176"/>
                  </a:cxn>
                  <a:cxn ang="0">
                    <a:pos x="119" y="142"/>
                  </a:cxn>
                  <a:cxn ang="0">
                    <a:pos x="114" y="102"/>
                  </a:cxn>
                  <a:cxn ang="0">
                    <a:pos x="114" y="74"/>
                  </a:cxn>
                  <a:cxn ang="0">
                    <a:pos x="119" y="51"/>
                  </a:cxn>
                  <a:cxn ang="0">
                    <a:pos x="131" y="34"/>
                  </a:cxn>
                  <a:cxn ang="0">
                    <a:pos x="165" y="6"/>
                  </a:cxn>
                  <a:cxn ang="0">
                    <a:pos x="182" y="0"/>
                  </a:cxn>
                  <a:cxn ang="0">
                    <a:pos x="204" y="6"/>
                  </a:cxn>
                  <a:cxn ang="0">
                    <a:pos x="227" y="11"/>
                  </a:cxn>
                  <a:cxn ang="0">
                    <a:pos x="250" y="28"/>
                  </a:cxn>
                  <a:cxn ang="0">
                    <a:pos x="278" y="74"/>
                  </a:cxn>
                  <a:cxn ang="0">
                    <a:pos x="289" y="108"/>
                  </a:cxn>
                  <a:cxn ang="0">
                    <a:pos x="289" y="136"/>
                  </a:cxn>
                  <a:cxn ang="0">
                    <a:pos x="284" y="165"/>
                  </a:cxn>
                  <a:cxn ang="0">
                    <a:pos x="272" y="187"/>
                  </a:cxn>
                  <a:cxn ang="0">
                    <a:pos x="255" y="204"/>
                  </a:cxn>
                  <a:cxn ang="0">
                    <a:pos x="233" y="221"/>
                  </a:cxn>
                  <a:cxn ang="0">
                    <a:pos x="233" y="221"/>
                  </a:cxn>
                </a:cxnLst>
                <a:rect l="0" t="0" r="r" b="b"/>
                <a:pathLst>
                  <a:path w="289" h="255">
                    <a:moveTo>
                      <a:pt x="233" y="221"/>
                    </a:moveTo>
                    <a:lnTo>
                      <a:pt x="216" y="187"/>
                    </a:lnTo>
                    <a:lnTo>
                      <a:pt x="244" y="165"/>
                    </a:lnTo>
                    <a:lnTo>
                      <a:pt x="255" y="131"/>
                    </a:lnTo>
                    <a:lnTo>
                      <a:pt x="250" y="91"/>
                    </a:lnTo>
                    <a:lnTo>
                      <a:pt x="227" y="57"/>
                    </a:lnTo>
                    <a:lnTo>
                      <a:pt x="204" y="40"/>
                    </a:lnTo>
                    <a:lnTo>
                      <a:pt x="176" y="40"/>
                    </a:lnTo>
                    <a:lnTo>
                      <a:pt x="159" y="57"/>
                    </a:lnTo>
                    <a:lnTo>
                      <a:pt x="153" y="85"/>
                    </a:lnTo>
                    <a:lnTo>
                      <a:pt x="153" y="102"/>
                    </a:lnTo>
                    <a:lnTo>
                      <a:pt x="159" y="136"/>
                    </a:lnTo>
                    <a:lnTo>
                      <a:pt x="159" y="170"/>
                    </a:lnTo>
                    <a:lnTo>
                      <a:pt x="159" y="193"/>
                    </a:lnTo>
                    <a:lnTo>
                      <a:pt x="148" y="233"/>
                    </a:lnTo>
                    <a:lnTo>
                      <a:pt x="119" y="250"/>
                    </a:lnTo>
                    <a:lnTo>
                      <a:pt x="97" y="255"/>
                    </a:lnTo>
                    <a:lnTo>
                      <a:pt x="74" y="255"/>
                    </a:lnTo>
                    <a:lnTo>
                      <a:pt x="57" y="250"/>
                    </a:lnTo>
                    <a:lnTo>
                      <a:pt x="34" y="233"/>
                    </a:lnTo>
                    <a:lnTo>
                      <a:pt x="11" y="187"/>
                    </a:lnTo>
                    <a:lnTo>
                      <a:pt x="0" y="159"/>
                    </a:lnTo>
                    <a:lnTo>
                      <a:pt x="0" y="131"/>
                    </a:lnTo>
                    <a:lnTo>
                      <a:pt x="0" y="108"/>
                    </a:lnTo>
                    <a:lnTo>
                      <a:pt x="11" y="85"/>
                    </a:lnTo>
                    <a:lnTo>
                      <a:pt x="51" y="57"/>
                    </a:lnTo>
                    <a:lnTo>
                      <a:pt x="68" y="91"/>
                    </a:lnTo>
                    <a:lnTo>
                      <a:pt x="45" y="108"/>
                    </a:lnTo>
                    <a:lnTo>
                      <a:pt x="34" y="125"/>
                    </a:lnTo>
                    <a:lnTo>
                      <a:pt x="34" y="148"/>
                    </a:lnTo>
                    <a:lnTo>
                      <a:pt x="40" y="176"/>
                    </a:lnTo>
                    <a:lnTo>
                      <a:pt x="51" y="199"/>
                    </a:lnTo>
                    <a:lnTo>
                      <a:pt x="68" y="216"/>
                    </a:lnTo>
                    <a:lnTo>
                      <a:pt x="85" y="221"/>
                    </a:lnTo>
                    <a:lnTo>
                      <a:pt x="102" y="221"/>
                    </a:lnTo>
                    <a:lnTo>
                      <a:pt x="119" y="199"/>
                    </a:lnTo>
                    <a:lnTo>
                      <a:pt x="125" y="176"/>
                    </a:lnTo>
                    <a:lnTo>
                      <a:pt x="119" y="142"/>
                    </a:lnTo>
                    <a:lnTo>
                      <a:pt x="114" y="102"/>
                    </a:lnTo>
                    <a:lnTo>
                      <a:pt x="114" y="74"/>
                    </a:lnTo>
                    <a:lnTo>
                      <a:pt x="119" y="51"/>
                    </a:lnTo>
                    <a:lnTo>
                      <a:pt x="131" y="34"/>
                    </a:lnTo>
                    <a:lnTo>
                      <a:pt x="165" y="6"/>
                    </a:lnTo>
                    <a:lnTo>
                      <a:pt x="182" y="0"/>
                    </a:lnTo>
                    <a:lnTo>
                      <a:pt x="204" y="6"/>
                    </a:lnTo>
                    <a:lnTo>
                      <a:pt x="227" y="11"/>
                    </a:lnTo>
                    <a:lnTo>
                      <a:pt x="250" y="28"/>
                    </a:lnTo>
                    <a:lnTo>
                      <a:pt x="278" y="74"/>
                    </a:lnTo>
                    <a:lnTo>
                      <a:pt x="289" y="108"/>
                    </a:lnTo>
                    <a:lnTo>
                      <a:pt x="289" y="136"/>
                    </a:lnTo>
                    <a:lnTo>
                      <a:pt x="284" y="165"/>
                    </a:lnTo>
                    <a:lnTo>
                      <a:pt x="272" y="187"/>
                    </a:lnTo>
                    <a:lnTo>
                      <a:pt x="255" y="204"/>
                    </a:lnTo>
                    <a:lnTo>
                      <a:pt x="233" y="221"/>
                    </a:lnTo>
                    <a:lnTo>
                      <a:pt x="233" y="2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" name="Freeform 40"/>
              <p:cNvSpPr>
                <a:spLocks noEditPoints="1"/>
              </p:cNvSpPr>
              <p:nvPr/>
            </p:nvSpPr>
            <p:spPr bwMode="gray">
              <a:xfrm>
                <a:off x="-9491666" y="8847139"/>
                <a:ext cx="530226" cy="576263"/>
              </a:xfrm>
              <a:custGeom>
                <a:avLst/>
                <a:gdLst/>
                <a:ahLst/>
                <a:cxnLst>
                  <a:cxn ang="0">
                    <a:pos x="334" y="204"/>
                  </a:cxn>
                  <a:cxn ang="0">
                    <a:pos x="102" y="363"/>
                  </a:cxn>
                  <a:cxn ang="0">
                    <a:pos x="28" y="261"/>
                  </a:cxn>
                  <a:cxn ang="0">
                    <a:pos x="11" y="232"/>
                  </a:cxn>
                  <a:cxn ang="0">
                    <a:pos x="5" y="210"/>
                  </a:cxn>
                  <a:cxn ang="0">
                    <a:pos x="0" y="187"/>
                  </a:cxn>
                  <a:cxn ang="0">
                    <a:pos x="5" y="170"/>
                  </a:cxn>
                  <a:cxn ang="0">
                    <a:pos x="34" y="136"/>
                  </a:cxn>
                  <a:cxn ang="0">
                    <a:pos x="62" y="125"/>
                  </a:cxn>
                  <a:cxn ang="0">
                    <a:pos x="90" y="119"/>
                  </a:cxn>
                  <a:cxn ang="0">
                    <a:pos x="119" y="130"/>
                  </a:cxn>
                  <a:cxn ang="0">
                    <a:pos x="141" y="153"/>
                  </a:cxn>
                  <a:cxn ang="0">
                    <a:pos x="141" y="130"/>
                  </a:cxn>
                  <a:cxn ang="0">
                    <a:pos x="158" y="85"/>
                  </a:cxn>
                  <a:cxn ang="0">
                    <a:pos x="192" y="0"/>
                  </a:cxn>
                  <a:cxn ang="0">
                    <a:pos x="221" y="40"/>
                  </a:cxn>
                  <a:cxn ang="0">
                    <a:pos x="192" y="102"/>
                  </a:cxn>
                  <a:cxn ang="0">
                    <a:pos x="181" y="125"/>
                  </a:cxn>
                  <a:cxn ang="0">
                    <a:pos x="175" y="147"/>
                  </a:cxn>
                  <a:cxn ang="0">
                    <a:pos x="170" y="170"/>
                  </a:cxn>
                  <a:cxn ang="0">
                    <a:pos x="175" y="193"/>
                  </a:cxn>
                  <a:cxn ang="0">
                    <a:pos x="181" y="210"/>
                  </a:cxn>
                  <a:cxn ang="0">
                    <a:pos x="209" y="244"/>
                  </a:cxn>
                  <a:cxn ang="0">
                    <a:pos x="311" y="170"/>
                  </a:cxn>
                  <a:cxn ang="0">
                    <a:pos x="334" y="204"/>
                  </a:cxn>
                  <a:cxn ang="0">
                    <a:pos x="334" y="204"/>
                  </a:cxn>
                  <a:cxn ang="0">
                    <a:pos x="181" y="261"/>
                  </a:cxn>
                  <a:cxn ang="0">
                    <a:pos x="136" y="198"/>
                  </a:cxn>
                  <a:cxn ang="0">
                    <a:pos x="124" y="176"/>
                  </a:cxn>
                  <a:cxn ang="0">
                    <a:pos x="107" y="164"/>
                  </a:cxn>
                  <a:cxn ang="0">
                    <a:pos x="85" y="159"/>
                  </a:cxn>
                  <a:cxn ang="0">
                    <a:pos x="56" y="164"/>
                  </a:cxn>
                  <a:cxn ang="0">
                    <a:pos x="45" y="181"/>
                  </a:cxn>
                  <a:cxn ang="0">
                    <a:pos x="39" y="198"/>
                  </a:cxn>
                  <a:cxn ang="0">
                    <a:pos x="39" y="215"/>
                  </a:cxn>
                  <a:cxn ang="0">
                    <a:pos x="56" y="244"/>
                  </a:cxn>
                  <a:cxn ang="0">
                    <a:pos x="107" y="312"/>
                  </a:cxn>
                  <a:cxn ang="0">
                    <a:pos x="181" y="261"/>
                  </a:cxn>
                  <a:cxn ang="0">
                    <a:pos x="181" y="261"/>
                  </a:cxn>
                </a:cxnLst>
                <a:rect l="0" t="0" r="r" b="b"/>
                <a:pathLst>
                  <a:path w="334" h="363">
                    <a:moveTo>
                      <a:pt x="334" y="204"/>
                    </a:moveTo>
                    <a:lnTo>
                      <a:pt x="102" y="363"/>
                    </a:lnTo>
                    <a:lnTo>
                      <a:pt x="28" y="261"/>
                    </a:lnTo>
                    <a:lnTo>
                      <a:pt x="11" y="232"/>
                    </a:lnTo>
                    <a:lnTo>
                      <a:pt x="5" y="210"/>
                    </a:lnTo>
                    <a:lnTo>
                      <a:pt x="0" y="187"/>
                    </a:lnTo>
                    <a:lnTo>
                      <a:pt x="5" y="170"/>
                    </a:lnTo>
                    <a:lnTo>
                      <a:pt x="34" y="136"/>
                    </a:lnTo>
                    <a:lnTo>
                      <a:pt x="62" y="125"/>
                    </a:lnTo>
                    <a:lnTo>
                      <a:pt x="90" y="119"/>
                    </a:lnTo>
                    <a:lnTo>
                      <a:pt x="119" y="130"/>
                    </a:lnTo>
                    <a:lnTo>
                      <a:pt x="141" y="153"/>
                    </a:lnTo>
                    <a:lnTo>
                      <a:pt x="141" y="130"/>
                    </a:lnTo>
                    <a:lnTo>
                      <a:pt x="158" y="85"/>
                    </a:lnTo>
                    <a:lnTo>
                      <a:pt x="192" y="0"/>
                    </a:lnTo>
                    <a:lnTo>
                      <a:pt x="221" y="40"/>
                    </a:lnTo>
                    <a:lnTo>
                      <a:pt x="192" y="102"/>
                    </a:lnTo>
                    <a:lnTo>
                      <a:pt x="181" y="125"/>
                    </a:lnTo>
                    <a:lnTo>
                      <a:pt x="175" y="147"/>
                    </a:lnTo>
                    <a:lnTo>
                      <a:pt x="170" y="170"/>
                    </a:lnTo>
                    <a:lnTo>
                      <a:pt x="175" y="193"/>
                    </a:lnTo>
                    <a:lnTo>
                      <a:pt x="181" y="210"/>
                    </a:lnTo>
                    <a:lnTo>
                      <a:pt x="209" y="244"/>
                    </a:lnTo>
                    <a:lnTo>
                      <a:pt x="311" y="170"/>
                    </a:lnTo>
                    <a:lnTo>
                      <a:pt x="334" y="204"/>
                    </a:lnTo>
                    <a:lnTo>
                      <a:pt x="334" y="204"/>
                    </a:lnTo>
                    <a:close/>
                    <a:moveTo>
                      <a:pt x="181" y="261"/>
                    </a:moveTo>
                    <a:lnTo>
                      <a:pt x="136" y="198"/>
                    </a:lnTo>
                    <a:lnTo>
                      <a:pt x="124" y="176"/>
                    </a:lnTo>
                    <a:lnTo>
                      <a:pt x="107" y="164"/>
                    </a:lnTo>
                    <a:lnTo>
                      <a:pt x="85" y="159"/>
                    </a:lnTo>
                    <a:lnTo>
                      <a:pt x="56" y="164"/>
                    </a:lnTo>
                    <a:lnTo>
                      <a:pt x="45" y="181"/>
                    </a:lnTo>
                    <a:lnTo>
                      <a:pt x="39" y="198"/>
                    </a:lnTo>
                    <a:lnTo>
                      <a:pt x="39" y="215"/>
                    </a:lnTo>
                    <a:lnTo>
                      <a:pt x="56" y="244"/>
                    </a:lnTo>
                    <a:lnTo>
                      <a:pt x="107" y="312"/>
                    </a:lnTo>
                    <a:lnTo>
                      <a:pt x="181" y="261"/>
                    </a:lnTo>
                    <a:lnTo>
                      <a:pt x="181" y="2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" name="Freeform 41"/>
              <p:cNvSpPr>
                <a:spLocks noEditPoints="1"/>
              </p:cNvSpPr>
              <p:nvPr/>
            </p:nvSpPr>
            <p:spPr bwMode="gray">
              <a:xfrm>
                <a:off x="-8924928" y="9432927"/>
                <a:ext cx="449263" cy="557213"/>
              </a:xfrm>
              <a:custGeom>
                <a:avLst/>
                <a:gdLst/>
                <a:ahLst/>
                <a:cxnLst>
                  <a:cxn ang="0">
                    <a:pos x="147" y="68"/>
                  </a:cxn>
                  <a:cxn ang="0">
                    <a:pos x="130" y="17"/>
                  </a:cxn>
                  <a:cxn ang="0">
                    <a:pos x="153" y="0"/>
                  </a:cxn>
                  <a:cxn ang="0">
                    <a:pos x="176" y="68"/>
                  </a:cxn>
                  <a:cxn ang="0">
                    <a:pos x="210" y="79"/>
                  </a:cxn>
                  <a:cxn ang="0">
                    <a:pos x="238" y="102"/>
                  </a:cxn>
                  <a:cxn ang="0">
                    <a:pos x="266" y="130"/>
                  </a:cxn>
                  <a:cxn ang="0">
                    <a:pos x="278" y="158"/>
                  </a:cxn>
                  <a:cxn ang="0">
                    <a:pos x="283" y="198"/>
                  </a:cxn>
                  <a:cxn ang="0">
                    <a:pos x="283" y="232"/>
                  </a:cxn>
                  <a:cxn ang="0">
                    <a:pos x="266" y="266"/>
                  </a:cxn>
                  <a:cxn ang="0">
                    <a:pos x="244" y="300"/>
                  </a:cxn>
                  <a:cxn ang="0">
                    <a:pos x="215" y="323"/>
                  </a:cxn>
                  <a:cxn ang="0">
                    <a:pos x="181" y="345"/>
                  </a:cxn>
                  <a:cxn ang="0">
                    <a:pos x="147" y="351"/>
                  </a:cxn>
                  <a:cxn ang="0">
                    <a:pos x="108" y="351"/>
                  </a:cxn>
                  <a:cxn ang="0">
                    <a:pos x="73" y="340"/>
                  </a:cxn>
                  <a:cxn ang="0">
                    <a:pos x="45" y="317"/>
                  </a:cxn>
                  <a:cxn ang="0">
                    <a:pos x="22" y="289"/>
                  </a:cxn>
                  <a:cxn ang="0">
                    <a:pos x="5" y="260"/>
                  </a:cxn>
                  <a:cxn ang="0">
                    <a:pos x="0" y="221"/>
                  </a:cxn>
                  <a:cxn ang="0">
                    <a:pos x="5" y="187"/>
                  </a:cxn>
                  <a:cxn ang="0">
                    <a:pos x="17" y="153"/>
                  </a:cxn>
                  <a:cxn ang="0">
                    <a:pos x="39" y="119"/>
                  </a:cxn>
                  <a:cxn ang="0">
                    <a:pos x="68" y="96"/>
                  </a:cxn>
                  <a:cxn ang="0">
                    <a:pos x="91" y="79"/>
                  </a:cxn>
                  <a:cxn ang="0">
                    <a:pos x="119" y="68"/>
                  </a:cxn>
                  <a:cxn ang="0">
                    <a:pos x="147" y="68"/>
                  </a:cxn>
                  <a:cxn ang="0">
                    <a:pos x="147" y="68"/>
                  </a:cxn>
                  <a:cxn ang="0">
                    <a:pos x="176" y="153"/>
                  </a:cxn>
                  <a:cxn ang="0">
                    <a:pos x="164" y="130"/>
                  </a:cxn>
                  <a:cxn ang="0">
                    <a:pos x="153" y="102"/>
                  </a:cxn>
                  <a:cxn ang="0">
                    <a:pos x="113" y="113"/>
                  </a:cxn>
                  <a:cxn ang="0">
                    <a:pos x="91" y="124"/>
                  </a:cxn>
                  <a:cxn ang="0">
                    <a:pos x="68" y="147"/>
                  </a:cxn>
                  <a:cxn ang="0">
                    <a:pos x="51" y="170"/>
                  </a:cxn>
                  <a:cxn ang="0">
                    <a:pos x="39" y="198"/>
                  </a:cxn>
                  <a:cxn ang="0">
                    <a:pos x="34" y="226"/>
                  </a:cxn>
                  <a:cxn ang="0">
                    <a:pos x="39" y="249"/>
                  </a:cxn>
                  <a:cxn ang="0">
                    <a:pos x="51" y="272"/>
                  </a:cxn>
                  <a:cxn ang="0">
                    <a:pos x="68" y="294"/>
                  </a:cxn>
                  <a:cxn ang="0">
                    <a:pos x="102" y="311"/>
                  </a:cxn>
                  <a:cxn ang="0">
                    <a:pos x="136" y="317"/>
                  </a:cxn>
                  <a:cxn ang="0">
                    <a:pos x="176" y="306"/>
                  </a:cxn>
                  <a:cxn ang="0">
                    <a:pos x="215" y="272"/>
                  </a:cxn>
                  <a:cxn ang="0">
                    <a:pos x="244" y="232"/>
                  </a:cxn>
                  <a:cxn ang="0">
                    <a:pos x="249" y="192"/>
                  </a:cxn>
                  <a:cxn ang="0">
                    <a:pos x="244" y="153"/>
                  </a:cxn>
                  <a:cxn ang="0">
                    <a:pos x="215" y="124"/>
                  </a:cxn>
                  <a:cxn ang="0">
                    <a:pos x="187" y="107"/>
                  </a:cxn>
                  <a:cxn ang="0">
                    <a:pos x="204" y="141"/>
                  </a:cxn>
                  <a:cxn ang="0">
                    <a:pos x="176" y="153"/>
                  </a:cxn>
                  <a:cxn ang="0">
                    <a:pos x="176" y="153"/>
                  </a:cxn>
                </a:cxnLst>
                <a:rect l="0" t="0" r="r" b="b"/>
                <a:pathLst>
                  <a:path w="283" h="351">
                    <a:moveTo>
                      <a:pt x="147" y="68"/>
                    </a:moveTo>
                    <a:lnTo>
                      <a:pt x="130" y="17"/>
                    </a:lnTo>
                    <a:lnTo>
                      <a:pt x="153" y="0"/>
                    </a:lnTo>
                    <a:lnTo>
                      <a:pt x="176" y="68"/>
                    </a:lnTo>
                    <a:lnTo>
                      <a:pt x="210" y="79"/>
                    </a:lnTo>
                    <a:lnTo>
                      <a:pt x="238" y="102"/>
                    </a:lnTo>
                    <a:lnTo>
                      <a:pt x="266" y="130"/>
                    </a:lnTo>
                    <a:lnTo>
                      <a:pt x="278" y="158"/>
                    </a:lnTo>
                    <a:lnTo>
                      <a:pt x="283" y="198"/>
                    </a:lnTo>
                    <a:lnTo>
                      <a:pt x="283" y="232"/>
                    </a:lnTo>
                    <a:lnTo>
                      <a:pt x="266" y="266"/>
                    </a:lnTo>
                    <a:lnTo>
                      <a:pt x="244" y="300"/>
                    </a:lnTo>
                    <a:lnTo>
                      <a:pt x="215" y="323"/>
                    </a:lnTo>
                    <a:lnTo>
                      <a:pt x="181" y="345"/>
                    </a:lnTo>
                    <a:lnTo>
                      <a:pt x="147" y="351"/>
                    </a:lnTo>
                    <a:lnTo>
                      <a:pt x="108" y="351"/>
                    </a:lnTo>
                    <a:lnTo>
                      <a:pt x="73" y="340"/>
                    </a:lnTo>
                    <a:lnTo>
                      <a:pt x="45" y="317"/>
                    </a:lnTo>
                    <a:lnTo>
                      <a:pt x="22" y="289"/>
                    </a:lnTo>
                    <a:lnTo>
                      <a:pt x="5" y="260"/>
                    </a:lnTo>
                    <a:lnTo>
                      <a:pt x="0" y="221"/>
                    </a:lnTo>
                    <a:lnTo>
                      <a:pt x="5" y="187"/>
                    </a:lnTo>
                    <a:lnTo>
                      <a:pt x="17" y="153"/>
                    </a:lnTo>
                    <a:lnTo>
                      <a:pt x="39" y="119"/>
                    </a:lnTo>
                    <a:lnTo>
                      <a:pt x="68" y="96"/>
                    </a:lnTo>
                    <a:lnTo>
                      <a:pt x="91" y="79"/>
                    </a:lnTo>
                    <a:lnTo>
                      <a:pt x="119" y="68"/>
                    </a:lnTo>
                    <a:lnTo>
                      <a:pt x="147" y="68"/>
                    </a:lnTo>
                    <a:lnTo>
                      <a:pt x="147" y="68"/>
                    </a:lnTo>
                    <a:close/>
                    <a:moveTo>
                      <a:pt x="176" y="153"/>
                    </a:moveTo>
                    <a:lnTo>
                      <a:pt x="164" y="130"/>
                    </a:lnTo>
                    <a:lnTo>
                      <a:pt x="153" y="102"/>
                    </a:lnTo>
                    <a:lnTo>
                      <a:pt x="113" y="113"/>
                    </a:lnTo>
                    <a:lnTo>
                      <a:pt x="91" y="124"/>
                    </a:lnTo>
                    <a:lnTo>
                      <a:pt x="68" y="147"/>
                    </a:lnTo>
                    <a:lnTo>
                      <a:pt x="51" y="170"/>
                    </a:lnTo>
                    <a:lnTo>
                      <a:pt x="39" y="198"/>
                    </a:lnTo>
                    <a:lnTo>
                      <a:pt x="34" y="226"/>
                    </a:lnTo>
                    <a:lnTo>
                      <a:pt x="39" y="249"/>
                    </a:lnTo>
                    <a:lnTo>
                      <a:pt x="51" y="272"/>
                    </a:lnTo>
                    <a:lnTo>
                      <a:pt x="68" y="294"/>
                    </a:lnTo>
                    <a:lnTo>
                      <a:pt x="102" y="311"/>
                    </a:lnTo>
                    <a:lnTo>
                      <a:pt x="136" y="317"/>
                    </a:lnTo>
                    <a:lnTo>
                      <a:pt x="176" y="306"/>
                    </a:lnTo>
                    <a:lnTo>
                      <a:pt x="215" y="272"/>
                    </a:lnTo>
                    <a:lnTo>
                      <a:pt x="244" y="232"/>
                    </a:lnTo>
                    <a:lnTo>
                      <a:pt x="249" y="192"/>
                    </a:lnTo>
                    <a:lnTo>
                      <a:pt x="244" y="153"/>
                    </a:lnTo>
                    <a:lnTo>
                      <a:pt x="215" y="124"/>
                    </a:lnTo>
                    <a:lnTo>
                      <a:pt x="187" y="107"/>
                    </a:lnTo>
                    <a:lnTo>
                      <a:pt x="204" y="141"/>
                    </a:lnTo>
                    <a:lnTo>
                      <a:pt x="176" y="153"/>
                    </a:lnTo>
                    <a:lnTo>
                      <a:pt x="176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" name="Freeform 42"/>
              <p:cNvSpPr>
                <a:spLocks noEditPoints="1"/>
              </p:cNvSpPr>
              <p:nvPr/>
            </p:nvSpPr>
            <p:spPr bwMode="gray">
              <a:xfrm>
                <a:off x="-8250240" y="10071102"/>
                <a:ext cx="468313" cy="423863"/>
              </a:xfrm>
              <a:custGeom>
                <a:avLst/>
                <a:gdLst/>
                <a:ahLst/>
                <a:cxnLst>
                  <a:cxn ang="0">
                    <a:pos x="295" y="17"/>
                  </a:cxn>
                  <a:cxn ang="0">
                    <a:pos x="164" y="267"/>
                  </a:cxn>
                  <a:cxn ang="0">
                    <a:pos x="68" y="221"/>
                  </a:cxn>
                  <a:cxn ang="0">
                    <a:pos x="51" y="204"/>
                  </a:cxn>
                  <a:cxn ang="0">
                    <a:pos x="34" y="198"/>
                  </a:cxn>
                  <a:cxn ang="0">
                    <a:pos x="11" y="170"/>
                  </a:cxn>
                  <a:cxn ang="0">
                    <a:pos x="0" y="130"/>
                  </a:cxn>
                  <a:cxn ang="0">
                    <a:pos x="6" y="113"/>
                  </a:cxn>
                  <a:cxn ang="0">
                    <a:pos x="11" y="96"/>
                  </a:cxn>
                  <a:cxn ang="0">
                    <a:pos x="34" y="68"/>
                  </a:cxn>
                  <a:cxn ang="0">
                    <a:pos x="62" y="51"/>
                  </a:cxn>
                  <a:cxn ang="0">
                    <a:pos x="96" y="51"/>
                  </a:cxn>
                  <a:cxn ang="0">
                    <a:pos x="147" y="68"/>
                  </a:cxn>
                  <a:cxn ang="0">
                    <a:pos x="210" y="102"/>
                  </a:cxn>
                  <a:cxn ang="0">
                    <a:pos x="261" y="0"/>
                  </a:cxn>
                  <a:cxn ang="0">
                    <a:pos x="295" y="17"/>
                  </a:cxn>
                  <a:cxn ang="0">
                    <a:pos x="295" y="17"/>
                  </a:cxn>
                  <a:cxn ang="0">
                    <a:pos x="193" y="130"/>
                  </a:cxn>
                  <a:cxn ang="0">
                    <a:pos x="130" y="96"/>
                  </a:cxn>
                  <a:cxn ang="0">
                    <a:pos x="102" y="85"/>
                  </a:cxn>
                  <a:cxn ang="0">
                    <a:pos x="79" y="85"/>
                  </a:cxn>
                  <a:cxn ang="0">
                    <a:pos x="62" y="96"/>
                  </a:cxn>
                  <a:cxn ang="0">
                    <a:pos x="45" y="113"/>
                  </a:cxn>
                  <a:cxn ang="0">
                    <a:pos x="40" y="130"/>
                  </a:cxn>
                  <a:cxn ang="0">
                    <a:pos x="40" y="142"/>
                  </a:cxn>
                  <a:cxn ang="0">
                    <a:pos x="57" y="170"/>
                  </a:cxn>
                  <a:cxn ang="0">
                    <a:pos x="62" y="176"/>
                  </a:cxn>
                  <a:cxn ang="0">
                    <a:pos x="85" y="187"/>
                  </a:cxn>
                  <a:cxn ang="0">
                    <a:pos x="147" y="221"/>
                  </a:cxn>
                  <a:cxn ang="0">
                    <a:pos x="193" y="130"/>
                  </a:cxn>
                  <a:cxn ang="0">
                    <a:pos x="193" y="130"/>
                  </a:cxn>
                </a:cxnLst>
                <a:rect l="0" t="0" r="r" b="b"/>
                <a:pathLst>
                  <a:path w="295" h="267">
                    <a:moveTo>
                      <a:pt x="295" y="17"/>
                    </a:moveTo>
                    <a:lnTo>
                      <a:pt x="164" y="267"/>
                    </a:lnTo>
                    <a:lnTo>
                      <a:pt x="68" y="221"/>
                    </a:lnTo>
                    <a:lnTo>
                      <a:pt x="51" y="204"/>
                    </a:lnTo>
                    <a:lnTo>
                      <a:pt x="34" y="198"/>
                    </a:lnTo>
                    <a:lnTo>
                      <a:pt x="11" y="170"/>
                    </a:lnTo>
                    <a:lnTo>
                      <a:pt x="0" y="130"/>
                    </a:lnTo>
                    <a:lnTo>
                      <a:pt x="6" y="113"/>
                    </a:lnTo>
                    <a:lnTo>
                      <a:pt x="11" y="96"/>
                    </a:lnTo>
                    <a:lnTo>
                      <a:pt x="34" y="68"/>
                    </a:lnTo>
                    <a:lnTo>
                      <a:pt x="62" y="51"/>
                    </a:lnTo>
                    <a:lnTo>
                      <a:pt x="96" y="51"/>
                    </a:lnTo>
                    <a:lnTo>
                      <a:pt x="147" y="68"/>
                    </a:lnTo>
                    <a:lnTo>
                      <a:pt x="210" y="102"/>
                    </a:lnTo>
                    <a:lnTo>
                      <a:pt x="261" y="0"/>
                    </a:lnTo>
                    <a:lnTo>
                      <a:pt x="295" y="17"/>
                    </a:lnTo>
                    <a:lnTo>
                      <a:pt x="295" y="17"/>
                    </a:lnTo>
                    <a:close/>
                    <a:moveTo>
                      <a:pt x="193" y="130"/>
                    </a:moveTo>
                    <a:lnTo>
                      <a:pt x="130" y="96"/>
                    </a:lnTo>
                    <a:lnTo>
                      <a:pt x="102" y="85"/>
                    </a:lnTo>
                    <a:lnTo>
                      <a:pt x="79" y="85"/>
                    </a:lnTo>
                    <a:lnTo>
                      <a:pt x="62" y="96"/>
                    </a:lnTo>
                    <a:lnTo>
                      <a:pt x="45" y="113"/>
                    </a:lnTo>
                    <a:lnTo>
                      <a:pt x="40" y="130"/>
                    </a:lnTo>
                    <a:lnTo>
                      <a:pt x="40" y="142"/>
                    </a:lnTo>
                    <a:lnTo>
                      <a:pt x="57" y="170"/>
                    </a:lnTo>
                    <a:lnTo>
                      <a:pt x="62" y="176"/>
                    </a:lnTo>
                    <a:lnTo>
                      <a:pt x="85" y="187"/>
                    </a:lnTo>
                    <a:lnTo>
                      <a:pt x="147" y="221"/>
                    </a:lnTo>
                    <a:lnTo>
                      <a:pt x="193" y="130"/>
                    </a:lnTo>
                    <a:lnTo>
                      <a:pt x="193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" name="Freeform 43"/>
              <p:cNvSpPr>
                <a:spLocks noEditPoints="1"/>
              </p:cNvSpPr>
              <p:nvPr/>
            </p:nvSpPr>
            <p:spPr bwMode="gray">
              <a:xfrm>
                <a:off x="-7467601" y="10277477"/>
                <a:ext cx="431801" cy="468313"/>
              </a:xfrm>
              <a:custGeom>
                <a:avLst/>
                <a:gdLst/>
                <a:ahLst/>
                <a:cxnLst>
                  <a:cxn ang="0">
                    <a:pos x="267" y="176"/>
                  </a:cxn>
                  <a:cxn ang="0">
                    <a:pos x="244" y="239"/>
                  </a:cxn>
                  <a:cxn ang="0">
                    <a:pos x="204" y="273"/>
                  </a:cxn>
                  <a:cxn ang="0">
                    <a:pos x="153" y="295"/>
                  </a:cxn>
                  <a:cxn ang="0">
                    <a:pos x="102" y="290"/>
                  </a:cxn>
                  <a:cxn ang="0">
                    <a:pos x="63" y="278"/>
                  </a:cxn>
                  <a:cxn ang="0">
                    <a:pos x="34" y="256"/>
                  </a:cxn>
                  <a:cxn ang="0">
                    <a:pos x="17" y="227"/>
                  </a:cxn>
                  <a:cxn ang="0">
                    <a:pos x="0" y="193"/>
                  </a:cxn>
                  <a:cxn ang="0">
                    <a:pos x="0" y="154"/>
                  </a:cxn>
                  <a:cxn ang="0">
                    <a:pos x="6" y="114"/>
                  </a:cxn>
                  <a:cxn ang="0">
                    <a:pos x="17" y="80"/>
                  </a:cxn>
                  <a:cxn ang="0">
                    <a:pos x="40" y="46"/>
                  </a:cxn>
                  <a:cxn ang="0">
                    <a:pos x="68" y="23"/>
                  </a:cxn>
                  <a:cxn ang="0">
                    <a:pos x="102" y="6"/>
                  </a:cxn>
                  <a:cxn ang="0">
                    <a:pos x="136" y="0"/>
                  </a:cxn>
                  <a:cxn ang="0">
                    <a:pos x="170" y="6"/>
                  </a:cxn>
                  <a:cxn ang="0">
                    <a:pos x="204" y="23"/>
                  </a:cxn>
                  <a:cxn ang="0">
                    <a:pos x="233" y="40"/>
                  </a:cxn>
                  <a:cxn ang="0">
                    <a:pos x="255" y="74"/>
                  </a:cxn>
                  <a:cxn ang="0">
                    <a:pos x="267" y="108"/>
                  </a:cxn>
                  <a:cxn ang="0">
                    <a:pos x="272" y="142"/>
                  </a:cxn>
                  <a:cxn ang="0">
                    <a:pos x="267" y="176"/>
                  </a:cxn>
                  <a:cxn ang="0">
                    <a:pos x="267" y="176"/>
                  </a:cxn>
                  <a:cxn ang="0">
                    <a:pos x="227" y="165"/>
                  </a:cxn>
                  <a:cxn ang="0">
                    <a:pos x="233" y="120"/>
                  </a:cxn>
                  <a:cxn ang="0">
                    <a:pos x="221" y="85"/>
                  </a:cxn>
                  <a:cxn ang="0">
                    <a:pos x="199" y="57"/>
                  </a:cxn>
                  <a:cxn ang="0">
                    <a:pos x="165" y="40"/>
                  </a:cxn>
                  <a:cxn ang="0">
                    <a:pos x="125" y="34"/>
                  </a:cxn>
                  <a:cxn ang="0">
                    <a:pos x="91" y="51"/>
                  </a:cxn>
                  <a:cxn ang="0">
                    <a:pos x="63" y="80"/>
                  </a:cxn>
                  <a:cxn ang="0">
                    <a:pos x="40" y="125"/>
                  </a:cxn>
                  <a:cxn ang="0">
                    <a:pos x="40" y="159"/>
                  </a:cxn>
                  <a:cxn ang="0">
                    <a:pos x="40" y="188"/>
                  </a:cxn>
                  <a:cxn ang="0">
                    <a:pos x="46" y="210"/>
                  </a:cxn>
                  <a:cxn ang="0">
                    <a:pos x="63" y="233"/>
                  </a:cxn>
                  <a:cxn ang="0">
                    <a:pos x="85" y="250"/>
                  </a:cxn>
                  <a:cxn ang="0">
                    <a:pos x="108" y="261"/>
                  </a:cxn>
                  <a:cxn ang="0">
                    <a:pos x="142" y="261"/>
                  </a:cxn>
                  <a:cxn ang="0">
                    <a:pos x="182" y="250"/>
                  </a:cxn>
                  <a:cxn ang="0">
                    <a:pos x="210" y="216"/>
                  </a:cxn>
                  <a:cxn ang="0">
                    <a:pos x="227" y="165"/>
                  </a:cxn>
                  <a:cxn ang="0">
                    <a:pos x="227" y="165"/>
                  </a:cxn>
                </a:cxnLst>
                <a:rect l="0" t="0" r="r" b="b"/>
                <a:pathLst>
                  <a:path w="272" h="295">
                    <a:moveTo>
                      <a:pt x="267" y="176"/>
                    </a:moveTo>
                    <a:lnTo>
                      <a:pt x="244" y="239"/>
                    </a:lnTo>
                    <a:lnTo>
                      <a:pt x="204" y="273"/>
                    </a:lnTo>
                    <a:lnTo>
                      <a:pt x="153" y="295"/>
                    </a:lnTo>
                    <a:lnTo>
                      <a:pt x="102" y="290"/>
                    </a:lnTo>
                    <a:lnTo>
                      <a:pt x="63" y="278"/>
                    </a:lnTo>
                    <a:lnTo>
                      <a:pt x="34" y="256"/>
                    </a:lnTo>
                    <a:lnTo>
                      <a:pt x="17" y="227"/>
                    </a:lnTo>
                    <a:lnTo>
                      <a:pt x="0" y="193"/>
                    </a:lnTo>
                    <a:lnTo>
                      <a:pt x="0" y="154"/>
                    </a:lnTo>
                    <a:lnTo>
                      <a:pt x="6" y="114"/>
                    </a:lnTo>
                    <a:lnTo>
                      <a:pt x="17" y="80"/>
                    </a:lnTo>
                    <a:lnTo>
                      <a:pt x="40" y="46"/>
                    </a:lnTo>
                    <a:lnTo>
                      <a:pt x="68" y="23"/>
                    </a:lnTo>
                    <a:lnTo>
                      <a:pt x="102" y="6"/>
                    </a:lnTo>
                    <a:lnTo>
                      <a:pt x="136" y="0"/>
                    </a:lnTo>
                    <a:lnTo>
                      <a:pt x="170" y="6"/>
                    </a:lnTo>
                    <a:lnTo>
                      <a:pt x="204" y="23"/>
                    </a:lnTo>
                    <a:lnTo>
                      <a:pt x="233" y="40"/>
                    </a:lnTo>
                    <a:lnTo>
                      <a:pt x="255" y="74"/>
                    </a:lnTo>
                    <a:lnTo>
                      <a:pt x="267" y="108"/>
                    </a:lnTo>
                    <a:lnTo>
                      <a:pt x="272" y="142"/>
                    </a:lnTo>
                    <a:lnTo>
                      <a:pt x="267" y="176"/>
                    </a:lnTo>
                    <a:lnTo>
                      <a:pt x="267" y="176"/>
                    </a:lnTo>
                    <a:close/>
                    <a:moveTo>
                      <a:pt x="227" y="165"/>
                    </a:moveTo>
                    <a:lnTo>
                      <a:pt x="233" y="120"/>
                    </a:lnTo>
                    <a:lnTo>
                      <a:pt x="221" y="85"/>
                    </a:lnTo>
                    <a:lnTo>
                      <a:pt x="199" y="57"/>
                    </a:lnTo>
                    <a:lnTo>
                      <a:pt x="165" y="40"/>
                    </a:lnTo>
                    <a:lnTo>
                      <a:pt x="125" y="34"/>
                    </a:lnTo>
                    <a:lnTo>
                      <a:pt x="91" y="51"/>
                    </a:lnTo>
                    <a:lnTo>
                      <a:pt x="63" y="80"/>
                    </a:lnTo>
                    <a:lnTo>
                      <a:pt x="40" y="125"/>
                    </a:lnTo>
                    <a:lnTo>
                      <a:pt x="40" y="159"/>
                    </a:lnTo>
                    <a:lnTo>
                      <a:pt x="40" y="188"/>
                    </a:lnTo>
                    <a:lnTo>
                      <a:pt x="46" y="210"/>
                    </a:lnTo>
                    <a:lnTo>
                      <a:pt x="63" y="233"/>
                    </a:lnTo>
                    <a:lnTo>
                      <a:pt x="85" y="250"/>
                    </a:lnTo>
                    <a:lnTo>
                      <a:pt x="108" y="261"/>
                    </a:lnTo>
                    <a:lnTo>
                      <a:pt x="142" y="261"/>
                    </a:lnTo>
                    <a:lnTo>
                      <a:pt x="182" y="250"/>
                    </a:lnTo>
                    <a:lnTo>
                      <a:pt x="210" y="216"/>
                    </a:lnTo>
                    <a:lnTo>
                      <a:pt x="227" y="165"/>
                    </a:lnTo>
                    <a:lnTo>
                      <a:pt x="227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gray">
              <a:xfrm>
                <a:off x="-6611938" y="10385427"/>
                <a:ext cx="350838" cy="450850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21" y="284"/>
                  </a:cxn>
                  <a:cxn ang="0">
                    <a:pos x="187" y="284"/>
                  </a:cxn>
                  <a:cxn ang="0">
                    <a:pos x="40" y="63"/>
                  </a:cxn>
                  <a:cxn ang="0">
                    <a:pos x="40" y="278"/>
                  </a:cxn>
                  <a:cxn ang="0">
                    <a:pos x="0" y="278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187" y="222"/>
                  </a:cxn>
                  <a:cxn ang="0">
                    <a:pos x="187" y="0"/>
                  </a:cxn>
                  <a:cxn ang="0">
                    <a:pos x="221" y="0"/>
                  </a:cxn>
                </a:cxnLst>
                <a:rect l="0" t="0" r="r" b="b"/>
                <a:pathLst>
                  <a:path w="221" h="284">
                    <a:moveTo>
                      <a:pt x="221" y="0"/>
                    </a:moveTo>
                    <a:lnTo>
                      <a:pt x="221" y="284"/>
                    </a:lnTo>
                    <a:lnTo>
                      <a:pt x="187" y="284"/>
                    </a:lnTo>
                    <a:lnTo>
                      <a:pt x="40" y="63"/>
                    </a:lnTo>
                    <a:lnTo>
                      <a:pt x="40" y="278"/>
                    </a:lnTo>
                    <a:lnTo>
                      <a:pt x="0" y="27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187" y="222"/>
                    </a:lnTo>
                    <a:lnTo>
                      <a:pt x="187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gray">
              <a:xfrm>
                <a:off x="-5883274" y="10242552"/>
                <a:ext cx="522288" cy="530225"/>
              </a:xfrm>
              <a:custGeom>
                <a:avLst/>
                <a:gdLst/>
                <a:ahLst/>
                <a:cxnLst>
                  <a:cxn ang="0">
                    <a:pos x="261" y="0"/>
                  </a:cxn>
                  <a:cxn ang="0">
                    <a:pos x="329" y="272"/>
                  </a:cxn>
                  <a:cxn ang="0">
                    <a:pos x="278" y="283"/>
                  </a:cxn>
                  <a:cxn ang="0">
                    <a:pos x="165" y="107"/>
                  </a:cxn>
                  <a:cxn ang="0">
                    <a:pos x="148" y="85"/>
                  </a:cxn>
                  <a:cxn ang="0">
                    <a:pos x="142" y="68"/>
                  </a:cxn>
                  <a:cxn ang="0">
                    <a:pos x="142" y="90"/>
                  </a:cxn>
                  <a:cxn ang="0">
                    <a:pos x="136" y="119"/>
                  </a:cxn>
                  <a:cxn ang="0">
                    <a:pos x="119" y="323"/>
                  </a:cxn>
                  <a:cxn ang="0">
                    <a:pos x="68" y="334"/>
                  </a:cxn>
                  <a:cxn ang="0">
                    <a:pos x="0" y="62"/>
                  </a:cxn>
                  <a:cxn ang="0">
                    <a:pos x="34" y="51"/>
                  </a:cxn>
                  <a:cxn ang="0">
                    <a:pos x="91" y="283"/>
                  </a:cxn>
                  <a:cxn ang="0">
                    <a:pos x="119" y="34"/>
                  </a:cxn>
                  <a:cxn ang="0">
                    <a:pos x="148" y="22"/>
                  </a:cxn>
                  <a:cxn ang="0">
                    <a:pos x="284" y="238"/>
                  </a:cxn>
                  <a:cxn ang="0">
                    <a:pos x="227" y="5"/>
                  </a:cxn>
                  <a:cxn ang="0">
                    <a:pos x="261" y="0"/>
                  </a:cxn>
                  <a:cxn ang="0">
                    <a:pos x="261" y="0"/>
                  </a:cxn>
                </a:cxnLst>
                <a:rect l="0" t="0" r="r" b="b"/>
                <a:pathLst>
                  <a:path w="329" h="334">
                    <a:moveTo>
                      <a:pt x="261" y="0"/>
                    </a:moveTo>
                    <a:lnTo>
                      <a:pt x="329" y="272"/>
                    </a:lnTo>
                    <a:lnTo>
                      <a:pt x="278" y="283"/>
                    </a:lnTo>
                    <a:lnTo>
                      <a:pt x="165" y="107"/>
                    </a:lnTo>
                    <a:lnTo>
                      <a:pt x="148" y="85"/>
                    </a:lnTo>
                    <a:lnTo>
                      <a:pt x="142" y="68"/>
                    </a:lnTo>
                    <a:lnTo>
                      <a:pt x="142" y="90"/>
                    </a:lnTo>
                    <a:lnTo>
                      <a:pt x="136" y="119"/>
                    </a:lnTo>
                    <a:lnTo>
                      <a:pt x="119" y="323"/>
                    </a:lnTo>
                    <a:lnTo>
                      <a:pt x="68" y="334"/>
                    </a:lnTo>
                    <a:lnTo>
                      <a:pt x="0" y="62"/>
                    </a:lnTo>
                    <a:lnTo>
                      <a:pt x="34" y="51"/>
                    </a:lnTo>
                    <a:lnTo>
                      <a:pt x="91" y="283"/>
                    </a:lnTo>
                    <a:lnTo>
                      <a:pt x="119" y="34"/>
                    </a:lnTo>
                    <a:lnTo>
                      <a:pt x="148" y="22"/>
                    </a:lnTo>
                    <a:lnTo>
                      <a:pt x="284" y="238"/>
                    </a:lnTo>
                    <a:lnTo>
                      <a:pt x="227" y="5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gray">
              <a:xfrm>
                <a:off x="-5100636" y="9963152"/>
                <a:ext cx="450851" cy="422275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284" y="249"/>
                  </a:cxn>
                  <a:cxn ang="0">
                    <a:pos x="256" y="266"/>
                  </a:cxn>
                  <a:cxn ang="0">
                    <a:pos x="137" y="45"/>
                  </a:cxn>
                  <a:cxn ang="0">
                    <a:pos x="17" y="108"/>
                  </a:cxn>
                  <a:cxn ang="0">
                    <a:pos x="0" y="79"/>
                  </a:cxn>
                  <a:cxn ang="0">
                    <a:pos x="154" y="0"/>
                  </a:cxn>
                </a:cxnLst>
                <a:rect l="0" t="0" r="r" b="b"/>
                <a:pathLst>
                  <a:path w="284" h="266">
                    <a:moveTo>
                      <a:pt x="154" y="0"/>
                    </a:moveTo>
                    <a:lnTo>
                      <a:pt x="284" y="249"/>
                    </a:lnTo>
                    <a:lnTo>
                      <a:pt x="256" y="266"/>
                    </a:lnTo>
                    <a:lnTo>
                      <a:pt x="137" y="45"/>
                    </a:lnTo>
                    <a:lnTo>
                      <a:pt x="17" y="108"/>
                    </a:lnTo>
                    <a:lnTo>
                      <a:pt x="0" y="7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gray">
              <a:xfrm>
                <a:off x="-4478335" y="9467852"/>
                <a:ext cx="566738" cy="576263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357" y="210"/>
                  </a:cxn>
                  <a:cxn ang="0">
                    <a:pos x="329" y="233"/>
                  </a:cxn>
                  <a:cxn ang="0">
                    <a:pos x="238" y="131"/>
                  </a:cxn>
                  <a:cxn ang="0">
                    <a:pos x="226" y="329"/>
                  </a:cxn>
                  <a:cxn ang="0">
                    <a:pos x="187" y="363"/>
                  </a:cxn>
                  <a:cxn ang="0">
                    <a:pos x="198" y="199"/>
                  </a:cxn>
                  <a:cxn ang="0">
                    <a:pos x="0" y="153"/>
                  </a:cxn>
                  <a:cxn ang="0">
                    <a:pos x="34" y="119"/>
                  </a:cxn>
                  <a:cxn ang="0">
                    <a:pos x="204" y="159"/>
                  </a:cxn>
                  <a:cxn ang="0">
                    <a:pos x="209" y="97"/>
                  </a:cxn>
                  <a:cxn ang="0">
                    <a:pos x="141" y="23"/>
                  </a:cxn>
                  <a:cxn ang="0">
                    <a:pos x="170" y="0"/>
                  </a:cxn>
                </a:cxnLst>
                <a:rect l="0" t="0" r="r" b="b"/>
                <a:pathLst>
                  <a:path w="357" h="363">
                    <a:moveTo>
                      <a:pt x="170" y="0"/>
                    </a:moveTo>
                    <a:lnTo>
                      <a:pt x="357" y="210"/>
                    </a:lnTo>
                    <a:lnTo>
                      <a:pt x="329" y="233"/>
                    </a:lnTo>
                    <a:lnTo>
                      <a:pt x="238" y="131"/>
                    </a:lnTo>
                    <a:lnTo>
                      <a:pt x="226" y="329"/>
                    </a:lnTo>
                    <a:lnTo>
                      <a:pt x="187" y="363"/>
                    </a:lnTo>
                    <a:lnTo>
                      <a:pt x="198" y="199"/>
                    </a:lnTo>
                    <a:lnTo>
                      <a:pt x="0" y="153"/>
                    </a:lnTo>
                    <a:lnTo>
                      <a:pt x="34" y="119"/>
                    </a:lnTo>
                    <a:lnTo>
                      <a:pt x="204" y="159"/>
                    </a:lnTo>
                    <a:lnTo>
                      <a:pt x="209" y="97"/>
                    </a:lnTo>
                    <a:lnTo>
                      <a:pt x="141" y="2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" name="Freeform 48"/>
              <p:cNvSpPr>
                <a:spLocks/>
              </p:cNvSpPr>
              <p:nvPr/>
            </p:nvSpPr>
            <p:spPr bwMode="gray">
              <a:xfrm>
                <a:off x="-3840159" y="8918577"/>
                <a:ext cx="360363" cy="423863"/>
              </a:xfrm>
              <a:custGeom>
                <a:avLst/>
                <a:gdLst/>
                <a:ahLst/>
                <a:cxnLst>
                  <a:cxn ang="0">
                    <a:pos x="125" y="23"/>
                  </a:cxn>
                  <a:cxn ang="0">
                    <a:pos x="114" y="51"/>
                  </a:cxn>
                  <a:cxn ang="0">
                    <a:pos x="85" y="40"/>
                  </a:cxn>
                  <a:cxn ang="0">
                    <a:pos x="68" y="40"/>
                  </a:cxn>
                  <a:cxn ang="0">
                    <a:pos x="57" y="46"/>
                  </a:cxn>
                  <a:cxn ang="0">
                    <a:pos x="40" y="57"/>
                  </a:cxn>
                  <a:cxn ang="0">
                    <a:pos x="34" y="80"/>
                  </a:cxn>
                  <a:cxn ang="0">
                    <a:pos x="40" y="102"/>
                  </a:cxn>
                  <a:cxn ang="0">
                    <a:pos x="51" y="114"/>
                  </a:cxn>
                  <a:cxn ang="0">
                    <a:pos x="68" y="125"/>
                  </a:cxn>
                  <a:cxn ang="0">
                    <a:pos x="227" y="233"/>
                  </a:cxn>
                  <a:cxn ang="0">
                    <a:pos x="204" y="267"/>
                  </a:cxn>
                  <a:cxn ang="0">
                    <a:pos x="46" y="159"/>
                  </a:cxn>
                  <a:cxn ang="0">
                    <a:pos x="23" y="136"/>
                  </a:cxn>
                  <a:cxn ang="0">
                    <a:pos x="6" y="119"/>
                  </a:cxn>
                  <a:cxn ang="0">
                    <a:pos x="0" y="97"/>
                  </a:cxn>
                  <a:cxn ang="0">
                    <a:pos x="0" y="80"/>
                  </a:cxn>
                  <a:cxn ang="0">
                    <a:pos x="6" y="57"/>
                  </a:cxn>
                  <a:cxn ang="0">
                    <a:pos x="17" y="40"/>
                  </a:cxn>
                  <a:cxn ang="0">
                    <a:pos x="40" y="12"/>
                  </a:cxn>
                  <a:cxn ang="0">
                    <a:pos x="63" y="0"/>
                  </a:cxn>
                  <a:cxn ang="0">
                    <a:pos x="97" y="6"/>
                  </a:cxn>
                  <a:cxn ang="0">
                    <a:pos x="125" y="23"/>
                  </a:cxn>
                  <a:cxn ang="0">
                    <a:pos x="125" y="23"/>
                  </a:cxn>
                </a:cxnLst>
                <a:rect l="0" t="0" r="r" b="b"/>
                <a:pathLst>
                  <a:path w="227" h="267">
                    <a:moveTo>
                      <a:pt x="125" y="23"/>
                    </a:moveTo>
                    <a:lnTo>
                      <a:pt x="114" y="51"/>
                    </a:lnTo>
                    <a:lnTo>
                      <a:pt x="85" y="40"/>
                    </a:lnTo>
                    <a:lnTo>
                      <a:pt x="68" y="40"/>
                    </a:lnTo>
                    <a:lnTo>
                      <a:pt x="57" y="46"/>
                    </a:lnTo>
                    <a:lnTo>
                      <a:pt x="40" y="57"/>
                    </a:lnTo>
                    <a:lnTo>
                      <a:pt x="34" y="80"/>
                    </a:lnTo>
                    <a:lnTo>
                      <a:pt x="40" y="102"/>
                    </a:lnTo>
                    <a:lnTo>
                      <a:pt x="51" y="114"/>
                    </a:lnTo>
                    <a:lnTo>
                      <a:pt x="68" y="125"/>
                    </a:lnTo>
                    <a:lnTo>
                      <a:pt x="227" y="233"/>
                    </a:lnTo>
                    <a:lnTo>
                      <a:pt x="204" y="267"/>
                    </a:lnTo>
                    <a:lnTo>
                      <a:pt x="46" y="159"/>
                    </a:lnTo>
                    <a:lnTo>
                      <a:pt x="23" y="136"/>
                    </a:lnTo>
                    <a:lnTo>
                      <a:pt x="6" y="119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6" y="57"/>
                    </a:lnTo>
                    <a:lnTo>
                      <a:pt x="17" y="40"/>
                    </a:lnTo>
                    <a:lnTo>
                      <a:pt x="40" y="12"/>
                    </a:lnTo>
                    <a:lnTo>
                      <a:pt x="63" y="0"/>
                    </a:lnTo>
                    <a:lnTo>
                      <a:pt x="97" y="6"/>
                    </a:lnTo>
                    <a:lnTo>
                      <a:pt x="125" y="23"/>
                    </a:lnTo>
                    <a:lnTo>
                      <a:pt x="125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" name="Freeform 49"/>
              <p:cNvSpPr>
                <a:spLocks/>
              </p:cNvSpPr>
              <p:nvPr/>
            </p:nvSpPr>
            <p:spPr bwMode="gray">
              <a:xfrm>
                <a:off x="-3479796" y="8289927"/>
                <a:ext cx="441326" cy="2159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78" y="102"/>
                  </a:cxn>
                  <a:cxn ang="0">
                    <a:pos x="267" y="136"/>
                  </a:cxn>
                  <a:cxn ang="0">
                    <a:pos x="0" y="34"/>
                  </a:cxn>
                  <a:cxn ang="0">
                    <a:pos x="11" y="0"/>
                  </a:cxn>
                </a:cxnLst>
                <a:rect l="0" t="0" r="r" b="b"/>
                <a:pathLst>
                  <a:path w="278" h="136">
                    <a:moveTo>
                      <a:pt x="11" y="0"/>
                    </a:moveTo>
                    <a:lnTo>
                      <a:pt x="278" y="102"/>
                    </a:lnTo>
                    <a:lnTo>
                      <a:pt x="267" y="136"/>
                    </a:lnTo>
                    <a:lnTo>
                      <a:pt x="0" y="3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4" name="Freeform 50"/>
              <p:cNvSpPr>
                <a:spLocks/>
              </p:cNvSpPr>
              <p:nvPr/>
            </p:nvSpPr>
            <p:spPr bwMode="gray">
              <a:xfrm>
                <a:off x="-3308346" y="7397751"/>
                <a:ext cx="485776" cy="39687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06" y="34"/>
                  </a:cxn>
                  <a:cxn ang="0">
                    <a:pos x="300" y="68"/>
                  </a:cxn>
                  <a:cxn ang="0">
                    <a:pos x="187" y="57"/>
                  </a:cxn>
                  <a:cxn ang="0">
                    <a:pos x="170" y="199"/>
                  </a:cxn>
                  <a:cxn ang="0">
                    <a:pos x="283" y="216"/>
                  </a:cxn>
                  <a:cxn ang="0">
                    <a:pos x="278" y="250"/>
                  </a:cxn>
                  <a:cxn ang="0">
                    <a:pos x="0" y="216"/>
                  </a:cxn>
                  <a:cxn ang="0">
                    <a:pos x="5" y="182"/>
                  </a:cxn>
                  <a:cxn ang="0">
                    <a:pos x="136" y="199"/>
                  </a:cxn>
                  <a:cxn ang="0">
                    <a:pos x="153" y="51"/>
                  </a:cxn>
                  <a:cxn ang="0">
                    <a:pos x="22" y="34"/>
                  </a:cxn>
                  <a:cxn ang="0">
                    <a:pos x="28" y="0"/>
                  </a:cxn>
                </a:cxnLst>
                <a:rect l="0" t="0" r="r" b="b"/>
                <a:pathLst>
                  <a:path w="306" h="250">
                    <a:moveTo>
                      <a:pt x="28" y="0"/>
                    </a:moveTo>
                    <a:lnTo>
                      <a:pt x="306" y="34"/>
                    </a:lnTo>
                    <a:lnTo>
                      <a:pt x="300" y="68"/>
                    </a:lnTo>
                    <a:lnTo>
                      <a:pt x="187" y="57"/>
                    </a:lnTo>
                    <a:lnTo>
                      <a:pt x="170" y="199"/>
                    </a:lnTo>
                    <a:lnTo>
                      <a:pt x="283" y="216"/>
                    </a:lnTo>
                    <a:lnTo>
                      <a:pt x="278" y="250"/>
                    </a:lnTo>
                    <a:lnTo>
                      <a:pt x="0" y="216"/>
                    </a:lnTo>
                    <a:lnTo>
                      <a:pt x="5" y="182"/>
                    </a:lnTo>
                    <a:lnTo>
                      <a:pt x="136" y="199"/>
                    </a:lnTo>
                    <a:lnTo>
                      <a:pt x="153" y="51"/>
                    </a:lnTo>
                    <a:lnTo>
                      <a:pt x="22" y="3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5" name="Freeform 51"/>
              <p:cNvSpPr>
                <a:spLocks/>
              </p:cNvSpPr>
              <p:nvPr/>
            </p:nvSpPr>
            <p:spPr bwMode="gray">
              <a:xfrm>
                <a:off x="-3300409" y="6570664"/>
                <a:ext cx="460376" cy="422275"/>
              </a:xfrm>
              <a:custGeom>
                <a:avLst/>
                <a:gdLst/>
                <a:ahLst/>
                <a:cxnLst>
                  <a:cxn ang="0">
                    <a:pos x="114" y="141"/>
                  </a:cxn>
                  <a:cxn ang="0">
                    <a:pos x="148" y="141"/>
                  </a:cxn>
                  <a:cxn ang="0">
                    <a:pos x="165" y="255"/>
                  </a:cxn>
                  <a:cxn ang="0">
                    <a:pos x="57" y="266"/>
                  </a:cxn>
                  <a:cxn ang="0">
                    <a:pos x="34" y="243"/>
                  </a:cxn>
                  <a:cxn ang="0">
                    <a:pos x="17" y="215"/>
                  </a:cxn>
                  <a:cxn ang="0">
                    <a:pos x="0" y="158"/>
                  </a:cxn>
                  <a:cxn ang="0">
                    <a:pos x="0" y="119"/>
                  </a:cxn>
                  <a:cxn ang="0">
                    <a:pos x="12" y="79"/>
                  </a:cxn>
                  <a:cxn ang="0">
                    <a:pos x="29" y="51"/>
                  </a:cxn>
                  <a:cxn ang="0">
                    <a:pos x="57" y="22"/>
                  </a:cxn>
                  <a:cxn ang="0">
                    <a:pos x="91" y="5"/>
                  </a:cxn>
                  <a:cxn ang="0">
                    <a:pos x="125" y="0"/>
                  </a:cxn>
                  <a:cxn ang="0">
                    <a:pos x="171" y="0"/>
                  </a:cxn>
                  <a:cxn ang="0">
                    <a:pos x="205" y="5"/>
                  </a:cxn>
                  <a:cxn ang="0">
                    <a:pos x="239" y="22"/>
                  </a:cxn>
                  <a:cxn ang="0">
                    <a:pos x="267" y="51"/>
                  </a:cxn>
                  <a:cxn ang="0">
                    <a:pos x="284" y="85"/>
                  </a:cxn>
                  <a:cxn ang="0">
                    <a:pos x="290" y="119"/>
                  </a:cxn>
                  <a:cxn ang="0">
                    <a:pos x="290" y="175"/>
                  </a:cxn>
                  <a:cxn ang="0">
                    <a:pos x="267" y="221"/>
                  </a:cxn>
                  <a:cxn ang="0">
                    <a:pos x="244" y="232"/>
                  </a:cxn>
                  <a:cxn ang="0">
                    <a:pos x="222" y="243"/>
                  </a:cxn>
                  <a:cxn ang="0">
                    <a:pos x="210" y="215"/>
                  </a:cxn>
                  <a:cxn ang="0">
                    <a:pos x="239" y="192"/>
                  </a:cxn>
                  <a:cxn ang="0">
                    <a:pos x="256" y="164"/>
                  </a:cxn>
                  <a:cxn ang="0">
                    <a:pos x="261" y="124"/>
                  </a:cxn>
                  <a:cxn ang="0">
                    <a:pos x="244" y="85"/>
                  </a:cxn>
                  <a:cxn ang="0">
                    <a:pos x="222" y="56"/>
                  </a:cxn>
                  <a:cxn ang="0">
                    <a:pos x="193" y="39"/>
                  </a:cxn>
                  <a:cxn ang="0">
                    <a:pos x="165" y="34"/>
                  </a:cxn>
                  <a:cxn ang="0">
                    <a:pos x="137" y="39"/>
                  </a:cxn>
                  <a:cxn ang="0">
                    <a:pos x="103" y="45"/>
                  </a:cxn>
                  <a:cxn ang="0">
                    <a:pos x="74" y="56"/>
                  </a:cxn>
                  <a:cxn ang="0">
                    <a:pos x="51" y="73"/>
                  </a:cxn>
                  <a:cxn ang="0">
                    <a:pos x="40" y="96"/>
                  </a:cxn>
                  <a:cxn ang="0">
                    <a:pos x="34" y="124"/>
                  </a:cxn>
                  <a:cxn ang="0">
                    <a:pos x="34" y="153"/>
                  </a:cxn>
                  <a:cxn ang="0">
                    <a:pos x="51" y="198"/>
                  </a:cxn>
                  <a:cxn ang="0">
                    <a:pos x="63" y="215"/>
                  </a:cxn>
                  <a:cxn ang="0">
                    <a:pos x="74" y="232"/>
                  </a:cxn>
                  <a:cxn ang="0">
                    <a:pos x="125" y="226"/>
                  </a:cxn>
                  <a:cxn ang="0">
                    <a:pos x="114" y="141"/>
                  </a:cxn>
                  <a:cxn ang="0">
                    <a:pos x="114" y="141"/>
                  </a:cxn>
                </a:cxnLst>
                <a:rect l="0" t="0" r="r" b="b"/>
                <a:pathLst>
                  <a:path w="290" h="266">
                    <a:moveTo>
                      <a:pt x="114" y="141"/>
                    </a:moveTo>
                    <a:lnTo>
                      <a:pt x="148" y="141"/>
                    </a:lnTo>
                    <a:lnTo>
                      <a:pt x="165" y="255"/>
                    </a:lnTo>
                    <a:lnTo>
                      <a:pt x="57" y="266"/>
                    </a:lnTo>
                    <a:lnTo>
                      <a:pt x="34" y="243"/>
                    </a:lnTo>
                    <a:lnTo>
                      <a:pt x="17" y="215"/>
                    </a:lnTo>
                    <a:lnTo>
                      <a:pt x="0" y="158"/>
                    </a:lnTo>
                    <a:lnTo>
                      <a:pt x="0" y="119"/>
                    </a:lnTo>
                    <a:lnTo>
                      <a:pt x="12" y="79"/>
                    </a:lnTo>
                    <a:lnTo>
                      <a:pt x="29" y="51"/>
                    </a:lnTo>
                    <a:lnTo>
                      <a:pt x="57" y="22"/>
                    </a:lnTo>
                    <a:lnTo>
                      <a:pt x="91" y="5"/>
                    </a:lnTo>
                    <a:lnTo>
                      <a:pt x="125" y="0"/>
                    </a:lnTo>
                    <a:lnTo>
                      <a:pt x="171" y="0"/>
                    </a:lnTo>
                    <a:lnTo>
                      <a:pt x="205" y="5"/>
                    </a:lnTo>
                    <a:lnTo>
                      <a:pt x="239" y="22"/>
                    </a:lnTo>
                    <a:lnTo>
                      <a:pt x="267" y="51"/>
                    </a:lnTo>
                    <a:lnTo>
                      <a:pt x="284" y="85"/>
                    </a:lnTo>
                    <a:lnTo>
                      <a:pt x="290" y="119"/>
                    </a:lnTo>
                    <a:lnTo>
                      <a:pt x="290" y="175"/>
                    </a:lnTo>
                    <a:lnTo>
                      <a:pt x="267" y="221"/>
                    </a:lnTo>
                    <a:lnTo>
                      <a:pt x="244" y="232"/>
                    </a:lnTo>
                    <a:lnTo>
                      <a:pt x="222" y="243"/>
                    </a:lnTo>
                    <a:lnTo>
                      <a:pt x="210" y="215"/>
                    </a:lnTo>
                    <a:lnTo>
                      <a:pt x="239" y="192"/>
                    </a:lnTo>
                    <a:lnTo>
                      <a:pt x="256" y="164"/>
                    </a:lnTo>
                    <a:lnTo>
                      <a:pt x="261" y="124"/>
                    </a:lnTo>
                    <a:lnTo>
                      <a:pt x="244" y="85"/>
                    </a:lnTo>
                    <a:lnTo>
                      <a:pt x="222" y="56"/>
                    </a:lnTo>
                    <a:lnTo>
                      <a:pt x="193" y="39"/>
                    </a:lnTo>
                    <a:lnTo>
                      <a:pt x="165" y="34"/>
                    </a:lnTo>
                    <a:lnTo>
                      <a:pt x="137" y="39"/>
                    </a:lnTo>
                    <a:lnTo>
                      <a:pt x="103" y="45"/>
                    </a:lnTo>
                    <a:lnTo>
                      <a:pt x="74" y="56"/>
                    </a:lnTo>
                    <a:lnTo>
                      <a:pt x="51" y="73"/>
                    </a:lnTo>
                    <a:lnTo>
                      <a:pt x="40" y="96"/>
                    </a:lnTo>
                    <a:lnTo>
                      <a:pt x="34" y="124"/>
                    </a:lnTo>
                    <a:lnTo>
                      <a:pt x="34" y="153"/>
                    </a:lnTo>
                    <a:lnTo>
                      <a:pt x="51" y="198"/>
                    </a:lnTo>
                    <a:lnTo>
                      <a:pt x="63" y="215"/>
                    </a:lnTo>
                    <a:lnTo>
                      <a:pt x="74" y="232"/>
                    </a:lnTo>
                    <a:lnTo>
                      <a:pt x="125" y="226"/>
                    </a:lnTo>
                    <a:lnTo>
                      <a:pt x="114" y="141"/>
                    </a:lnTo>
                    <a:lnTo>
                      <a:pt x="114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6" name="Freeform 52"/>
              <p:cNvSpPr>
                <a:spLocks/>
              </p:cNvSpPr>
              <p:nvPr/>
            </p:nvSpPr>
            <p:spPr bwMode="gray">
              <a:xfrm>
                <a:off x="-3533772" y="5768976"/>
                <a:ext cx="531813" cy="341313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267" y="0"/>
                  </a:cxn>
                  <a:cxn ang="0">
                    <a:pos x="335" y="181"/>
                  </a:cxn>
                  <a:cxn ang="0">
                    <a:pos x="301" y="193"/>
                  </a:cxn>
                  <a:cxn ang="0">
                    <a:pos x="250" y="45"/>
                  </a:cxn>
                  <a:cxn ang="0">
                    <a:pos x="164" y="79"/>
                  </a:cxn>
                  <a:cxn ang="0">
                    <a:pos x="215" y="204"/>
                  </a:cxn>
                  <a:cxn ang="0">
                    <a:pos x="181" y="215"/>
                  </a:cxn>
                  <a:cxn ang="0">
                    <a:pos x="136" y="91"/>
                  </a:cxn>
                  <a:cxn ang="0">
                    <a:pos x="17" y="136"/>
                  </a:cxn>
                  <a:cxn ang="0">
                    <a:pos x="0" y="102"/>
                  </a:cxn>
                </a:cxnLst>
                <a:rect l="0" t="0" r="r" b="b"/>
                <a:pathLst>
                  <a:path w="335" h="215">
                    <a:moveTo>
                      <a:pt x="0" y="102"/>
                    </a:moveTo>
                    <a:lnTo>
                      <a:pt x="267" y="0"/>
                    </a:lnTo>
                    <a:lnTo>
                      <a:pt x="335" y="181"/>
                    </a:lnTo>
                    <a:lnTo>
                      <a:pt x="301" y="193"/>
                    </a:lnTo>
                    <a:lnTo>
                      <a:pt x="250" y="45"/>
                    </a:lnTo>
                    <a:lnTo>
                      <a:pt x="164" y="79"/>
                    </a:lnTo>
                    <a:lnTo>
                      <a:pt x="215" y="204"/>
                    </a:lnTo>
                    <a:lnTo>
                      <a:pt x="181" y="215"/>
                    </a:lnTo>
                    <a:lnTo>
                      <a:pt x="136" y="91"/>
                    </a:lnTo>
                    <a:lnTo>
                      <a:pt x="17" y="13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7" name="Freeform 53"/>
              <p:cNvSpPr>
                <a:spLocks/>
              </p:cNvSpPr>
              <p:nvPr/>
            </p:nvSpPr>
            <p:spPr bwMode="gray">
              <a:xfrm>
                <a:off x="-3929059" y="4994276"/>
                <a:ext cx="547688" cy="531813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232" y="0"/>
                  </a:cxn>
                  <a:cxn ang="0">
                    <a:pos x="345" y="171"/>
                  </a:cxn>
                  <a:cxn ang="0">
                    <a:pos x="317" y="188"/>
                  </a:cxn>
                  <a:cxn ang="0">
                    <a:pos x="226" y="52"/>
                  </a:cxn>
                  <a:cxn ang="0">
                    <a:pos x="153" y="103"/>
                  </a:cxn>
                  <a:cxn ang="0">
                    <a:pos x="243" y="227"/>
                  </a:cxn>
                  <a:cxn ang="0">
                    <a:pos x="215" y="250"/>
                  </a:cxn>
                  <a:cxn ang="0">
                    <a:pos x="124" y="120"/>
                  </a:cxn>
                  <a:cxn ang="0">
                    <a:pos x="45" y="176"/>
                  </a:cxn>
                  <a:cxn ang="0">
                    <a:pos x="147" y="318"/>
                  </a:cxn>
                  <a:cxn ang="0">
                    <a:pos x="119" y="335"/>
                  </a:cxn>
                  <a:cxn ang="0">
                    <a:pos x="0" y="159"/>
                  </a:cxn>
                </a:cxnLst>
                <a:rect l="0" t="0" r="r" b="b"/>
                <a:pathLst>
                  <a:path w="345" h="335">
                    <a:moveTo>
                      <a:pt x="0" y="159"/>
                    </a:moveTo>
                    <a:lnTo>
                      <a:pt x="232" y="0"/>
                    </a:lnTo>
                    <a:lnTo>
                      <a:pt x="345" y="171"/>
                    </a:lnTo>
                    <a:lnTo>
                      <a:pt x="317" y="188"/>
                    </a:lnTo>
                    <a:lnTo>
                      <a:pt x="226" y="52"/>
                    </a:lnTo>
                    <a:lnTo>
                      <a:pt x="153" y="103"/>
                    </a:lnTo>
                    <a:lnTo>
                      <a:pt x="243" y="227"/>
                    </a:lnTo>
                    <a:lnTo>
                      <a:pt x="215" y="250"/>
                    </a:lnTo>
                    <a:lnTo>
                      <a:pt x="124" y="120"/>
                    </a:lnTo>
                    <a:lnTo>
                      <a:pt x="45" y="176"/>
                    </a:lnTo>
                    <a:lnTo>
                      <a:pt x="147" y="318"/>
                    </a:lnTo>
                    <a:lnTo>
                      <a:pt x="119" y="335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8" name="Freeform 54"/>
              <p:cNvSpPr>
                <a:spLocks noEditPoints="1"/>
              </p:cNvSpPr>
              <p:nvPr/>
            </p:nvSpPr>
            <p:spPr bwMode="gray">
              <a:xfrm>
                <a:off x="-4487860" y="4356100"/>
                <a:ext cx="495301" cy="503238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87" y="0"/>
                  </a:cxn>
                  <a:cxn ang="0">
                    <a:pos x="261" y="68"/>
                  </a:cxn>
                  <a:cxn ang="0">
                    <a:pos x="284" y="85"/>
                  </a:cxn>
                  <a:cxn ang="0">
                    <a:pos x="295" y="102"/>
                  </a:cxn>
                  <a:cxn ang="0">
                    <a:pos x="306" y="125"/>
                  </a:cxn>
                  <a:cxn ang="0">
                    <a:pos x="312" y="147"/>
                  </a:cxn>
                  <a:cxn ang="0">
                    <a:pos x="312" y="176"/>
                  </a:cxn>
                  <a:cxn ang="0">
                    <a:pos x="306" y="204"/>
                  </a:cxn>
                  <a:cxn ang="0">
                    <a:pos x="295" y="232"/>
                  </a:cxn>
                  <a:cxn ang="0">
                    <a:pos x="272" y="261"/>
                  </a:cxn>
                  <a:cxn ang="0">
                    <a:pos x="227" y="300"/>
                  </a:cxn>
                  <a:cxn ang="0">
                    <a:pos x="187" y="317"/>
                  </a:cxn>
                  <a:cxn ang="0">
                    <a:pos x="147" y="317"/>
                  </a:cxn>
                  <a:cxn ang="0">
                    <a:pos x="113" y="306"/>
                  </a:cxn>
                  <a:cxn ang="0">
                    <a:pos x="79" y="278"/>
                  </a:cxn>
                  <a:cxn ang="0">
                    <a:pos x="0" y="210"/>
                  </a:cxn>
                  <a:cxn ang="0">
                    <a:pos x="0" y="210"/>
                  </a:cxn>
                  <a:cxn ang="0">
                    <a:pos x="51" y="210"/>
                  </a:cxn>
                  <a:cxn ang="0">
                    <a:pos x="96" y="249"/>
                  </a:cxn>
                  <a:cxn ang="0">
                    <a:pos x="119" y="266"/>
                  </a:cxn>
                  <a:cxn ang="0">
                    <a:pos x="130" y="278"/>
                  </a:cxn>
                  <a:cxn ang="0">
                    <a:pos x="159" y="283"/>
                  </a:cxn>
                  <a:cxn ang="0">
                    <a:pos x="198" y="272"/>
                  </a:cxn>
                  <a:cxn ang="0">
                    <a:pos x="221" y="255"/>
                  </a:cxn>
                  <a:cxn ang="0">
                    <a:pos x="244" y="232"/>
                  </a:cxn>
                  <a:cxn ang="0">
                    <a:pos x="267" y="204"/>
                  </a:cxn>
                  <a:cxn ang="0">
                    <a:pos x="278" y="176"/>
                  </a:cxn>
                  <a:cxn ang="0">
                    <a:pos x="278" y="147"/>
                  </a:cxn>
                  <a:cxn ang="0">
                    <a:pos x="272" y="125"/>
                  </a:cxn>
                  <a:cxn ang="0">
                    <a:pos x="261" y="113"/>
                  </a:cxn>
                  <a:cxn ang="0">
                    <a:pos x="238" y="91"/>
                  </a:cxn>
                  <a:cxn ang="0">
                    <a:pos x="193" y="51"/>
                  </a:cxn>
                  <a:cxn ang="0">
                    <a:pos x="51" y="210"/>
                  </a:cxn>
                  <a:cxn ang="0">
                    <a:pos x="51" y="210"/>
                  </a:cxn>
                </a:cxnLst>
                <a:rect l="0" t="0" r="r" b="b"/>
                <a:pathLst>
                  <a:path w="312" h="317">
                    <a:moveTo>
                      <a:pt x="0" y="210"/>
                    </a:moveTo>
                    <a:lnTo>
                      <a:pt x="187" y="0"/>
                    </a:lnTo>
                    <a:lnTo>
                      <a:pt x="261" y="68"/>
                    </a:lnTo>
                    <a:lnTo>
                      <a:pt x="284" y="85"/>
                    </a:lnTo>
                    <a:lnTo>
                      <a:pt x="295" y="102"/>
                    </a:lnTo>
                    <a:lnTo>
                      <a:pt x="306" y="125"/>
                    </a:lnTo>
                    <a:lnTo>
                      <a:pt x="312" y="147"/>
                    </a:lnTo>
                    <a:lnTo>
                      <a:pt x="312" y="176"/>
                    </a:lnTo>
                    <a:lnTo>
                      <a:pt x="306" y="204"/>
                    </a:lnTo>
                    <a:lnTo>
                      <a:pt x="295" y="232"/>
                    </a:lnTo>
                    <a:lnTo>
                      <a:pt x="272" y="261"/>
                    </a:lnTo>
                    <a:lnTo>
                      <a:pt x="227" y="300"/>
                    </a:lnTo>
                    <a:lnTo>
                      <a:pt x="187" y="317"/>
                    </a:lnTo>
                    <a:lnTo>
                      <a:pt x="147" y="317"/>
                    </a:lnTo>
                    <a:lnTo>
                      <a:pt x="113" y="306"/>
                    </a:lnTo>
                    <a:lnTo>
                      <a:pt x="79" y="278"/>
                    </a:lnTo>
                    <a:lnTo>
                      <a:pt x="0" y="210"/>
                    </a:lnTo>
                    <a:lnTo>
                      <a:pt x="0" y="210"/>
                    </a:lnTo>
                    <a:close/>
                    <a:moveTo>
                      <a:pt x="51" y="210"/>
                    </a:moveTo>
                    <a:lnTo>
                      <a:pt x="96" y="249"/>
                    </a:lnTo>
                    <a:lnTo>
                      <a:pt x="119" y="266"/>
                    </a:lnTo>
                    <a:lnTo>
                      <a:pt x="130" y="278"/>
                    </a:lnTo>
                    <a:lnTo>
                      <a:pt x="159" y="283"/>
                    </a:lnTo>
                    <a:lnTo>
                      <a:pt x="198" y="272"/>
                    </a:lnTo>
                    <a:lnTo>
                      <a:pt x="221" y="255"/>
                    </a:lnTo>
                    <a:lnTo>
                      <a:pt x="244" y="232"/>
                    </a:lnTo>
                    <a:lnTo>
                      <a:pt x="267" y="204"/>
                    </a:lnTo>
                    <a:lnTo>
                      <a:pt x="278" y="176"/>
                    </a:lnTo>
                    <a:lnTo>
                      <a:pt x="278" y="147"/>
                    </a:lnTo>
                    <a:lnTo>
                      <a:pt x="272" y="125"/>
                    </a:lnTo>
                    <a:lnTo>
                      <a:pt x="261" y="113"/>
                    </a:lnTo>
                    <a:lnTo>
                      <a:pt x="238" y="91"/>
                    </a:lnTo>
                    <a:lnTo>
                      <a:pt x="193" y="51"/>
                    </a:lnTo>
                    <a:lnTo>
                      <a:pt x="51" y="210"/>
                    </a:lnTo>
                    <a:lnTo>
                      <a:pt x="51" y="2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9" name="Freeform 55"/>
              <p:cNvSpPr>
                <a:spLocks/>
              </p:cNvSpPr>
              <p:nvPr/>
            </p:nvSpPr>
            <p:spPr bwMode="gray">
              <a:xfrm>
                <a:off x="-5091111" y="3959225"/>
                <a:ext cx="431801" cy="450850"/>
              </a:xfrm>
              <a:custGeom>
                <a:avLst/>
                <a:gdLst/>
                <a:ahLst/>
                <a:cxnLst>
                  <a:cxn ang="0">
                    <a:pos x="193" y="216"/>
                  </a:cxn>
                  <a:cxn ang="0">
                    <a:pos x="221" y="244"/>
                  </a:cxn>
                  <a:cxn ang="0">
                    <a:pos x="187" y="273"/>
                  </a:cxn>
                  <a:cxn ang="0">
                    <a:pos x="148" y="284"/>
                  </a:cxn>
                  <a:cxn ang="0">
                    <a:pos x="114" y="284"/>
                  </a:cxn>
                  <a:cxn ang="0">
                    <a:pos x="74" y="273"/>
                  </a:cxn>
                  <a:cxn ang="0">
                    <a:pos x="40" y="250"/>
                  </a:cxn>
                  <a:cxn ang="0">
                    <a:pos x="17" y="222"/>
                  </a:cxn>
                  <a:cxn ang="0">
                    <a:pos x="6" y="188"/>
                  </a:cxn>
                  <a:cxn ang="0">
                    <a:pos x="0" y="154"/>
                  </a:cxn>
                  <a:cxn ang="0">
                    <a:pos x="11" y="120"/>
                  </a:cxn>
                  <a:cxn ang="0">
                    <a:pos x="23" y="80"/>
                  </a:cxn>
                  <a:cxn ang="0">
                    <a:pos x="46" y="46"/>
                  </a:cxn>
                  <a:cxn ang="0">
                    <a:pos x="74" y="18"/>
                  </a:cxn>
                  <a:cxn ang="0">
                    <a:pos x="108" y="6"/>
                  </a:cxn>
                  <a:cxn ang="0">
                    <a:pos x="142" y="0"/>
                  </a:cxn>
                  <a:cxn ang="0">
                    <a:pos x="176" y="0"/>
                  </a:cxn>
                  <a:cxn ang="0">
                    <a:pos x="210" y="18"/>
                  </a:cxn>
                  <a:cxn ang="0">
                    <a:pos x="238" y="40"/>
                  </a:cxn>
                  <a:cxn ang="0">
                    <a:pos x="261" y="69"/>
                  </a:cxn>
                  <a:cxn ang="0">
                    <a:pos x="272" y="103"/>
                  </a:cxn>
                  <a:cxn ang="0">
                    <a:pos x="267" y="142"/>
                  </a:cxn>
                  <a:cxn ang="0">
                    <a:pos x="233" y="131"/>
                  </a:cxn>
                  <a:cxn ang="0">
                    <a:pos x="233" y="103"/>
                  </a:cxn>
                  <a:cxn ang="0">
                    <a:pos x="227" y="80"/>
                  </a:cxn>
                  <a:cxn ang="0">
                    <a:pos x="216" y="57"/>
                  </a:cxn>
                  <a:cxn ang="0">
                    <a:pos x="193" y="46"/>
                  </a:cxn>
                  <a:cxn ang="0">
                    <a:pos x="165" y="35"/>
                  </a:cxn>
                  <a:cxn ang="0">
                    <a:pos x="136" y="29"/>
                  </a:cxn>
                  <a:cxn ang="0">
                    <a:pos x="114" y="40"/>
                  </a:cxn>
                  <a:cxn ang="0">
                    <a:pos x="91" y="57"/>
                  </a:cxn>
                  <a:cxn ang="0">
                    <a:pos x="57" y="97"/>
                  </a:cxn>
                  <a:cxn ang="0">
                    <a:pos x="46" y="131"/>
                  </a:cxn>
                  <a:cxn ang="0">
                    <a:pos x="40" y="159"/>
                  </a:cxn>
                  <a:cxn ang="0">
                    <a:pos x="40" y="188"/>
                  </a:cxn>
                  <a:cxn ang="0">
                    <a:pos x="46" y="210"/>
                  </a:cxn>
                  <a:cxn ang="0">
                    <a:pos x="85" y="244"/>
                  </a:cxn>
                  <a:cxn ang="0">
                    <a:pos x="114" y="256"/>
                  </a:cxn>
                  <a:cxn ang="0">
                    <a:pos x="142" y="250"/>
                  </a:cxn>
                  <a:cxn ang="0">
                    <a:pos x="165" y="239"/>
                  </a:cxn>
                  <a:cxn ang="0">
                    <a:pos x="193" y="216"/>
                  </a:cxn>
                  <a:cxn ang="0">
                    <a:pos x="193" y="216"/>
                  </a:cxn>
                </a:cxnLst>
                <a:rect l="0" t="0" r="r" b="b"/>
                <a:pathLst>
                  <a:path w="272" h="284">
                    <a:moveTo>
                      <a:pt x="193" y="216"/>
                    </a:moveTo>
                    <a:lnTo>
                      <a:pt x="221" y="244"/>
                    </a:lnTo>
                    <a:lnTo>
                      <a:pt x="187" y="273"/>
                    </a:lnTo>
                    <a:lnTo>
                      <a:pt x="148" y="284"/>
                    </a:lnTo>
                    <a:lnTo>
                      <a:pt x="114" y="284"/>
                    </a:lnTo>
                    <a:lnTo>
                      <a:pt x="74" y="273"/>
                    </a:lnTo>
                    <a:lnTo>
                      <a:pt x="40" y="250"/>
                    </a:lnTo>
                    <a:lnTo>
                      <a:pt x="17" y="222"/>
                    </a:lnTo>
                    <a:lnTo>
                      <a:pt x="6" y="188"/>
                    </a:lnTo>
                    <a:lnTo>
                      <a:pt x="0" y="154"/>
                    </a:lnTo>
                    <a:lnTo>
                      <a:pt x="11" y="120"/>
                    </a:lnTo>
                    <a:lnTo>
                      <a:pt x="23" y="80"/>
                    </a:lnTo>
                    <a:lnTo>
                      <a:pt x="46" y="46"/>
                    </a:lnTo>
                    <a:lnTo>
                      <a:pt x="74" y="18"/>
                    </a:lnTo>
                    <a:lnTo>
                      <a:pt x="108" y="6"/>
                    </a:lnTo>
                    <a:lnTo>
                      <a:pt x="142" y="0"/>
                    </a:lnTo>
                    <a:lnTo>
                      <a:pt x="176" y="0"/>
                    </a:lnTo>
                    <a:lnTo>
                      <a:pt x="210" y="18"/>
                    </a:lnTo>
                    <a:lnTo>
                      <a:pt x="238" y="40"/>
                    </a:lnTo>
                    <a:lnTo>
                      <a:pt x="261" y="69"/>
                    </a:lnTo>
                    <a:lnTo>
                      <a:pt x="272" y="103"/>
                    </a:lnTo>
                    <a:lnTo>
                      <a:pt x="267" y="142"/>
                    </a:lnTo>
                    <a:lnTo>
                      <a:pt x="233" y="131"/>
                    </a:lnTo>
                    <a:lnTo>
                      <a:pt x="233" y="103"/>
                    </a:lnTo>
                    <a:lnTo>
                      <a:pt x="227" y="80"/>
                    </a:lnTo>
                    <a:lnTo>
                      <a:pt x="216" y="57"/>
                    </a:lnTo>
                    <a:lnTo>
                      <a:pt x="193" y="46"/>
                    </a:lnTo>
                    <a:lnTo>
                      <a:pt x="165" y="35"/>
                    </a:lnTo>
                    <a:lnTo>
                      <a:pt x="136" y="29"/>
                    </a:lnTo>
                    <a:lnTo>
                      <a:pt x="114" y="40"/>
                    </a:lnTo>
                    <a:lnTo>
                      <a:pt x="91" y="57"/>
                    </a:lnTo>
                    <a:lnTo>
                      <a:pt x="57" y="97"/>
                    </a:lnTo>
                    <a:lnTo>
                      <a:pt x="46" y="131"/>
                    </a:lnTo>
                    <a:lnTo>
                      <a:pt x="40" y="159"/>
                    </a:lnTo>
                    <a:lnTo>
                      <a:pt x="40" y="188"/>
                    </a:lnTo>
                    <a:lnTo>
                      <a:pt x="46" y="210"/>
                    </a:lnTo>
                    <a:lnTo>
                      <a:pt x="85" y="244"/>
                    </a:lnTo>
                    <a:lnTo>
                      <a:pt x="114" y="256"/>
                    </a:lnTo>
                    <a:lnTo>
                      <a:pt x="142" y="250"/>
                    </a:lnTo>
                    <a:lnTo>
                      <a:pt x="165" y="239"/>
                    </a:lnTo>
                    <a:lnTo>
                      <a:pt x="193" y="216"/>
                    </a:lnTo>
                    <a:lnTo>
                      <a:pt x="193" y="2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0" name="Freeform 56"/>
              <p:cNvSpPr>
                <a:spLocks noEditPoints="1"/>
              </p:cNvSpPr>
              <p:nvPr/>
            </p:nvSpPr>
            <p:spPr bwMode="gray">
              <a:xfrm>
                <a:off x="-5864224" y="3635375"/>
                <a:ext cx="385763" cy="487363"/>
              </a:xfrm>
              <a:custGeom>
                <a:avLst/>
                <a:gdLst/>
                <a:ahLst/>
                <a:cxnLst>
                  <a:cxn ang="0">
                    <a:pos x="0" y="273"/>
                  </a:cxn>
                  <a:cxn ang="0">
                    <a:pos x="68" y="0"/>
                  </a:cxn>
                  <a:cxn ang="0">
                    <a:pos x="170" y="29"/>
                  </a:cxn>
                  <a:cxn ang="0">
                    <a:pos x="198" y="34"/>
                  </a:cxn>
                  <a:cxn ang="0">
                    <a:pos x="221" y="46"/>
                  </a:cxn>
                  <a:cxn ang="0">
                    <a:pos x="243" y="80"/>
                  </a:cxn>
                  <a:cxn ang="0">
                    <a:pos x="243" y="102"/>
                  </a:cxn>
                  <a:cxn ang="0">
                    <a:pos x="243" y="119"/>
                  </a:cxn>
                  <a:cxn ang="0">
                    <a:pos x="226" y="148"/>
                  </a:cxn>
                  <a:cxn ang="0">
                    <a:pos x="192" y="165"/>
                  </a:cxn>
                  <a:cxn ang="0">
                    <a:pos x="209" y="182"/>
                  </a:cxn>
                  <a:cxn ang="0">
                    <a:pos x="221" y="199"/>
                  </a:cxn>
                  <a:cxn ang="0">
                    <a:pos x="226" y="222"/>
                  </a:cxn>
                  <a:cxn ang="0">
                    <a:pos x="226" y="244"/>
                  </a:cxn>
                  <a:cxn ang="0">
                    <a:pos x="209" y="278"/>
                  </a:cxn>
                  <a:cxn ang="0">
                    <a:pos x="181" y="301"/>
                  </a:cxn>
                  <a:cxn ang="0">
                    <a:pos x="147" y="307"/>
                  </a:cxn>
                  <a:cxn ang="0">
                    <a:pos x="102" y="301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45" y="250"/>
                  </a:cxn>
                  <a:cxn ang="0">
                    <a:pos x="113" y="267"/>
                  </a:cxn>
                  <a:cxn ang="0">
                    <a:pos x="130" y="273"/>
                  </a:cxn>
                  <a:cxn ang="0">
                    <a:pos x="136" y="273"/>
                  </a:cxn>
                  <a:cxn ang="0">
                    <a:pos x="158" y="273"/>
                  </a:cxn>
                  <a:cxn ang="0">
                    <a:pos x="175" y="261"/>
                  </a:cxn>
                  <a:cxn ang="0">
                    <a:pos x="187" y="239"/>
                  </a:cxn>
                  <a:cxn ang="0">
                    <a:pos x="187" y="210"/>
                  </a:cxn>
                  <a:cxn ang="0">
                    <a:pos x="170" y="187"/>
                  </a:cxn>
                  <a:cxn ang="0">
                    <a:pos x="153" y="182"/>
                  </a:cxn>
                  <a:cxn ang="0">
                    <a:pos x="130" y="170"/>
                  </a:cxn>
                  <a:cxn ang="0">
                    <a:pos x="68" y="159"/>
                  </a:cxn>
                  <a:cxn ang="0">
                    <a:pos x="45" y="250"/>
                  </a:cxn>
                  <a:cxn ang="0">
                    <a:pos x="45" y="250"/>
                  </a:cxn>
                  <a:cxn ang="0">
                    <a:pos x="73" y="125"/>
                  </a:cxn>
                  <a:cxn ang="0">
                    <a:pos x="136" y="142"/>
                  </a:cxn>
                  <a:cxn ang="0">
                    <a:pos x="158" y="142"/>
                  </a:cxn>
                  <a:cxn ang="0">
                    <a:pos x="170" y="148"/>
                  </a:cxn>
                  <a:cxn ang="0">
                    <a:pos x="192" y="136"/>
                  </a:cxn>
                  <a:cxn ang="0">
                    <a:pos x="209" y="114"/>
                  </a:cxn>
                  <a:cxn ang="0">
                    <a:pos x="209" y="91"/>
                  </a:cxn>
                  <a:cxn ang="0">
                    <a:pos x="192" y="68"/>
                  </a:cxn>
                  <a:cxn ang="0">
                    <a:pos x="175" y="63"/>
                  </a:cxn>
                  <a:cxn ang="0">
                    <a:pos x="153" y="57"/>
                  </a:cxn>
                  <a:cxn ang="0">
                    <a:pos x="96" y="40"/>
                  </a:cxn>
                  <a:cxn ang="0">
                    <a:pos x="73" y="125"/>
                  </a:cxn>
                  <a:cxn ang="0">
                    <a:pos x="73" y="125"/>
                  </a:cxn>
                </a:cxnLst>
                <a:rect l="0" t="0" r="r" b="b"/>
                <a:pathLst>
                  <a:path w="243" h="307">
                    <a:moveTo>
                      <a:pt x="0" y="273"/>
                    </a:moveTo>
                    <a:lnTo>
                      <a:pt x="68" y="0"/>
                    </a:lnTo>
                    <a:lnTo>
                      <a:pt x="170" y="29"/>
                    </a:lnTo>
                    <a:lnTo>
                      <a:pt x="198" y="34"/>
                    </a:lnTo>
                    <a:lnTo>
                      <a:pt x="221" y="46"/>
                    </a:lnTo>
                    <a:lnTo>
                      <a:pt x="243" y="80"/>
                    </a:lnTo>
                    <a:lnTo>
                      <a:pt x="243" y="102"/>
                    </a:lnTo>
                    <a:lnTo>
                      <a:pt x="243" y="119"/>
                    </a:lnTo>
                    <a:lnTo>
                      <a:pt x="226" y="148"/>
                    </a:lnTo>
                    <a:lnTo>
                      <a:pt x="192" y="165"/>
                    </a:lnTo>
                    <a:lnTo>
                      <a:pt x="209" y="182"/>
                    </a:lnTo>
                    <a:lnTo>
                      <a:pt x="221" y="199"/>
                    </a:lnTo>
                    <a:lnTo>
                      <a:pt x="226" y="222"/>
                    </a:lnTo>
                    <a:lnTo>
                      <a:pt x="226" y="244"/>
                    </a:lnTo>
                    <a:lnTo>
                      <a:pt x="209" y="278"/>
                    </a:lnTo>
                    <a:lnTo>
                      <a:pt x="181" y="301"/>
                    </a:lnTo>
                    <a:lnTo>
                      <a:pt x="147" y="307"/>
                    </a:lnTo>
                    <a:lnTo>
                      <a:pt x="102" y="301"/>
                    </a:lnTo>
                    <a:lnTo>
                      <a:pt x="0" y="273"/>
                    </a:lnTo>
                    <a:lnTo>
                      <a:pt x="0" y="273"/>
                    </a:lnTo>
                    <a:close/>
                    <a:moveTo>
                      <a:pt x="45" y="250"/>
                    </a:moveTo>
                    <a:lnTo>
                      <a:pt x="113" y="267"/>
                    </a:lnTo>
                    <a:lnTo>
                      <a:pt x="130" y="273"/>
                    </a:lnTo>
                    <a:lnTo>
                      <a:pt x="136" y="273"/>
                    </a:lnTo>
                    <a:lnTo>
                      <a:pt x="158" y="273"/>
                    </a:lnTo>
                    <a:lnTo>
                      <a:pt x="175" y="261"/>
                    </a:lnTo>
                    <a:lnTo>
                      <a:pt x="187" y="239"/>
                    </a:lnTo>
                    <a:lnTo>
                      <a:pt x="187" y="210"/>
                    </a:lnTo>
                    <a:lnTo>
                      <a:pt x="170" y="187"/>
                    </a:lnTo>
                    <a:lnTo>
                      <a:pt x="153" y="182"/>
                    </a:lnTo>
                    <a:lnTo>
                      <a:pt x="130" y="170"/>
                    </a:lnTo>
                    <a:lnTo>
                      <a:pt x="68" y="159"/>
                    </a:lnTo>
                    <a:lnTo>
                      <a:pt x="45" y="250"/>
                    </a:lnTo>
                    <a:lnTo>
                      <a:pt x="45" y="250"/>
                    </a:lnTo>
                    <a:close/>
                    <a:moveTo>
                      <a:pt x="73" y="125"/>
                    </a:moveTo>
                    <a:lnTo>
                      <a:pt x="136" y="142"/>
                    </a:lnTo>
                    <a:lnTo>
                      <a:pt x="158" y="142"/>
                    </a:lnTo>
                    <a:lnTo>
                      <a:pt x="170" y="148"/>
                    </a:lnTo>
                    <a:lnTo>
                      <a:pt x="192" y="136"/>
                    </a:lnTo>
                    <a:lnTo>
                      <a:pt x="209" y="114"/>
                    </a:lnTo>
                    <a:lnTo>
                      <a:pt x="209" y="91"/>
                    </a:lnTo>
                    <a:lnTo>
                      <a:pt x="192" y="68"/>
                    </a:lnTo>
                    <a:lnTo>
                      <a:pt x="175" y="63"/>
                    </a:lnTo>
                    <a:lnTo>
                      <a:pt x="153" y="57"/>
                    </a:lnTo>
                    <a:lnTo>
                      <a:pt x="96" y="40"/>
                    </a:lnTo>
                    <a:lnTo>
                      <a:pt x="73" y="125"/>
                    </a:lnTo>
                    <a:lnTo>
                      <a:pt x="73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1" name="Freeform 57"/>
              <p:cNvSpPr>
                <a:spLocks noEditPoints="1"/>
              </p:cNvSpPr>
              <p:nvPr/>
            </p:nvSpPr>
            <p:spPr bwMode="gray">
              <a:xfrm>
                <a:off x="-6665913" y="3573463"/>
                <a:ext cx="422276" cy="44926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13" y="0"/>
                  </a:cxn>
                  <a:cxn ang="0">
                    <a:pos x="153" y="0"/>
                  </a:cxn>
                  <a:cxn ang="0">
                    <a:pos x="266" y="283"/>
                  </a:cxn>
                  <a:cxn ang="0">
                    <a:pos x="227" y="283"/>
                  </a:cxn>
                  <a:cxn ang="0">
                    <a:pos x="193" y="198"/>
                  </a:cxn>
                  <a:cxn ang="0">
                    <a:pos x="74" y="198"/>
                  </a:cxn>
                  <a:cxn ang="0">
                    <a:pos x="40" y="28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85" y="164"/>
                  </a:cxn>
                  <a:cxn ang="0">
                    <a:pos x="181" y="164"/>
                  </a:cxn>
                  <a:cxn ang="0">
                    <a:pos x="153" y="90"/>
                  </a:cxn>
                  <a:cxn ang="0">
                    <a:pos x="142" y="56"/>
                  </a:cxn>
                  <a:cxn ang="0">
                    <a:pos x="130" y="28"/>
                  </a:cxn>
                  <a:cxn ang="0">
                    <a:pos x="113" y="85"/>
                  </a:cxn>
                  <a:cxn ang="0">
                    <a:pos x="85" y="164"/>
                  </a:cxn>
                  <a:cxn ang="0">
                    <a:pos x="85" y="164"/>
                  </a:cxn>
                </a:cxnLst>
                <a:rect l="0" t="0" r="r" b="b"/>
                <a:pathLst>
                  <a:path w="266" h="283">
                    <a:moveTo>
                      <a:pt x="0" y="283"/>
                    </a:moveTo>
                    <a:lnTo>
                      <a:pt x="113" y="0"/>
                    </a:lnTo>
                    <a:lnTo>
                      <a:pt x="153" y="0"/>
                    </a:lnTo>
                    <a:lnTo>
                      <a:pt x="266" y="283"/>
                    </a:lnTo>
                    <a:lnTo>
                      <a:pt x="227" y="283"/>
                    </a:lnTo>
                    <a:lnTo>
                      <a:pt x="193" y="198"/>
                    </a:lnTo>
                    <a:lnTo>
                      <a:pt x="74" y="198"/>
                    </a:lnTo>
                    <a:lnTo>
                      <a:pt x="40" y="283"/>
                    </a:lnTo>
                    <a:lnTo>
                      <a:pt x="0" y="283"/>
                    </a:lnTo>
                    <a:lnTo>
                      <a:pt x="0" y="283"/>
                    </a:lnTo>
                    <a:close/>
                    <a:moveTo>
                      <a:pt x="85" y="164"/>
                    </a:moveTo>
                    <a:lnTo>
                      <a:pt x="181" y="164"/>
                    </a:lnTo>
                    <a:lnTo>
                      <a:pt x="153" y="90"/>
                    </a:lnTo>
                    <a:lnTo>
                      <a:pt x="142" y="56"/>
                    </a:lnTo>
                    <a:lnTo>
                      <a:pt x="130" y="28"/>
                    </a:lnTo>
                    <a:lnTo>
                      <a:pt x="113" y="85"/>
                    </a:lnTo>
                    <a:lnTo>
                      <a:pt x="85" y="164"/>
                    </a:lnTo>
                    <a:lnTo>
                      <a:pt x="85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Freeform 116"/>
              <p:cNvSpPr>
                <a:spLocks/>
              </p:cNvSpPr>
              <p:nvPr/>
            </p:nvSpPr>
            <p:spPr bwMode="gray">
              <a:xfrm rot="17473183">
                <a:off x="-9830947" y="5805127"/>
                <a:ext cx="385405" cy="435366"/>
              </a:xfrm>
              <a:custGeom>
                <a:avLst/>
                <a:gdLst/>
                <a:ahLst/>
                <a:cxnLst>
                  <a:cxn ang="0">
                    <a:pos x="67" y="183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73" y="132"/>
                  </a:cxn>
                  <a:cxn ang="0">
                    <a:pos x="78" y="166"/>
                  </a:cxn>
                  <a:cxn ang="0">
                    <a:pos x="90" y="132"/>
                  </a:cxn>
                  <a:cxn ang="0">
                    <a:pos x="140" y="0"/>
                  </a:cxn>
                  <a:cxn ang="0">
                    <a:pos x="162" y="0"/>
                  </a:cxn>
                  <a:cxn ang="0">
                    <a:pos x="95" y="183"/>
                  </a:cxn>
                  <a:cxn ang="0">
                    <a:pos x="67" y="183"/>
                  </a:cxn>
                </a:cxnLst>
                <a:rect l="0" t="0" r="r" b="b"/>
                <a:pathLst>
                  <a:path w="162" h="183">
                    <a:moveTo>
                      <a:pt x="67" y="18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73" y="132"/>
                    </a:lnTo>
                    <a:lnTo>
                      <a:pt x="78" y="166"/>
                    </a:lnTo>
                    <a:lnTo>
                      <a:pt x="90" y="132"/>
                    </a:lnTo>
                    <a:lnTo>
                      <a:pt x="140" y="0"/>
                    </a:lnTo>
                    <a:lnTo>
                      <a:pt x="162" y="0"/>
                    </a:lnTo>
                    <a:lnTo>
                      <a:pt x="95" y="183"/>
                    </a:lnTo>
                    <a:lnTo>
                      <a:pt x="67" y="1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461545" y="3515516"/>
            <a:ext cx="2228056" cy="22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ieren 135"/>
          <p:cNvGrpSpPr/>
          <p:nvPr/>
        </p:nvGrpSpPr>
        <p:grpSpPr bwMode="gray">
          <a:xfrm>
            <a:off x="3719573" y="3772726"/>
            <a:ext cx="1704854" cy="1701994"/>
            <a:chOff x="3575111" y="3772726"/>
            <a:chExt cx="1704854" cy="1701994"/>
          </a:xfrm>
        </p:grpSpPr>
        <p:sp>
          <p:nvSpPr>
            <p:cNvPr id="6254" name="Oval 110"/>
            <p:cNvSpPr>
              <a:spLocks noChangeArrowheads="1"/>
            </p:cNvSpPr>
            <p:nvPr/>
          </p:nvSpPr>
          <p:spPr bwMode="gray">
            <a:xfrm>
              <a:off x="3575111" y="3772726"/>
              <a:ext cx="1704854" cy="170199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3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17"/>
            <p:cNvGrpSpPr/>
            <p:nvPr/>
          </p:nvGrpSpPr>
          <p:grpSpPr bwMode="gray">
            <a:xfrm>
              <a:off x="3849614" y="4080893"/>
              <a:ext cx="1155848" cy="976882"/>
              <a:chOff x="3024188" y="2120900"/>
              <a:chExt cx="3086100" cy="2608263"/>
            </a:xfrm>
            <a:solidFill>
              <a:schemeClr val="bg1"/>
            </a:solidFill>
          </p:grpSpPr>
          <p:sp>
            <p:nvSpPr>
              <p:cNvPr id="133" name="Freeform 5"/>
              <p:cNvSpPr>
                <a:spLocks/>
              </p:cNvSpPr>
              <p:nvPr/>
            </p:nvSpPr>
            <p:spPr bwMode="gray">
              <a:xfrm>
                <a:off x="3024188" y="2120900"/>
                <a:ext cx="1916112" cy="2608263"/>
              </a:xfrm>
              <a:custGeom>
                <a:avLst/>
                <a:gdLst/>
                <a:ahLst/>
                <a:cxnLst>
                  <a:cxn ang="0">
                    <a:pos x="1014" y="1546"/>
                  </a:cxn>
                  <a:cxn ang="0">
                    <a:pos x="992" y="1558"/>
                  </a:cxn>
                  <a:cxn ang="0">
                    <a:pos x="935" y="1586"/>
                  </a:cxn>
                  <a:cxn ang="0">
                    <a:pos x="850" y="1620"/>
                  </a:cxn>
                  <a:cxn ang="0">
                    <a:pos x="685" y="1643"/>
                  </a:cxn>
                  <a:cxn ang="0">
                    <a:pos x="555" y="1631"/>
                  </a:cxn>
                  <a:cxn ang="0">
                    <a:pos x="419" y="1580"/>
                  </a:cxn>
                  <a:cxn ang="0">
                    <a:pos x="283" y="1478"/>
                  </a:cxn>
                  <a:cxn ang="0">
                    <a:pos x="158" y="1325"/>
                  </a:cxn>
                  <a:cxn ang="0">
                    <a:pos x="73" y="1167"/>
                  </a:cxn>
                  <a:cxn ang="0">
                    <a:pos x="22" y="1014"/>
                  </a:cxn>
                  <a:cxn ang="0">
                    <a:pos x="0" y="878"/>
                  </a:cxn>
                  <a:cxn ang="0">
                    <a:pos x="5" y="702"/>
                  </a:cxn>
                  <a:cxn ang="0">
                    <a:pos x="22" y="606"/>
                  </a:cxn>
                  <a:cxn ang="0">
                    <a:pos x="45" y="538"/>
                  </a:cxn>
                  <a:cxn ang="0">
                    <a:pos x="62" y="493"/>
                  </a:cxn>
                  <a:cxn ang="0">
                    <a:pos x="85" y="453"/>
                  </a:cxn>
                  <a:cxn ang="0">
                    <a:pos x="181" y="306"/>
                  </a:cxn>
                  <a:cxn ang="0">
                    <a:pos x="345" y="141"/>
                  </a:cxn>
                  <a:cxn ang="0">
                    <a:pos x="504" y="39"/>
                  </a:cxn>
                  <a:cxn ang="0">
                    <a:pos x="629" y="5"/>
                  </a:cxn>
                  <a:cxn ang="0">
                    <a:pos x="765" y="0"/>
                  </a:cxn>
                  <a:cxn ang="0">
                    <a:pos x="929" y="28"/>
                  </a:cxn>
                  <a:cxn ang="0">
                    <a:pos x="1088" y="102"/>
                  </a:cxn>
                  <a:cxn ang="0">
                    <a:pos x="1179" y="181"/>
                  </a:cxn>
                  <a:cxn ang="0">
                    <a:pos x="1207" y="215"/>
                  </a:cxn>
                  <a:cxn ang="0">
                    <a:pos x="1037" y="357"/>
                  </a:cxn>
                  <a:cxn ang="0">
                    <a:pos x="997" y="317"/>
                  </a:cxn>
                  <a:cxn ang="0">
                    <a:pos x="912" y="266"/>
                  </a:cxn>
                  <a:cxn ang="0">
                    <a:pos x="793" y="232"/>
                  </a:cxn>
                  <a:cxn ang="0">
                    <a:pos x="640" y="243"/>
                  </a:cxn>
                  <a:cxn ang="0">
                    <a:pos x="476" y="328"/>
                  </a:cxn>
                  <a:cxn ang="0">
                    <a:pos x="340" y="470"/>
                  </a:cxn>
                  <a:cxn ang="0">
                    <a:pos x="255" y="674"/>
                  </a:cxn>
                  <a:cxn ang="0">
                    <a:pos x="243" y="793"/>
                  </a:cxn>
                  <a:cxn ang="0">
                    <a:pos x="255" y="917"/>
                  </a:cxn>
                  <a:cxn ang="0">
                    <a:pos x="328" y="1127"/>
                  </a:cxn>
                  <a:cxn ang="0">
                    <a:pos x="453" y="1280"/>
                  </a:cxn>
                  <a:cxn ang="0">
                    <a:pos x="583" y="1371"/>
                  </a:cxn>
                  <a:cxn ang="0">
                    <a:pos x="702" y="1399"/>
                  </a:cxn>
                  <a:cxn ang="0">
                    <a:pos x="787" y="1388"/>
                  </a:cxn>
                  <a:cxn ang="0">
                    <a:pos x="850" y="1365"/>
                  </a:cxn>
                  <a:cxn ang="0">
                    <a:pos x="889" y="1342"/>
                  </a:cxn>
                  <a:cxn ang="0">
                    <a:pos x="895" y="1342"/>
                  </a:cxn>
                </a:cxnLst>
                <a:rect l="0" t="0" r="r" b="b"/>
                <a:pathLst>
                  <a:path w="1207" h="1643">
                    <a:moveTo>
                      <a:pt x="895" y="1342"/>
                    </a:moveTo>
                    <a:lnTo>
                      <a:pt x="1014" y="1546"/>
                    </a:lnTo>
                    <a:lnTo>
                      <a:pt x="1009" y="1552"/>
                    </a:lnTo>
                    <a:lnTo>
                      <a:pt x="992" y="1558"/>
                    </a:lnTo>
                    <a:lnTo>
                      <a:pt x="969" y="1569"/>
                    </a:lnTo>
                    <a:lnTo>
                      <a:pt x="935" y="1586"/>
                    </a:lnTo>
                    <a:lnTo>
                      <a:pt x="895" y="1603"/>
                    </a:lnTo>
                    <a:lnTo>
                      <a:pt x="850" y="1620"/>
                    </a:lnTo>
                    <a:lnTo>
                      <a:pt x="742" y="1643"/>
                    </a:lnTo>
                    <a:lnTo>
                      <a:pt x="685" y="1643"/>
                    </a:lnTo>
                    <a:lnTo>
                      <a:pt x="623" y="1643"/>
                    </a:lnTo>
                    <a:lnTo>
                      <a:pt x="555" y="1631"/>
                    </a:lnTo>
                    <a:lnTo>
                      <a:pt x="487" y="1614"/>
                    </a:lnTo>
                    <a:lnTo>
                      <a:pt x="419" y="1580"/>
                    </a:lnTo>
                    <a:lnTo>
                      <a:pt x="351" y="1535"/>
                    </a:lnTo>
                    <a:lnTo>
                      <a:pt x="283" y="1478"/>
                    </a:lnTo>
                    <a:lnTo>
                      <a:pt x="221" y="1405"/>
                    </a:lnTo>
                    <a:lnTo>
                      <a:pt x="158" y="1325"/>
                    </a:lnTo>
                    <a:lnTo>
                      <a:pt x="113" y="1246"/>
                    </a:lnTo>
                    <a:lnTo>
                      <a:pt x="73" y="1167"/>
                    </a:lnTo>
                    <a:lnTo>
                      <a:pt x="45" y="1087"/>
                    </a:lnTo>
                    <a:lnTo>
                      <a:pt x="22" y="1014"/>
                    </a:lnTo>
                    <a:lnTo>
                      <a:pt x="5" y="946"/>
                    </a:lnTo>
                    <a:lnTo>
                      <a:pt x="0" y="878"/>
                    </a:lnTo>
                    <a:lnTo>
                      <a:pt x="0" y="816"/>
                    </a:lnTo>
                    <a:lnTo>
                      <a:pt x="5" y="702"/>
                    </a:lnTo>
                    <a:lnTo>
                      <a:pt x="11" y="651"/>
                    </a:lnTo>
                    <a:lnTo>
                      <a:pt x="22" y="606"/>
                    </a:lnTo>
                    <a:lnTo>
                      <a:pt x="34" y="572"/>
                    </a:lnTo>
                    <a:lnTo>
                      <a:pt x="45" y="538"/>
                    </a:lnTo>
                    <a:lnTo>
                      <a:pt x="56" y="515"/>
                    </a:lnTo>
                    <a:lnTo>
                      <a:pt x="62" y="493"/>
                    </a:lnTo>
                    <a:lnTo>
                      <a:pt x="73" y="476"/>
                    </a:lnTo>
                    <a:lnTo>
                      <a:pt x="85" y="453"/>
                    </a:lnTo>
                    <a:lnTo>
                      <a:pt x="124" y="385"/>
                    </a:lnTo>
                    <a:lnTo>
                      <a:pt x="181" y="306"/>
                    </a:lnTo>
                    <a:lnTo>
                      <a:pt x="255" y="221"/>
                    </a:lnTo>
                    <a:lnTo>
                      <a:pt x="345" y="141"/>
                    </a:lnTo>
                    <a:lnTo>
                      <a:pt x="447" y="68"/>
                    </a:lnTo>
                    <a:lnTo>
                      <a:pt x="504" y="39"/>
                    </a:lnTo>
                    <a:lnTo>
                      <a:pt x="566" y="22"/>
                    </a:lnTo>
                    <a:lnTo>
                      <a:pt x="629" y="5"/>
                    </a:lnTo>
                    <a:lnTo>
                      <a:pt x="697" y="0"/>
                    </a:lnTo>
                    <a:lnTo>
                      <a:pt x="765" y="0"/>
                    </a:lnTo>
                    <a:lnTo>
                      <a:pt x="821" y="5"/>
                    </a:lnTo>
                    <a:lnTo>
                      <a:pt x="929" y="28"/>
                    </a:lnTo>
                    <a:lnTo>
                      <a:pt x="1020" y="62"/>
                    </a:lnTo>
                    <a:lnTo>
                      <a:pt x="1088" y="102"/>
                    </a:lnTo>
                    <a:lnTo>
                      <a:pt x="1145" y="141"/>
                    </a:lnTo>
                    <a:lnTo>
                      <a:pt x="1179" y="181"/>
                    </a:lnTo>
                    <a:lnTo>
                      <a:pt x="1201" y="209"/>
                    </a:lnTo>
                    <a:lnTo>
                      <a:pt x="1207" y="215"/>
                    </a:lnTo>
                    <a:lnTo>
                      <a:pt x="1043" y="362"/>
                    </a:lnTo>
                    <a:lnTo>
                      <a:pt x="1037" y="357"/>
                    </a:lnTo>
                    <a:lnTo>
                      <a:pt x="1020" y="340"/>
                    </a:lnTo>
                    <a:lnTo>
                      <a:pt x="997" y="317"/>
                    </a:lnTo>
                    <a:lnTo>
                      <a:pt x="957" y="289"/>
                    </a:lnTo>
                    <a:lnTo>
                      <a:pt x="912" y="266"/>
                    </a:lnTo>
                    <a:lnTo>
                      <a:pt x="855" y="243"/>
                    </a:lnTo>
                    <a:lnTo>
                      <a:pt x="793" y="232"/>
                    </a:lnTo>
                    <a:lnTo>
                      <a:pt x="719" y="232"/>
                    </a:lnTo>
                    <a:lnTo>
                      <a:pt x="640" y="243"/>
                    </a:lnTo>
                    <a:lnTo>
                      <a:pt x="561" y="277"/>
                    </a:lnTo>
                    <a:lnTo>
                      <a:pt x="476" y="328"/>
                    </a:lnTo>
                    <a:lnTo>
                      <a:pt x="402" y="391"/>
                    </a:lnTo>
                    <a:lnTo>
                      <a:pt x="340" y="470"/>
                    </a:lnTo>
                    <a:lnTo>
                      <a:pt x="289" y="561"/>
                    </a:lnTo>
                    <a:lnTo>
                      <a:pt x="255" y="674"/>
                    </a:lnTo>
                    <a:lnTo>
                      <a:pt x="243" y="731"/>
                    </a:lnTo>
                    <a:lnTo>
                      <a:pt x="243" y="793"/>
                    </a:lnTo>
                    <a:lnTo>
                      <a:pt x="243" y="861"/>
                    </a:lnTo>
                    <a:lnTo>
                      <a:pt x="255" y="917"/>
                    </a:lnTo>
                    <a:lnTo>
                      <a:pt x="283" y="1031"/>
                    </a:lnTo>
                    <a:lnTo>
                      <a:pt x="328" y="1127"/>
                    </a:lnTo>
                    <a:lnTo>
                      <a:pt x="385" y="1212"/>
                    </a:lnTo>
                    <a:lnTo>
                      <a:pt x="453" y="1280"/>
                    </a:lnTo>
                    <a:lnTo>
                      <a:pt x="521" y="1337"/>
                    </a:lnTo>
                    <a:lnTo>
                      <a:pt x="583" y="1371"/>
                    </a:lnTo>
                    <a:lnTo>
                      <a:pt x="646" y="1393"/>
                    </a:lnTo>
                    <a:lnTo>
                      <a:pt x="702" y="1399"/>
                    </a:lnTo>
                    <a:lnTo>
                      <a:pt x="748" y="1393"/>
                    </a:lnTo>
                    <a:lnTo>
                      <a:pt x="787" y="1388"/>
                    </a:lnTo>
                    <a:lnTo>
                      <a:pt x="827" y="1376"/>
                    </a:lnTo>
                    <a:lnTo>
                      <a:pt x="850" y="1365"/>
                    </a:lnTo>
                    <a:lnTo>
                      <a:pt x="872" y="1354"/>
                    </a:lnTo>
                    <a:lnTo>
                      <a:pt x="889" y="1342"/>
                    </a:lnTo>
                    <a:lnTo>
                      <a:pt x="895" y="1342"/>
                    </a:lnTo>
                    <a:lnTo>
                      <a:pt x="895" y="1342"/>
                    </a:lnTo>
                  </a:path>
                </a:pathLst>
              </a:custGeom>
              <a:grpFill/>
              <a:ln w="6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"/>
              <p:cNvSpPr>
                <a:spLocks/>
              </p:cNvSpPr>
              <p:nvPr/>
            </p:nvSpPr>
            <p:spPr bwMode="gray">
              <a:xfrm>
                <a:off x="4643438" y="2506663"/>
                <a:ext cx="1466850" cy="2212975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32" y="17"/>
                  </a:cxn>
                  <a:cxn ang="0">
                    <a:pos x="266" y="63"/>
                  </a:cxn>
                  <a:cxn ang="0">
                    <a:pos x="323" y="153"/>
                  </a:cxn>
                  <a:cxn ang="0">
                    <a:pos x="340" y="210"/>
                  </a:cxn>
                  <a:cxn ang="0">
                    <a:pos x="363" y="312"/>
                  </a:cxn>
                  <a:cxn ang="0">
                    <a:pos x="368" y="374"/>
                  </a:cxn>
                  <a:cxn ang="0">
                    <a:pos x="374" y="397"/>
                  </a:cxn>
                  <a:cxn ang="0">
                    <a:pos x="578" y="635"/>
                  </a:cxn>
                  <a:cxn ang="0">
                    <a:pos x="402" y="635"/>
                  </a:cxn>
                  <a:cxn ang="0">
                    <a:pos x="397" y="663"/>
                  </a:cxn>
                  <a:cxn ang="0">
                    <a:pos x="397" y="742"/>
                  </a:cxn>
                  <a:cxn ang="0">
                    <a:pos x="408" y="884"/>
                  </a:cxn>
                  <a:cxn ang="0">
                    <a:pos x="448" y="1020"/>
                  </a:cxn>
                  <a:cxn ang="0">
                    <a:pos x="521" y="1099"/>
                  </a:cxn>
                  <a:cxn ang="0">
                    <a:pos x="595" y="1139"/>
                  </a:cxn>
                  <a:cxn ang="0">
                    <a:pos x="674" y="1156"/>
                  </a:cxn>
                  <a:cxn ang="0">
                    <a:pos x="799" y="1139"/>
                  </a:cxn>
                  <a:cxn ang="0">
                    <a:pos x="884" y="1275"/>
                  </a:cxn>
                  <a:cxn ang="0">
                    <a:pos x="912" y="1320"/>
                  </a:cxn>
                  <a:cxn ang="0">
                    <a:pos x="924" y="1337"/>
                  </a:cxn>
                  <a:cxn ang="0">
                    <a:pos x="912" y="1343"/>
                  </a:cxn>
                  <a:cxn ang="0">
                    <a:pos x="833" y="1371"/>
                  </a:cxn>
                  <a:cxn ang="0">
                    <a:pos x="697" y="1394"/>
                  </a:cxn>
                  <a:cxn ang="0">
                    <a:pos x="538" y="1377"/>
                  </a:cxn>
                  <a:cxn ang="0">
                    <a:pos x="459" y="1343"/>
                  </a:cxn>
                  <a:cxn ang="0">
                    <a:pos x="340" y="1241"/>
                  </a:cxn>
                  <a:cxn ang="0">
                    <a:pos x="255" y="1128"/>
                  </a:cxn>
                  <a:cxn ang="0">
                    <a:pos x="204" y="1020"/>
                  </a:cxn>
                  <a:cxn ang="0">
                    <a:pos x="181" y="912"/>
                  </a:cxn>
                  <a:cxn ang="0">
                    <a:pos x="170" y="765"/>
                  </a:cxn>
                  <a:cxn ang="0">
                    <a:pos x="164" y="691"/>
                  </a:cxn>
                  <a:cxn ang="0">
                    <a:pos x="164" y="646"/>
                  </a:cxn>
                  <a:cxn ang="0">
                    <a:pos x="0" y="640"/>
                  </a:cxn>
                  <a:cxn ang="0">
                    <a:pos x="153" y="403"/>
                  </a:cxn>
                  <a:cxn ang="0">
                    <a:pos x="153" y="386"/>
                  </a:cxn>
                  <a:cxn ang="0">
                    <a:pos x="142" y="301"/>
                  </a:cxn>
                  <a:cxn ang="0">
                    <a:pos x="96" y="216"/>
                  </a:cxn>
                  <a:cxn ang="0">
                    <a:pos x="62" y="153"/>
                  </a:cxn>
                  <a:cxn ang="0">
                    <a:pos x="62" y="142"/>
                  </a:cxn>
                </a:cxnLst>
                <a:rect l="0" t="0" r="r" b="b"/>
                <a:pathLst>
                  <a:path w="924" h="1394">
                    <a:moveTo>
                      <a:pt x="62" y="142"/>
                    </a:moveTo>
                    <a:lnTo>
                      <a:pt x="221" y="0"/>
                    </a:lnTo>
                    <a:lnTo>
                      <a:pt x="221" y="6"/>
                    </a:lnTo>
                    <a:lnTo>
                      <a:pt x="232" y="17"/>
                    </a:lnTo>
                    <a:lnTo>
                      <a:pt x="249" y="40"/>
                    </a:lnTo>
                    <a:lnTo>
                      <a:pt x="266" y="63"/>
                    </a:lnTo>
                    <a:lnTo>
                      <a:pt x="306" y="125"/>
                    </a:lnTo>
                    <a:lnTo>
                      <a:pt x="323" y="153"/>
                    </a:lnTo>
                    <a:lnTo>
                      <a:pt x="334" y="176"/>
                    </a:lnTo>
                    <a:lnTo>
                      <a:pt x="340" y="210"/>
                    </a:lnTo>
                    <a:lnTo>
                      <a:pt x="351" y="244"/>
                    </a:lnTo>
                    <a:lnTo>
                      <a:pt x="363" y="312"/>
                    </a:lnTo>
                    <a:lnTo>
                      <a:pt x="368" y="346"/>
                    </a:lnTo>
                    <a:lnTo>
                      <a:pt x="368" y="374"/>
                    </a:lnTo>
                    <a:lnTo>
                      <a:pt x="374" y="391"/>
                    </a:lnTo>
                    <a:lnTo>
                      <a:pt x="374" y="397"/>
                    </a:lnTo>
                    <a:lnTo>
                      <a:pt x="578" y="391"/>
                    </a:lnTo>
                    <a:lnTo>
                      <a:pt x="578" y="635"/>
                    </a:lnTo>
                    <a:lnTo>
                      <a:pt x="402" y="629"/>
                    </a:lnTo>
                    <a:lnTo>
                      <a:pt x="402" y="635"/>
                    </a:lnTo>
                    <a:lnTo>
                      <a:pt x="402" y="646"/>
                    </a:lnTo>
                    <a:lnTo>
                      <a:pt x="397" y="663"/>
                    </a:lnTo>
                    <a:lnTo>
                      <a:pt x="397" y="686"/>
                    </a:lnTo>
                    <a:lnTo>
                      <a:pt x="397" y="742"/>
                    </a:lnTo>
                    <a:lnTo>
                      <a:pt x="397" y="810"/>
                    </a:lnTo>
                    <a:lnTo>
                      <a:pt x="408" y="884"/>
                    </a:lnTo>
                    <a:lnTo>
                      <a:pt x="419" y="958"/>
                    </a:lnTo>
                    <a:lnTo>
                      <a:pt x="448" y="1020"/>
                    </a:lnTo>
                    <a:lnTo>
                      <a:pt x="482" y="1071"/>
                    </a:lnTo>
                    <a:lnTo>
                      <a:pt x="521" y="1099"/>
                    </a:lnTo>
                    <a:lnTo>
                      <a:pt x="555" y="1122"/>
                    </a:lnTo>
                    <a:lnTo>
                      <a:pt x="595" y="1139"/>
                    </a:lnTo>
                    <a:lnTo>
                      <a:pt x="635" y="1150"/>
                    </a:lnTo>
                    <a:lnTo>
                      <a:pt x="674" y="1156"/>
                    </a:lnTo>
                    <a:lnTo>
                      <a:pt x="714" y="1156"/>
                    </a:lnTo>
                    <a:lnTo>
                      <a:pt x="799" y="1139"/>
                    </a:lnTo>
                    <a:lnTo>
                      <a:pt x="844" y="1207"/>
                    </a:lnTo>
                    <a:lnTo>
                      <a:pt x="884" y="1275"/>
                    </a:lnTo>
                    <a:lnTo>
                      <a:pt x="901" y="1298"/>
                    </a:lnTo>
                    <a:lnTo>
                      <a:pt x="912" y="1320"/>
                    </a:lnTo>
                    <a:lnTo>
                      <a:pt x="924" y="1332"/>
                    </a:lnTo>
                    <a:lnTo>
                      <a:pt x="924" y="1337"/>
                    </a:lnTo>
                    <a:lnTo>
                      <a:pt x="924" y="1337"/>
                    </a:lnTo>
                    <a:lnTo>
                      <a:pt x="912" y="1343"/>
                    </a:lnTo>
                    <a:lnTo>
                      <a:pt x="878" y="1354"/>
                    </a:lnTo>
                    <a:lnTo>
                      <a:pt x="833" y="1371"/>
                    </a:lnTo>
                    <a:lnTo>
                      <a:pt x="765" y="1383"/>
                    </a:lnTo>
                    <a:lnTo>
                      <a:pt x="697" y="1394"/>
                    </a:lnTo>
                    <a:lnTo>
                      <a:pt x="618" y="1394"/>
                    </a:lnTo>
                    <a:lnTo>
                      <a:pt x="538" y="1377"/>
                    </a:lnTo>
                    <a:lnTo>
                      <a:pt x="499" y="1360"/>
                    </a:lnTo>
                    <a:lnTo>
                      <a:pt x="459" y="1343"/>
                    </a:lnTo>
                    <a:lnTo>
                      <a:pt x="391" y="1292"/>
                    </a:lnTo>
                    <a:lnTo>
                      <a:pt x="340" y="1241"/>
                    </a:lnTo>
                    <a:lnTo>
                      <a:pt x="289" y="1184"/>
                    </a:lnTo>
                    <a:lnTo>
                      <a:pt x="255" y="1128"/>
                    </a:lnTo>
                    <a:lnTo>
                      <a:pt x="227" y="1071"/>
                    </a:lnTo>
                    <a:lnTo>
                      <a:pt x="204" y="1020"/>
                    </a:lnTo>
                    <a:lnTo>
                      <a:pt x="193" y="963"/>
                    </a:lnTo>
                    <a:lnTo>
                      <a:pt x="181" y="912"/>
                    </a:lnTo>
                    <a:lnTo>
                      <a:pt x="170" y="816"/>
                    </a:lnTo>
                    <a:lnTo>
                      <a:pt x="170" y="765"/>
                    </a:lnTo>
                    <a:lnTo>
                      <a:pt x="170" y="725"/>
                    </a:lnTo>
                    <a:lnTo>
                      <a:pt x="164" y="691"/>
                    </a:lnTo>
                    <a:lnTo>
                      <a:pt x="164" y="663"/>
                    </a:lnTo>
                    <a:lnTo>
                      <a:pt x="164" y="646"/>
                    </a:lnTo>
                    <a:lnTo>
                      <a:pt x="164" y="640"/>
                    </a:lnTo>
                    <a:lnTo>
                      <a:pt x="0" y="640"/>
                    </a:lnTo>
                    <a:lnTo>
                      <a:pt x="6" y="403"/>
                    </a:lnTo>
                    <a:lnTo>
                      <a:pt x="153" y="403"/>
                    </a:lnTo>
                    <a:lnTo>
                      <a:pt x="153" y="397"/>
                    </a:lnTo>
                    <a:lnTo>
                      <a:pt x="153" y="386"/>
                    </a:lnTo>
                    <a:lnTo>
                      <a:pt x="153" y="352"/>
                    </a:lnTo>
                    <a:lnTo>
                      <a:pt x="142" y="301"/>
                    </a:lnTo>
                    <a:lnTo>
                      <a:pt x="125" y="255"/>
                    </a:lnTo>
                    <a:lnTo>
                      <a:pt x="96" y="216"/>
                    </a:lnTo>
                    <a:lnTo>
                      <a:pt x="74" y="182"/>
                    </a:lnTo>
                    <a:lnTo>
                      <a:pt x="62" y="153"/>
                    </a:lnTo>
                    <a:lnTo>
                      <a:pt x="62" y="142"/>
                    </a:lnTo>
                    <a:lnTo>
                      <a:pt x="62" y="142"/>
                    </a:lnTo>
                  </a:path>
                </a:pathLst>
              </a:custGeom>
              <a:grpFill/>
              <a:ln w="6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55" name="Freeform 111"/>
          <p:cNvSpPr>
            <a:spLocks/>
          </p:cNvSpPr>
          <p:nvPr/>
        </p:nvSpPr>
        <p:spPr bwMode="gray">
          <a:xfrm>
            <a:off x="4413063" y="3270189"/>
            <a:ext cx="327593" cy="51225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1" y="448"/>
              </a:cxn>
              <a:cxn ang="0">
                <a:pos x="102" y="890"/>
              </a:cxn>
              <a:cxn ang="0">
                <a:pos x="284" y="885"/>
              </a:cxn>
              <a:cxn ang="0">
                <a:pos x="374" y="885"/>
              </a:cxn>
              <a:cxn ang="0">
                <a:pos x="465" y="896"/>
              </a:cxn>
              <a:cxn ang="0">
                <a:pos x="573" y="17"/>
              </a:cxn>
              <a:cxn ang="0">
                <a:pos x="425" y="6"/>
              </a:cxn>
              <a:cxn ang="0">
                <a:pos x="284" y="0"/>
              </a:cxn>
              <a:cxn ang="0">
                <a:pos x="142" y="6"/>
              </a:cxn>
              <a:cxn ang="0">
                <a:pos x="0" y="17"/>
              </a:cxn>
              <a:cxn ang="0">
                <a:pos x="0" y="17"/>
              </a:cxn>
            </a:cxnLst>
            <a:rect l="0" t="0" r="r" b="b"/>
            <a:pathLst>
              <a:path w="573" h="896">
                <a:moveTo>
                  <a:pt x="0" y="17"/>
                </a:moveTo>
                <a:lnTo>
                  <a:pt x="51" y="448"/>
                </a:lnTo>
                <a:lnTo>
                  <a:pt x="102" y="890"/>
                </a:lnTo>
                <a:lnTo>
                  <a:pt x="284" y="885"/>
                </a:lnTo>
                <a:lnTo>
                  <a:pt x="374" y="885"/>
                </a:lnTo>
                <a:lnTo>
                  <a:pt x="465" y="896"/>
                </a:lnTo>
                <a:lnTo>
                  <a:pt x="573" y="17"/>
                </a:lnTo>
                <a:lnTo>
                  <a:pt x="425" y="6"/>
                </a:lnTo>
                <a:lnTo>
                  <a:pt x="284" y="0"/>
                </a:lnTo>
                <a:lnTo>
                  <a:pt x="142" y="6"/>
                </a:lnTo>
                <a:lnTo>
                  <a:pt x="0" y="17"/>
                </a:lnTo>
                <a:lnTo>
                  <a:pt x="0" y="17"/>
                </a:lnTo>
              </a:path>
            </a:pathLst>
          </a:custGeom>
          <a:noFill/>
          <a:ln w="19050">
            <a:solidFill>
              <a:srgbClr val="E42322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35"/>
          <p:cNvSpPr/>
          <p:nvPr/>
        </p:nvSpPr>
        <p:spPr bwMode="gray">
          <a:xfrm>
            <a:off x="6419850" y="3429000"/>
            <a:ext cx="2286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 err="1" smtClean="0"/>
              <a:t>Uijt</a:t>
            </a:r>
            <a:r>
              <a:rPr lang="de-DE" dirty="0" smtClean="0"/>
              <a:t> </a:t>
            </a:r>
            <a:r>
              <a:rPr lang="de-DE" dirty="0" err="1" smtClean="0"/>
              <a:t>jt</a:t>
            </a:r>
            <a:r>
              <a:rPr lang="de-DE" dirty="0" smtClean="0"/>
              <a:t> b </a:t>
            </a:r>
            <a:r>
              <a:rPr lang="de-DE" dirty="0" err="1" smtClean="0"/>
              <a:t>tfdsfu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jogpsnbujpo</a:t>
            </a:r>
            <a:r>
              <a:rPr lang="de-DE" dirty="0" smtClean="0"/>
              <a:t>!</a:t>
            </a:r>
            <a:endParaRPr lang="de-DE" dirty="0" err="1" smtClean="0"/>
          </a:p>
        </p:txBody>
      </p:sp>
      <p:sp>
        <p:nvSpPr>
          <p:cNvPr id="146" name="Rectangle 35"/>
          <p:cNvSpPr/>
          <p:nvPr/>
        </p:nvSpPr>
        <p:spPr bwMode="gray">
          <a:xfrm>
            <a:off x="6419850" y="3429000"/>
            <a:ext cx="2286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 err="1" smtClean="0"/>
              <a:t>Vjku</a:t>
            </a:r>
            <a:r>
              <a:rPr lang="de-DE" dirty="0" smtClean="0"/>
              <a:t> </a:t>
            </a:r>
            <a:r>
              <a:rPr lang="de-DE" dirty="0" err="1" smtClean="0"/>
              <a:t>ku</a:t>
            </a:r>
            <a:r>
              <a:rPr lang="de-DE" dirty="0" smtClean="0"/>
              <a:t> c </a:t>
            </a:r>
            <a:r>
              <a:rPr lang="de-DE" dirty="0" err="1" smtClean="0"/>
              <a:t>ugetgv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kphqtocvkqp</a:t>
            </a:r>
            <a:r>
              <a:rPr lang="de-DE" dirty="0" smtClean="0"/>
              <a:t>!</a:t>
            </a:r>
            <a:endParaRPr lang="de-DE" dirty="0" err="1" smtClean="0"/>
          </a:p>
        </p:txBody>
      </p:sp>
      <p:sp>
        <p:nvSpPr>
          <p:cNvPr id="147" name="Rectangle 35"/>
          <p:cNvSpPr/>
          <p:nvPr/>
        </p:nvSpPr>
        <p:spPr bwMode="gray">
          <a:xfrm>
            <a:off x="6419850" y="3429000"/>
            <a:ext cx="2286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 err="1" smtClean="0"/>
              <a:t>Wklv</a:t>
            </a:r>
            <a:r>
              <a:rPr lang="de-DE" dirty="0" smtClean="0"/>
              <a:t> </a:t>
            </a:r>
            <a:r>
              <a:rPr lang="de-DE" dirty="0" err="1" smtClean="0"/>
              <a:t>lv</a:t>
            </a:r>
            <a:r>
              <a:rPr lang="de-DE" dirty="0" smtClean="0"/>
              <a:t> d </a:t>
            </a:r>
            <a:r>
              <a:rPr lang="de-DE" dirty="0" err="1" smtClean="0"/>
              <a:t>vhfuhw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lqirupdwlrq</a:t>
            </a:r>
            <a:r>
              <a:rPr lang="de-DE" dirty="0" smtClean="0"/>
              <a:t>!</a:t>
            </a:r>
            <a:endParaRPr lang="de-DE" dirty="0" err="1" smtClean="0"/>
          </a:p>
        </p:txBody>
      </p:sp>
      <p:sp>
        <p:nvSpPr>
          <p:cNvPr id="132" name="Rounded Rectangle 13"/>
          <p:cNvSpPr/>
          <p:nvPr/>
        </p:nvSpPr>
        <p:spPr bwMode="gray">
          <a:xfrm>
            <a:off x="554038" y="5544500"/>
            <a:ext cx="8151812" cy="6912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B050"/>
                </a:solidFill>
              </a:rPr>
              <a:t>Write out the alphabet twice in two concentric circles. Offset the letters of </a:t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the inner circle from the outer one by a certain amount.</a:t>
            </a:r>
          </a:p>
        </p:txBody>
      </p:sp>
      <p:sp>
        <p:nvSpPr>
          <p:cNvPr id="136" name="Rounded Rectangle 14"/>
          <p:cNvSpPr/>
          <p:nvPr/>
        </p:nvSpPr>
        <p:spPr bwMode="gray">
          <a:xfrm>
            <a:off x="554038" y="5544500"/>
            <a:ext cx="8151812" cy="6912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B050"/>
                </a:solidFill>
              </a:rPr>
              <a:t>Now each letter in the plaintext will be replaced by its corresponding letter </a:t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in the inner circle. That’s how you get the ciphertext.</a:t>
            </a:r>
          </a:p>
        </p:txBody>
      </p:sp>
      <p:sp>
        <p:nvSpPr>
          <p:cNvPr id="79" name="Ellipse 78"/>
          <p:cNvSpPr/>
          <p:nvPr/>
        </p:nvSpPr>
        <p:spPr bwMode="gray">
          <a:xfrm>
            <a:off x="4531520" y="4583243"/>
            <a:ext cx="80962" cy="80962"/>
          </a:xfrm>
          <a:prstGeom prst="ellipse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38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3"/>
          <p:cNvSpPr/>
          <p:nvPr/>
        </p:nvSpPr>
        <p:spPr bwMode="gray">
          <a:xfrm>
            <a:off x="1236588" y="3059668"/>
            <a:ext cx="938206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Plaintext</a:t>
            </a:r>
            <a:endParaRPr lang="en-US" dirty="0"/>
          </a:p>
        </p:txBody>
      </p:sp>
      <p:sp>
        <p:nvSpPr>
          <p:cNvPr id="82" name="Rectangle 54"/>
          <p:cNvSpPr/>
          <p:nvPr/>
        </p:nvSpPr>
        <p:spPr bwMode="gray">
          <a:xfrm>
            <a:off x="7020210" y="3059668"/>
            <a:ext cx="1089401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Chipertext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 bwMode="gray">
          <a:xfrm>
            <a:off x="554038" y="5545590"/>
            <a:ext cx="8151812" cy="69011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srgbClr val="C00000"/>
                </a:solidFill>
              </a:rPr>
              <a:t>As there are limited possibilities (only 26 possibilities of different chipertexts), 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this cipher is quite easy to break.</a:t>
            </a:r>
          </a:p>
        </p:txBody>
      </p:sp>
      <p:grpSp>
        <p:nvGrpSpPr>
          <p:cNvPr id="94" name="Gruppieren 93"/>
          <p:cNvGrpSpPr/>
          <p:nvPr/>
        </p:nvGrpSpPr>
        <p:grpSpPr bwMode="gray">
          <a:xfrm>
            <a:off x="554038" y="5544500"/>
            <a:ext cx="8151812" cy="691200"/>
            <a:chOff x="554038" y="8077201"/>
            <a:chExt cx="8151812" cy="691200"/>
          </a:xfrm>
        </p:grpSpPr>
        <p:sp>
          <p:nvSpPr>
            <p:cNvPr id="95" name="Rounded Rectangle 33">
              <a:hlinkClick r:id="rId4"/>
            </p:cNvPr>
            <p:cNvSpPr/>
            <p:nvPr/>
          </p:nvSpPr>
          <p:spPr bwMode="gray">
            <a:xfrm>
              <a:off x="554038" y="8077201"/>
              <a:ext cx="8151812" cy="691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7063" lvl="0"/>
              <a:r>
                <a:rPr lang="en-US" sz="1600" b="1" dirty="0" smtClean="0">
                  <a:solidFill>
                    <a:srgbClr val="C00000"/>
                  </a:solidFill>
                </a:rPr>
                <a:t>Do you want to try this cipher on your own text?</a:t>
              </a:r>
            </a:p>
            <a:p>
              <a:pPr marL="627063" lvl="0"/>
              <a:r>
                <a:rPr lang="en-US" sz="1600" b="1" dirty="0" smtClean="0">
                  <a:solidFill>
                    <a:srgbClr val="C00000"/>
                  </a:solidFill>
                </a:rPr>
                <a:t>You can try it </a:t>
              </a:r>
              <a:r>
                <a:rPr lang="en-US" sz="1600" b="1" dirty="0" smtClean="0">
                  <a:solidFill>
                    <a:srgbClr val="C00000"/>
                  </a:solidFill>
                  <a:hlinkClick r:id="rId4"/>
                </a:rPr>
                <a:t>here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.</a:t>
              </a:r>
            </a:p>
          </p:txBody>
        </p:sp>
        <p:sp>
          <p:nvSpPr>
            <p:cNvPr id="96" name="Rounded Rectangle 5"/>
            <p:cNvSpPr/>
            <p:nvPr/>
          </p:nvSpPr>
          <p:spPr bwMode="gray">
            <a:xfrm>
              <a:off x="720736" y="8235869"/>
              <a:ext cx="373864" cy="373864"/>
            </a:xfrm>
            <a:prstGeom prst="roundRect">
              <a:avLst/>
            </a:prstGeom>
            <a:gradFill>
              <a:gsLst>
                <a:gs pos="57000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2400" b="1" smtClean="0">
                  <a:solidFill>
                    <a:schemeClr val="tx1"/>
                  </a:solidFill>
                </a:rPr>
                <a:t>!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83" name="Foliennummernplatzhalter 82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-831000">
                                      <p:cBhvr>
                                        <p:cTn id="3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31000">
                                      <p:cBhvr>
                                        <p:cTn id="6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800"/>
                            </p:stCondLst>
                            <p:childTnLst>
                              <p:par>
                                <p:cTn id="78" presetID="8" presetClass="emph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Rot by="-831000">
                                      <p:cBhvr>
                                        <p:cTn id="7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4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5" grpId="0" animBg="1"/>
      <p:bldP spid="33" grpId="0" uiExpand="1" build="p"/>
      <p:bldP spid="35" grpId="0"/>
      <p:bldP spid="6255" grpId="0" animBg="1"/>
      <p:bldP spid="145" grpId="0" animBg="1"/>
      <p:bldP spid="145" grpId="1" animBg="1"/>
      <p:bldP spid="146" grpId="0" animBg="1"/>
      <p:bldP spid="146" grpId="1" animBg="1"/>
      <p:bldP spid="147" grpId="0" animBg="1"/>
      <p:bldP spid="132" grpId="0" animBg="1"/>
      <p:bldP spid="132" grpId="1" animBg="1"/>
      <p:bldP spid="136" grpId="0" animBg="1"/>
      <p:bldP spid="136" grpId="1" animBg="1"/>
      <p:bldP spid="79" grpId="0" animBg="1"/>
      <p:bldP spid="81" grpId="0"/>
      <p:bldP spid="82" grpId="0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Model of the RSA cipher</a:t>
            </a:r>
            <a:endParaRPr lang="en-US" sz="2400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1"/>
            <a:r>
              <a:rPr lang="en-US" dirty="0" smtClean="0"/>
              <a:t>The goal is to achieve a safe means of communication. </a:t>
            </a:r>
            <a:br>
              <a:rPr lang="en-US" dirty="0" smtClean="0"/>
            </a:br>
            <a:r>
              <a:rPr lang="en-US" dirty="0" smtClean="0"/>
              <a:t>"Safe" in this case means that even if a message is intercepted, it should not be possible </a:t>
            </a:r>
            <a:br>
              <a:rPr lang="en-US" dirty="0" smtClean="0"/>
            </a:br>
            <a:r>
              <a:rPr lang="en-US" dirty="0" smtClean="0"/>
              <a:t>for an attacker to read the message.</a:t>
            </a:r>
          </a:p>
          <a:p>
            <a:pPr lvl="1"/>
            <a:r>
              <a:rPr lang="en-US" dirty="0" smtClean="0"/>
              <a:t>How can we realize this security? A modern solution is the </a:t>
            </a:r>
            <a:r>
              <a:rPr lang="en-US" b="1" dirty="0" smtClean="0"/>
              <a:t>RSA cipher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idea of the cipher is as follows:</a:t>
            </a:r>
          </a:p>
        </p:txBody>
      </p:sp>
      <p:sp>
        <p:nvSpPr>
          <p:cNvPr id="46" name="Foliennummernplatzhalter 4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7" name="Rounded Rectangle 13"/>
          <p:cNvSpPr/>
          <p:nvPr/>
        </p:nvSpPr>
        <p:spPr bwMode="gray">
          <a:xfrm>
            <a:off x="554038" y="5800100"/>
            <a:ext cx="8151812" cy="4356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B050"/>
                </a:solidFill>
              </a:rPr>
              <a:t>Each participant has a padlock with a matching key.</a:t>
            </a:r>
          </a:p>
        </p:txBody>
      </p:sp>
      <p:sp>
        <p:nvSpPr>
          <p:cNvPr id="68" name="Rounded Rectangle 13"/>
          <p:cNvSpPr/>
          <p:nvPr/>
        </p:nvSpPr>
        <p:spPr bwMode="gray">
          <a:xfrm>
            <a:off x="554038" y="5530100"/>
            <a:ext cx="8151812" cy="7056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B050"/>
                </a:solidFill>
              </a:rPr>
              <a:t>The main idea is to separate the padlock from the key. You should publicize copies </a:t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of your padlock, as opposed to your key, which you should keep secret.</a:t>
            </a:r>
          </a:p>
        </p:txBody>
      </p:sp>
      <p:sp>
        <p:nvSpPr>
          <p:cNvPr id="69" name="Rounded Rectangle 13"/>
          <p:cNvSpPr/>
          <p:nvPr/>
        </p:nvSpPr>
        <p:spPr bwMode="gray">
          <a:xfrm>
            <a:off x="554038" y="5530100"/>
            <a:ext cx="8151812" cy="7056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B050"/>
                </a:solidFill>
              </a:rPr>
              <a:t>Now someone who wants to send you a message is able </a:t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to encode his or her message with your padlock.</a:t>
            </a:r>
          </a:p>
        </p:txBody>
      </p:sp>
      <p:sp>
        <p:nvSpPr>
          <p:cNvPr id="70" name="Rounded Rectangle 14"/>
          <p:cNvSpPr/>
          <p:nvPr/>
        </p:nvSpPr>
        <p:spPr bwMode="gray">
          <a:xfrm>
            <a:off x="554038" y="5490500"/>
            <a:ext cx="8151812" cy="7452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B050"/>
                </a:solidFill>
              </a:rPr>
              <a:t>Then the message can be sent in public, as only the right recipient </a:t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will be able to open the padlock with the appropriate key.</a:t>
            </a:r>
          </a:p>
        </p:txBody>
      </p:sp>
      <p:grpSp>
        <p:nvGrpSpPr>
          <p:cNvPr id="71" name="Gruppieren 65"/>
          <p:cNvGrpSpPr/>
          <p:nvPr/>
        </p:nvGrpSpPr>
        <p:grpSpPr bwMode="gray">
          <a:xfrm>
            <a:off x="1556655" y="3733255"/>
            <a:ext cx="1291413" cy="1641386"/>
            <a:chOff x="177800" y="3733255"/>
            <a:chExt cx="1291413" cy="1641386"/>
          </a:xfrm>
        </p:grpSpPr>
        <p:pic>
          <p:nvPicPr>
            <p:cNvPr id="72" name="Picture 22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/>
            <a:stretch>
              <a:fillRect/>
            </a:stretch>
          </p:blipFill>
          <p:spPr bwMode="gray">
            <a:xfrm>
              <a:off x="177800" y="4761236"/>
              <a:ext cx="1291413" cy="61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4" name="Gruppieren 42"/>
            <p:cNvGrpSpPr/>
            <p:nvPr/>
          </p:nvGrpSpPr>
          <p:grpSpPr bwMode="gray">
            <a:xfrm>
              <a:off x="537354" y="3733255"/>
              <a:ext cx="598484" cy="1377910"/>
              <a:chOff x="-2763838" y="1373188"/>
              <a:chExt cx="2389188" cy="5500688"/>
            </a:xfrm>
          </p:grpSpPr>
          <p:sp>
            <p:nvSpPr>
              <p:cNvPr id="75" name="Freeform 8"/>
              <p:cNvSpPr>
                <a:spLocks/>
              </p:cNvSpPr>
              <p:nvPr/>
            </p:nvSpPr>
            <p:spPr bwMode="gray">
              <a:xfrm>
                <a:off x="-1150938" y="3089276"/>
                <a:ext cx="558800" cy="1620838"/>
              </a:xfrm>
              <a:custGeom>
                <a:avLst/>
                <a:gdLst/>
                <a:ahLst/>
                <a:cxnLst>
                  <a:cxn ang="0">
                    <a:pos x="132" y="424"/>
                  </a:cxn>
                  <a:cxn ang="0">
                    <a:pos x="122" y="410"/>
                  </a:cxn>
                  <a:cxn ang="0">
                    <a:pos x="117" y="397"/>
                  </a:cxn>
                  <a:cxn ang="0">
                    <a:pos x="116" y="390"/>
                  </a:cxn>
                  <a:cxn ang="0">
                    <a:pos x="116" y="34"/>
                  </a:cxn>
                  <a:cxn ang="0">
                    <a:pos x="115" y="29"/>
                  </a:cxn>
                  <a:cxn ang="0">
                    <a:pos x="113" y="21"/>
                  </a:cxn>
                  <a:cxn ang="0">
                    <a:pos x="107" y="13"/>
                  </a:cxn>
                  <a:cxn ang="0">
                    <a:pos x="98" y="9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5" y="12"/>
                  </a:cxn>
                  <a:cxn ang="0">
                    <a:pos x="17" y="20"/>
                  </a:cxn>
                  <a:cxn ang="0">
                    <a:pos x="18" y="24"/>
                  </a:cxn>
                  <a:cxn ang="0">
                    <a:pos x="18" y="373"/>
                  </a:cxn>
                  <a:cxn ang="0">
                    <a:pos x="19" y="379"/>
                  </a:cxn>
                  <a:cxn ang="0">
                    <a:pos x="24" y="392"/>
                  </a:cxn>
                  <a:cxn ang="0">
                    <a:pos x="34" y="406"/>
                  </a:cxn>
                  <a:cxn ang="0">
                    <a:pos x="51" y="414"/>
                  </a:cxn>
                  <a:cxn ang="0">
                    <a:pos x="149" y="432"/>
                  </a:cxn>
                  <a:cxn ang="0">
                    <a:pos x="132" y="424"/>
                  </a:cxn>
                </a:cxnLst>
                <a:rect l="0" t="0" r="r" b="b"/>
                <a:pathLst>
                  <a:path w="149" h="432">
                    <a:moveTo>
                      <a:pt x="132" y="424"/>
                    </a:moveTo>
                    <a:cubicBezTo>
                      <a:pt x="128" y="420"/>
                      <a:pt x="124" y="415"/>
                      <a:pt x="122" y="410"/>
                    </a:cubicBezTo>
                    <a:cubicBezTo>
                      <a:pt x="119" y="405"/>
                      <a:pt x="118" y="401"/>
                      <a:pt x="117" y="397"/>
                    </a:cubicBezTo>
                    <a:cubicBezTo>
                      <a:pt x="116" y="393"/>
                      <a:pt x="116" y="391"/>
                      <a:pt x="116" y="390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3"/>
                      <a:pt x="116" y="32"/>
                      <a:pt x="115" y="29"/>
                    </a:cubicBezTo>
                    <a:cubicBezTo>
                      <a:pt x="115" y="27"/>
                      <a:pt x="114" y="24"/>
                      <a:pt x="113" y="21"/>
                    </a:cubicBezTo>
                    <a:cubicBezTo>
                      <a:pt x="112" y="19"/>
                      <a:pt x="110" y="16"/>
                      <a:pt x="107" y="13"/>
                    </a:cubicBezTo>
                    <a:cubicBezTo>
                      <a:pt x="105" y="11"/>
                      <a:pt x="102" y="10"/>
                      <a:pt x="98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4"/>
                    </a:cubicBezTo>
                    <a:cubicBezTo>
                      <a:pt x="12" y="6"/>
                      <a:pt x="13" y="9"/>
                      <a:pt x="15" y="12"/>
                    </a:cubicBezTo>
                    <a:cubicBezTo>
                      <a:pt x="16" y="15"/>
                      <a:pt x="17" y="17"/>
                      <a:pt x="17" y="20"/>
                    </a:cubicBezTo>
                    <a:cubicBezTo>
                      <a:pt x="18" y="22"/>
                      <a:pt x="18" y="23"/>
                      <a:pt x="18" y="24"/>
                    </a:cubicBezTo>
                    <a:cubicBezTo>
                      <a:pt x="18" y="373"/>
                      <a:pt x="18" y="373"/>
                      <a:pt x="18" y="373"/>
                    </a:cubicBezTo>
                    <a:cubicBezTo>
                      <a:pt x="18" y="373"/>
                      <a:pt x="18" y="376"/>
                      <a:pt x="19" y="379"/>
                    </a:cubicBezTo>
                    <a:cubicBezTo>
                      <a:pt x="20" y="383"/>
                      <a:pt x="22" y="388"/>
                      <a:pt x="24" y="392"/>
                    </a:cubicBezTo>
                    <a:cubicBezTo>
                      <a:pt x="27" y="397"/>
                      <a:pt x="30" y="402"/>
                      <a:pt x="34" y="406"/>
                    </a:cubicBezTo>
                    <a:cubicBezTo>
                      <a:pt x="38" y="410"/>
                      <a:pt x="44" y="413"/>
                      <a:pt x="51" y="414"/>
                    </a:cubicBezTo>
                    <a:cubicBezTo>
                      <a:pt x="149" y="432"/>
                      <a:pt x="149" y="432"/>
                      <a:pt x="149" y="432"/>
                    </a:cubicBezTo>
                    <a:cubicBezTo>
                      <a:pt x="142" y="431"/>
                      <a:pt x="136" y="428"/>
                      <a:pt x="132" y="424"/>
                    </a:cubicBezTo>
                    <a:close/>
                  </a:path>
                </a:pathLst>
              </a:custGeom>
              <a:solidFill>
                <a:srgbClr val="2F65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" name="Freeform 9"/>
              <p:cNvSpPr>
                <a:spLocks/>
              </p:cNvSpPr>
              <p:nvPr/>
            </p:nvSpPr>
            <p:spPr bwMode="gray">
              <a:xfrm>
                <a:off x="-1698626" y="4829176"/>
                <a:ext cx="573088" cy="1946275"/>
              </a:xfrm>
              <a:custGeom>
                <a:avLst/>
                <a:gdLst/>
                <a:ahLst/>
                <a:cxnLst>
                  <a:cxn ang="0">
                    <a:pos x="134" y="506"/>
                  </a:cxn>
                  <a:cxn ang="0">
                    <a:pos x="123" y="486"/>
                  </a:cxn>
                  <a:cxn ang="0">
                    <a:pos x="117" y="468"/>
                  </a:cxn>
                  <a:cxn ang="0">
                    <a:pos x="115" y="459"/>
                  </a:cxn>
                  <a:cxn ang="0">
                    <a:pos x="115" y="60"/>
                  </a:cxn>
                  <a:cxn ang="0">
                    <a:pos x="115" y="53"/>
                  </a:cxn>
                  <a:cxn ang="0">
                    <a:pos x="113" y="41"/>
                  </a:cxn>
                  <a:cxn ang="0">
                    <a:pos x="108" y="28"/>
                  </a:cxn>
                  <a:cxn ang="0">
                    <a:pos x="96" y="20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8" y="21"/>
                  </a:cxn>
                  <a:cxn ang="0">
                    <a:pos x="19" y="33"/>
                  </a:cxn>
                  <a:cxn ang="0">
                    <a:pos x="19" y="39"/>
                  </a:cxn>
                  <a:cxn ang="0">
                    <a:pos x="20" y="430"/>
                  </a:cxn>
                  <a:cxn ang="0">
                    <a:pos x="22" y="439"/>
                  </a:cxn>
                  <a:cxn ang="0">
                    <a:pos x="28" y="457"/>
                  </a:cxn>
                  <a:cxn ang="0">
                    <a:pos x="39" y="476"/>
                  </a:cxn>
                  <a:cxn ang="0">
                    <a:pos x="58" y="489"/>
                  </a:cxn>
                  <a:cxn ang="0">
                    <a:pos x="153" y="519"/>
                  </a:cxn>
                  <a:cxn ang="0">
                    <a:pos x="134" y="506"/>
                  </a:cxn>
                </a:cxnLst>
                <a:rect l="0" t="0" r="r" b="b"/>
                <a:pathLst>
                  <a:path w="153" h="519">
                    <a:moveTo>
                      <a:pt x="134" y="506"/>
                    </a:moveTo>
                    <a:cubicBezTo>
                      <a:pt x="129" y="500"/>
                      <a:pt x="126" y="493"/>
                      <a:pt x="123" y="486"/>
                    </a:cubicBezTo>
                    <a:cubicBezTo>
                      <a:pt x="120" y="480"/>
                      <a:pt x="118" y="473"/>
                      <a:pt x="117" y="468"/>
                    </a:cubicBezTo>
                    <a:cubicBezTo>
                      <a:pt x="115" y="463"/>
                      <a:pt x="115" y="460"/>
                      <a:pt x="115" y="459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59"/>
                      <a:pt x="115" y="57"/>
                      <a:pt x="115" y="53"/>
                    </a:cubicBezTo>
                    <a:cubicBezTo>
                      <a:pt x="115" y="50"/>
                      <a:pt x="114" y="45"/>
                      <a:pt x="113" y="41"/>
                    </a:cubicBezTo>
                    <a:cubicBezTo>
                      <a:pt x="112" y="36"/>
                      <a:pt x="111" y="31"/>
                      <a:pt x="108" y="28"/>
                    </a:cubicBezTo>
                    <a:cubicBezTo>
                      <a:pt x="105" y="24"/>
                      <a:pt x="101" y="21"/>
                      <a:pt x="9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9" y="4"/>
                      <a:pt x="12" y="8"/>
                    </a:cubicBezTo>
                    <a:cubicBezTo>
                      <a:pt x="15" y="11"/>
                      <a:pt x="17" y="16"/>
                      <a:pt x="18" y="21"/>
                    </a:cubicBezTo>
                    <a:cubicBezTo>
                      <a:pt x="19" y="25"/>
                      <a:pt x="19" y="30"/>
                      <a:pt x="19" y="33"/>
                    </a:cubicBezTo>
                    <a:cubicBezTo>
                      <a:pt x="19" y="36"/>
                      <a:pt x="19" y="39"/>
                      <a:pt x="19" y="39"/>
                    </a:cubicBezTo>
                    <a:cubicBezTo>
                      <a:pt x="20" y="430"/>
                      <a:pt x="20" y="430"/>
                      <a:pt x="20" y="430"/>
                    </a:cubicBezTo>
                    <a:cubicBezTo>
                      <a:pt x="20" y="431"/>
                      <a:pt x="20" y="434"/>
                      <a:pt x="22" y="439"/>
                    </a:cubicBezTo>
                    <a:cubicBezTo>
                      <a:pt x="23" y="444"/>
                      <a:pt x="25" y="450"/>
                      <a:pt x="28" y="457"/>
                    </a:cubicBezTo>
                    <a:cubicBezTo>
                      <a:pt x="30" y="463"/>
                      <a:pt x="34" y="470"/>
                      <a:pt x="39" y="476"/>
                    </a:cubicBezTo>
                    <a:cubicBezTo>
                      <a:pt x="44" y="482"/>
                      <a:pt x="50" y="486"/>
                      <a:pt x="58" y="489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46" y="516"/>
                      <a:pt x="139" y="512"/>
                      <a:pt x="134" y="506"/>
                    </a:cubicBezTo>
                    <a:close/>
                  </a:path>
                </a:pathLst>
              </a:custGeom>
              <a:solidFill>
                <a:srgbClr val="2F65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" name="Freeform 11"/>
              <p:cNvSpPr>
                <a:spLocks/>
              </p:cNvSpPr>
              <p:nvPr/>
            </p:nvSpPr>
            <p:spPr bwMode="gray">
              <a:xfrm>
                <a:off x="-2306638" y="3143251"/>
                <a:ext cx="555625" cy="3719513"/>
              </a:xfrm>
              <a:custGeom>
                <a:avLst/>
                <a:gdLst/>
                <a:ahLst/>
                <a:cxnLst>
                  <a:cxn ang="0">
                    <a:pos x="130" y="979"/>
                  </a:cxn>
                  <a:cxn ang="0">
                    <a:pos x="120" y="961"/>
                  </a:cxn>
                  <a:cxn ang="0">
                    <a:pos x="115" y="944"/>
                  </a:cxn>
                  <a:cxn ang="0">
                    <a:pos x="113" y="935"/>
                  </a:cxn>
                  <a:cxn ang="0">
                    <a:pos x="111" y="39"/>
                  </a:cxn>
                  <a:cxn ang="0">
                    <a:pos x="110" y="34"/>
                  </a:cxn>
                  <a:cxn ang="0">
                    <a:pos x="108" y="24"/>
                  </a:cxn>
                  <a:cxn ang="0">
                    <a:pos x="104" y="15"/>
                  </a:cxn>
                  <a:cxn ang="0">
                    <a:pos x="94" y="10"/>
                  </a:cxn>
                  <a:cxn ang="0">
                    <a:pos x="0" y="0"/>
                  </a:cxn>
                  <a:cxn ang="0">
                    <a:pos x="9" y="5"/>
                  </a:cxn>
                  <a:cxn ang="0">
                    <a:pos x="14" y="14"/>
                  </a:cxn>
                  <a:cxn ang="0">
                    <a:pos x="16" y="23"/>
                  </a:cxn>
                  <a:cxn ang="0">
                    <a:pos x="16" y="28"/>
                  </a:cxn>
                  <a:cxn ang="0">
                    <a:pos x="20" y="905"/>
                  </a:cxn>
                  <a:cxn ang="0">
                    <a:pos x="22" y="913"/>
                  </a:cxn>
                  <a:cxn ang="0">
                    <a:pos x="27" y="930"/>
                  </a:cxn>
                  <a:cxn ang="0">
                    <a:pos x="37" y="949"/>
                  </a:cxn>
                  <a:cxn ang="0">
                    <a:pos x="55" y="961"/>
                  </a:cxn>
                  <a:cxn ang="0">
                    <a:pos x="148" y="992"/>
                  </a:cxn>
                  <a:cxn ang="0">
                    <a:pos x="130" y="979"/>
                  </a:cxn>
                </a:cxnLst>
                <a:rect l="0" t="0" r="r" b="b"/>
                <a:pathLst>
                  <a:path w="148" h="992">
                    <a:moveTo>
                      <a:pt x="130" y="979"/>
                    </a:moveTo>
                    <a:cubicBezTo>
                      <a:pt x="126" y="974"/>
                      <a:pt x="122" y="967"/>
                      <a:pt x="120" y="961"/>
                    </a:cubicBezTo>
                    <a:cubicBezTo>
                      <a:pt x="117" y="955"/>
                      <a:pt x="116" y="948"/>
                      <a:pt x="115" y="944"/>
                    </a:cubicBezTo>
                    <a:cubicBezTo>
                      <a:pt x="114" y="939"/>
                      <a:pt x="113" y="936"/>
                      <a:pt x="113" y="935"/>
                    </a:cubicBezTo>
                    <a:cubicBezTo>
                      <a:pt x="111" y="39"/>
                      <a:pt x="111" y="39"/>
                      <a:pt x="111" y="39"/>
                    </a:cubicBezTo>
                    <a:cubicBezTo>
                      <a:pt x="110" y="38"/>
                      <a:pt x="110" y="37"/>
                      <a:pt x="110" y="34"/>
                    </a:cubicBezTo>
                    <a:cubicBezTo>
                      <a:pt x="110" y="31"/>
                      <a:pt x="109" y="28"/>
                      <a:pt x="108" y="24"/>
                    </a:cubicBezTo>
                    <a:cubicBezTo>
                      <a:pt x="107" y="21"/>
                      <a:pt x="106" y="17"/>
                      <a:pt x="104" y="15"/>
                    </a:cubicBezTo>
                    <a:cubicBezTo>
                      <a:pt x="101" y="12"/>
                      <a:pt x="98" y="10"/>
                      <a:pt x="94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5"/>
                    </a:cubicBezTo>
                    <a:cubicBezTo>
                      <a:pt x="12" y="7"/>
                      <a:pt x="13" y="11"/>
                      <a:pt x="14" y="14"/>
                    </a:cubicBezTo>
                    <a:cubicBezTo>
                      <a:pt x="15" y="17"/>
                      <a:pt x="16" y="21"/>
                      <a:pt x="16" y="23"/>
                    </a:cubicBezTo>
                    <a:cubicBezTo>
                      <a:pt x="16" y="26"/>
                      <a:pt x="16" y="28"/>
                      <a:pt x="16" y="28"/>
                    </a:cubicBezTo>
                    <a:cubicBezTo>
                      <a:pt x="20" y="905"/>
                      <a:pt x="20" y="905"/>
                      <a:pt x="20" y="905"/>
                    </a:cubicBezTo>
                    <a:cubicBezTo>
                      <a:pt x="20" y="906"/>
                      <a:pt x="21" y="909"/>
                      <a:pt x="22" y="913"/>
                    </a:cubicBezTo>
                    <a:cubicBezTo>
                      <a:pt x="23" y="918"/>
                      <a:pt x="24" y="924"/>
                      <a:pt x="27" y="930"/>
                    </a:cubicBezTo>
                    <a:cubicBezTo>
                      <a:pt x="29" y="937"/>
                      <a:pt x="33" y="943"/>
                      <a:pt x="37" y="949"/>
                    </a:cubicBezTo>
                    <a:cubicBezTo>
                      <a:pt x="42" y="954"/>
                      <a:pt x="48" y="959"/>
                      <a:pt x="55" y="961"/>
                    </a:cubicBezTo>
                    <a:cubicBezTo>
                      <a:pt x="148" y="992"/>
                      <a:pt x="148" y="992"/>
                      <a:pt x="148" y="992"/>
                    </a:cubicBezTo>
                    <a:cubicBezTo>
                      <a:pt x="141" y="990"/>
                      <a:pt x="135" y="985"/>
                      <a:pt x="130" y="979"/>
                    </a:cubicBez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" name="Freeform 12"/>
              <p:cNvSpPr>
                <a:spLocks/>
              </p:cNvSpPr>
              <p:nvPr/>
            </p:nvSpPr>
            <p:spPr bwMode="gray">
              <a:xfrm>
                <a:off x="-2246313" y="1373188"/>
                <a:ext cx="877888" cy="1158875"/>
              </a:xfrm>
              <a:custGeom>
                <a:avLst/>
                <a:gdLst/>
                <a:ahLst/>
                <a:cxnLst>
                  <a:cxn ang="0">
                    <a:pos x="165" y="309"/>
                  </a:cxn>
                  <a:cxn ang="0">
                    <a:pos x="69" y="302"/>
                  </a:cxn>
                  <a:cxn ang="0">
                    <a:pos x="41" y="278"/>
                  </a:cxn>
                  <a:cxn ang="0">
                    <a:pos x="20" y="246"/>
                  </a:cxn>
                  <a:cxn ang="0">
                    <a:pos x="6" y="207"/>
                  </a:cxn>
                  <a:cxn ang="0">
                    <a:pos x="0" y="164"/>
                  </a:cxn>
                  <a:cxn ang="0">
                    <a:pos x="11" y="100"/>
                  </a:cxn>
                  <a:cxn ang="0">
                    <a:pos x="40" y="48"/>
                  </a:cxn>
                  <a:cxn ang="0">
                    <a:pos x="84" y="13"/>
                  </a:cxn>
                  <a:cxn ang="0">
                    <a:pos x="137" y="1"/>
                  </a:cxn>
                  <a:cxn ang="0">
                    <a:pos x="234" y="0"/>
                  </a:cxn>
                  <a:cxn ang="0">
                    <a:pos x="180" y="13"/>
                  </a:cxn>
                  <a:cxn ang="0">
                    <a:pos x="136" y="49"/>
                  </a:cxn>
                  <a:cxn ang="0">
                    <a:pos x="106" y="102"/>
                  </a:cxn>
                  <a:cxn ang="0">
                    <a:pos x="95" y="167"/>
                  </a:cxn>
                  <a:cxn ang="0">
                    <a:pos x="100" y="211"/>
                  </a:cxn>
                  <a:cxn ang="0">
                    <a:pos x="115" y="251"/>
                  </a:cxn>
                  <a:cxn ang="0">
                    <a:pos x="137" y="284"/>
                  </a:cxn>
                  <a:cxn ang="0">
                    <a:pos x="165" y="309"/>
                  </a:cxn>
                </a:cxnLst>
                <a:rect l="0" t="0" r="r" b="b"/>
                <a:pathLst>
                  <a:path w="234" h="309">
                    <a:moveTo>
                      <a:pt x="165" y="309"/>
                    </a:moveTo>
                    <a:cubicBezTo>
                      <a:pt x="69" y="302"/>
                      <a:pt x="69" y="302"/>
                      <a:pt x="69" y="302"/>
                    </a:cubicBezTo>
                    <a:cubicBezTo>
                      <a:pt x="59" y="296"/>
                      <a:pt x="50" y="287"/>
                      <a:pt x="41" y="278"/>
                    </a:cubicBezTo>
                    <a:cubicBezTo>
                      <a:pt x="33" y="268"/>
                      <a:pt x="26" y="258"/>
                      <a:pt x="20" y="246"/>
                    </a:cubicBezTo>
                    <a:cubicBezTo>
                      <a:pt x="14" y="234"/>
                      <a:pt x="9" y="221"/>
                      <a:pt x="6" y="207"/>
                    </a:cubicBezTo>
                    <a:cubicBezTo>
                      <a:pt x="2" y="193"/>
                      <a:pt x="0" y="179"/>
                      <a:pt x="0" y="164"/>
                    </a:cubicBezTo>
                    <a:cubicBezTo>
                      <a:pt x="0" y="141"/>
                      <a:pt x="4" y="120"/>
                      <a:pt x="11" y="100"/>
                    </a:cubicBezTo>
                    <a:cubicBezTo>
                      <a:pt x="18" y="81"/>
                      <a:pt x="28" y="63"/>
                      <a:pt x="40" y="48"/>
                    </a:cubicBezTo>
                    <a:cubicBezTo>
                      <a:pt x="53" y="33"/>
                      <a:pt x="67" y="22"/>
                      <a:pt x="84" y="13"/>
                    </a:cubicBezTo>
                    <a:cubicBezTo>
                      <a:pt x="100" y="5"/>
                      <a:pt x="118" y="1"/>
                      <a:pt x="137" y="1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15" y="0"/>
                      <a:pt x="196" y="5"/>
                      <a:pt x="180" y="13"/>
                    </a:cubicBezTo>
                    <a:cubicBezTo>
                      <a:pt x="163" y="21"/>
                      <a:pt x="148" y="34"/>
                      <a:pt x="136" y="49"/>
                    </a:cubicBezTo>
                    <a:cubicBezTo>
                      <a:pt x="123" y="64"/>
                      <a:pt x="113" y="82"/>
                      <a:pt x="106" y="102"/>
                    </a:cubicBezTo>
                    <a:cubicBezTo>
                      <a:pt x="99" y="122"/>
                      <a:pt x="95" y="144"/>
                      <a:pt x="95" y="167"/>
                    </a:cubicBezTo>
                    <a:cubicBezTo>
                      <a:pt x="95" y="182"/>
                      <a:pt x="97" y="197"/>
                      <a:pt x="100" y="211"/>
                    </a:cubicBezTo>
                    <a:cubicBezTo>
                      <a:pt x="104" y="225"/>
                      <a:pt x="109" y="238"/>
                      <a:pt x="115" y="251"/>
                    </a:cubicBezTo>
                    <a:cubicBezTo>
                      <a:pt x="121" y="263"/>
                      <a:pt x="128" y="274"/>
                      <a:pt x="137" y="284"/>
                    </a:cubicBezTo>
                    <a:cubicBezTo>
                      <a:pt x="145" y="293"/>
                      <a:pt x="155" y="302"/>
                      <a:pt x="165" y="309"/>
                    </a:cubicBez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gray">
              <a:xfrm>
                <a:off x="-2763838" y="2505076"/>
                <a:ext cx="1136650" cy="2354263"/>
              </a:xfrm>
              <a:custGeom>
                <a:avLst/>
                <a:gdLst/>
                <a:ahLst/>
                <a:cxnLst>
                  <a:cxn ang="0">
                    <a:pos x="303" y="7"/>
                  </a:cxn>
                  <a:cxn ang="0">
                    <a:pos x="207" y="0"/>
                  </a:cxn>
                  <a:cxn ang="0">
                    <a:pos x="106" y="3"/>
                  </a:cxn>
                  <a:cxn ang="0">
                    <a:pos x="106" y="3"/>
                  </a:cxn>
                  <a:cxn ang="0">
                    <a:pos x="105" y="3"/>
                  </a:cxn>
                  <a:cxn ang="0">
                    <a:pos x="103" y="3"/>
                  </a:cxn>
                  <a:cxn ang="0">
                    <a:pos x="100" y="3"/>
                  </a:cxn>
                  <a:cxn ang="0">
                    <a:pos x="97" y="3"/>
                  </a:cxn>
                  <a:cxn ang="0">
                    <a:pos x="71" y="6"/>
                  </a:cxn>
                  <a:cxn ang="0">
                    <a:pos x="39" y="19"/>
                  </a:cxn>
                  <a:cxn ang="0">
                    <a:pos x="12" y="47"/>
                  </a:cxn>
                  <a:cxn ang="0">
                    <a:pos x="0" y="98"/>
                  </a:cxn>
                  <a:cxn ang="0">
                    <a:pos x="1" y="203"/>
                  </a:cxn>
                  <a:cxn ang="0">
                    <a:pos x="2" y="357"/>
                  </a:cxn>
                  <a:cxn ang="0">
                    <a:pos x="3" y="499"/>
                  </a:cxn>
                  <a:cxn ang="0">
                    <a:pos x="3" y="569"/>
                  </a:cxn>
                  <a:cxn ang="0">
                    <a:pos x="5" y="575"/>
                  </a:cxn>
                  <a:cxn ang="0">
                    <a:pos x="10" y="587"/>
                  </a:cxn>
                  <a:cxn ang="0">
                    <a:pos x="20" y="599"/>
                  </a:cxn>
                  <a:cxn ang="0">
                    <a:pos x="37" y="608"/>
                  </a:cxn>
                  <a:cxn ang="0">
                    <a:pos x="129" y="628"/>
                  </a:cxn>
                  <a:cxn ang="0">
                    <a:pos x="112" y="619"/>
                  </a:cxn>
                  <a:cxn ang="0">
                    <a:pos x="102" y="606"/>
                  </a:cxn>
                  <a:cxn ang="0">
                    <a:pos x="97" y="594"/>
                  </a:cxn>
                  <a:cxn ang="0">
                    <a:pos x="95" y="588"/>
                  </a:cxn>
                  <a:cxn ang="0">
                    <a:pos x="95" y="517"/>
                  </a:cxn>
                  <a:cxn ang="0">
                    <a:pos x="94" y="371"/>
                  </a:cxn>
                  <a:cxn ang="0">
                    <a:pos x="93" y="214"/>
                  </a:cxn>
                  <a:cxn ang="0">
                    <a:pos x="93" y="107"/>
                  </a:cxn>
                  <a:cxn ang="0">
                    <a:pos x="104" y="55"/>
                  </a:cxn>
                  <a:cxn ang="0">
                    <a:pos x="132" y="26"/>
                  </a:cxn>
                  <a:cxn ang="0">
                    <a:pos x="165" y="12"/>
                  </a:cxn>
                  <a:cxn ang="0">
                    <a:pos x="191" y="9"/>
                  </a:cxn>
                  <a:cxn ang="0">
                    <a:pos x="194" y="9"/>
                  </a:cxn>
                  <a:cxn ang="0">
                    <a:pos x="197" y="9"/>
                  </a:cxn>
                  <a:cxn ang="0">
                    <a:pos x="199" y="9"/>
                  </a:cxn>
                  <a:cxn ang="0">
                    <a:pos x="200" y="9"/>
                  </a:cxn>
                  <a:cxn ang="0">
                    <a:pos x="200" y="9"/>
                  </a:cxn>
                  <a:cxn ang="0">
                    <a:pos x="303" y="7"/>
                  </a:cxn>
                </a:cxnLst>
                <a:rect l="0" t="0" r="r" b="b"/>
                <a:pathLst>
                  <a:path w="303" h="628">
                    <a:moveTo>
                      <a:pt x="303" y="7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4" y="3"/>
                      <a:pt x="103" y="3"/>
                      <a:pt x="103" y="3"/>
                    </a:cubicBezTo>
                    <a:cubicBezTo>
                      <a:pt x="102" y="3"/>
                      <a:pt x="101" y="3"/>
                      <a:pt x="100" y="3"/>
                    </a:cubicBezTo>
                    <a:cubicBezTo>
                      <a:pt x="99" y="3"/>
                      <a:pt x="98" y="3"/>
                      <a:pt x="97" y="3"/>
                    </a:cubicBezTo>
                    <a:cubicBezTo>
                      <a:pt x="91" y="3"/>
                      <a:pt x="81" y="4"/>
                      <a:pt x="71" y="6"/>
                    </a:cubicBezTo>
                    <a:cubicBezTo>
                      <a:pt x="61" y="8"/>
                      <a:pt x="49" y="12"/>
                      <a:pt x="39" y="19"/>
                    </a:cubicBezTo>
                    <a:cubicBezTo>
                      <a:pt x="28" y="25"/>
                      <a:pt x="19" y="35"/>
                      <a:pt x="12" y="47"/>
                    </a:cubicBezTo>
                    <a:cubicBezTo>
                      <a:pt x="4" y="60"/>
                      <a:pt x="0" y="77"/>
                      <a:pt x="0" y="98"/>
                    </a:cubicBezTo>
                    <a:cubicBezTo>
                      <a:pt x="0" y="118"/>
                      <a:pt x="1" y="156"/>
                      <a:pt x="1" y="203"/>
                    </a:cubicBezTo>
                    <a:cubicBezTo>
                      <a:pt x="1" y="250"/>
                      <a:pt x="2" y="304"/>
                      <a:pt x="2" y="357"/>
                    </a:cubicBezTo>
                    <a:cubicBezTo>
                      <a:pt x="2" y="410"/>
                      <a:pt x="3" y="460"/>
                      <a:pt x="3" y="499"/>
                    </a:cubicBezTo>
                    <a:cubicBezTo>
                      <a:pt x="3" y="538"/>
                      <a:pt x="3" y="564"/>
                      <a:pt x="3" y="569"/>
                    </a:cubicBezTo>
                    <a:cubicBezTo>
                      <a:pt x="3" y="570"/>
                      <a:pt x="4" y="572"/>
                      <a:pt x="5" y="575"/>
                    </a:cubicBezTo>
                    <a:cubicBezTo>
                      <a:pt x="6" y="578"/>
                      <a:pt x="7" y="583"/>
                      <a:pt x="10" y="587"/>
                    </a:cubicBezTo>
                    <a:cubicBezTo>
                      <a:pt x="12" y="591"/>
                      <a:pt x="16" y="596"/>
                      <a:pt x="20" y="599"/>
                    </a:cubicBezTo>
                    <a:cubicBezTo>
                      <a:pt x="24" y="603"/>
                      <a:pt x="30" y="606"/>
                      <a:pt x="37" y="608"/>
                    </a:cubicBezTo>
                    <a:cubicBezTo>
                      <a:pt x="129" y="628"/>
                      <a:pt x="129" y="628"/>
                      <a:pt x="129" y="628"/>
                    </a:cubicBezTo>
                    <a:cubicBezTo>
                      <a:pt x="122" y="626"/>
                      <a:pt x="117" y="623"/>
                      <a:pt x="112" y="619"/>
                    </a:cubicBezTo>
                    <a:cubicBezTo>
                      <a:pt x="108" y="615"/>
                      <a:pt x="104" y="611"/>
                      <a:pt x="102" y="606"/>
                    </a:cubicBezTo>
                    <a:cubicBezTo>
                      <a:pt x="99" y="602"/>
                      <a:pt x="98" y="598"/>
                      <a:pt x="97" y="594"/>
                    </a:cubicBezTo>
                    <a:cubicBezTo>
                      <a:pt x="96" y="591"/>
                      <a:pt x="95" y="589"/>
                      <a:pt x="95" y="588"/>
                    </a:cubicBezTo>
                    <a:cubicBezTo>
                      <a:pt x="95" y="583"/>
                      <a:pt x="95" y="556"/>
                      <a:pt x="95" y="517"/>
                    </a:cubicBezTo>
                    <a:cubicBezTo>
                      <a:pt x="95" y="477"/>
                      <a:pt x="94" y="425"/>
                      <a:pt x="94" y="371"/>
                    </a:cubicBezTo>
                    <a:cubicBezTo>
                      <a:pt x="94" y="317"/>
                      <a:pt x="94" y="262"/>
                      <a:pt x="93" y="214"/>
                    </a:cubicBezTo>
                    <a:cubicBezTo>
                      <a:pt x="93" y="166"/>
                      <a:pt x="93" y="127"/>
                      <a:pt x="93" y="107"/>
                    </a:cubicBezTo>
                    <a:cubicBezTo>
                      <a:pt x="93" y="85"/>
                      <a:pt x="97" y="68"/>
                      <a:pt x="104" y="55"/>
                    </a:cubicBezTo>
                    <a:cubicBezTo>
                      <a:pt x="112" y="42"/>
                      <a:pt x="121" y="32"/>
                      <a:pt x="132" y="26"/>
                    </a:cubicBezTo>
                    <a:cubicBezTo>
                      <a:pt x="143" y="19"/>
                      <a:pt x="154" y="15"/>
                      <a:pt x="165" y="12"/>
                    </a:cubicBezTo>
                    <a:cubicBezTo>
                      <a:pt x="175" y="10"/>
                      <a:pt x="185" y="9"/>
                      <a:pt x="191" y="9"/>
                    </a:cubicBezTo>
                    <a:cubicBezTo>
                      <a:pt x="192" y="9"/>
                      <a:pt x="193" y="9"/>
                      <a:pt x="194" y="9"/>
                    </a:cubicBezTo>
                    <a:cubicBezTo>
                      <a:pt x="195" y="9"/>
                      <a:pt x="196" y="9"/>
                      <a:pt x="197" y="9"/>
                    </a:cubicBezTo>
                    <a:cubicBezTo>
                      <a:pt x="198" y="9"/>
                      <a:pt x="198" y="9"/>
                      <a:pt x="199" y="9"/>
                    </a:cubicBezTo>
                    <a:cubicBezTo>
                      <a:pt x="199" y="9"/>
                      <a:pt x="199" y="9"/>
                      <a:pt x="200" y="9"/>
                    </a:cubicBezTo>
                    <a:cubicBezTo>
                      <a:pt x="200" y="9"/>
                      <a:pt x="200" y="9"/>
                      <a:pt x="200" y="9"/>
                    </a:cubicBezTo>
                    <a:lnTo>
                      <a:pt x="303" y="7"/>
                    </a:ln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" name="Freeform 15"/>
              <p:cNvSpPr>
                <a:spLocks/>
              </p:cNvSpPr>
              <p:nvPr/>
            </p:nvSpPr>
            <p:spPr bwMode="gray">
              <a:xfrm>
                <a:off x="-1150938" y="3089276"/>
                <a:ext cx="558800" cy="1620838"/>
              </a:xfrm>
              <a:custGeom>
                <a:avLst/>
                <a:gdLst/>
                <a:ahLst/>
                <a:cxnLst>
                  <a:cxn ang="0">
                    <a:pos x="132" y="424"/>
                  </a:cxn>
                  <a:cxn ang="0">
                    <a:pos x="122" y="410"/>
                  </a:cxn>
                  <a:cxn ang="0">
                    <a:pos x="117" y="397"/>
                  </a:cxn>
                  <a:cxn ang="0">
                    <a:pos x="116" y="390"/>
                  </a:cxn>
                  <a:cxn ang="0">
                    <a:pos x="116" y="34"/>
                  </a:cxn>
                  <a:cxn ang="0">
                    <a:pos x="115" y="29"/>
                  </a:cxn>
                  <a:cxn ang="0">
                    <a:pos x="113" y="21"/>
                  </a:cxn>
                  <a:cxn ang="0">
                    <a:pos x="107" y="13"/>
                  </a:cxn>
                  <a:cxn ang="0">
                    <a:pos x="98" y="9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5" y="12"/>
                  </a:cxn>
                  <a:cxn ang="0">
                    <a:pos x="17" y="20"/>
                  </a:cxn>
                  <a:cxn ang="0">
                    <a:pos x="18" y="24"/>
                  </a:cxn>
                  <a:cxn ang="0">
                    <a:pos x="18" y="373"/>
                  </a:cxn>
                  <a:cxn ang="0">
                    <a:pos x="19" y="379"/>
                  </a:cxn>
                  <a:cxn ang="0">
                    <a:pos x="24" y="392"/>
                  </a:cxn>
                  <a:cxn ang="0">
                    <a:pos x="34" y="406"/>
                  </a:cxn>
                  <a:cxn ang="0">
                    <a:pos x="51" y="414"/>
                  </a:cxn>
                  <a:cxn ang="0">
                    <a:pos x="149" y="432"/>
                  </a:cxn>
                  <a:cxn ang="0">
                    <a:pos x="132" y="424"/>
                  </a:cxn>
                </a:cxnLst>
                <a:rect l="0" t="0" r="r" b="b"/>
                <a:pathLst>
                  <a:path w="149" h="432">
                    <a:moveTo>
                      <a:pt x="132" y="424"/>
                    </a:moveTo>
                    <a:cubicBezTo>
                      <a:pt x="128" y="420"/>
                      <a:pt x="124" y="415"/>
                      <a:pt x="122" y="410"/>
                    </a:cubicBezTo>
                    <a:cubicBezTo>
                      <a:pt x="119" y="405"/>
                      <a:pt x="118" y="401"/>
                      <a:pt x="117" y="397"/>
                    </a:cubicBezTo>
                    <a:cubicBezTo>
                      <a:pt x="116" y="393"/>
                      <a:pt x="116" y="391"/>
                      <a:pt x="116" y="390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3"/>
                      <a:pt x="116" y="32"/>
                      <a:pt x="115" y="29"/>
                    </a:cubicBezTo>
                    <a:cubicBezTo>
                      <a:pt x="115" y="27"/>
                      <a:pt x="114" y="24"/>
                      <a:pt x="113" y="21"/>
                    </a:cubicBezTo>
                    <a:cubicBezTo>
                      <a:pt x="112" y="19"/>
                      <a:pt x="110" y="16"/>
                      <a:pt x="107" y="13"/>
                    </a:cubicBezTo>
                    <a:cubicBezTo>
                      <a:pt x="105" y="11"/>
                      <a:pt x="102" y="10"/>
                      <a:pt x="98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4"/>
                    </a:cubicBezTo>
                    <a:cubicBezTo>
                      <a:pt x="12" y="6"/>
                      <a:pt x="13" y="9"/>
                      <a:pt x="15" y="12"/>
                    </a:cubicBezTo>
                    <a:cubicBezTo>
                      <a:pt x="16" y="15"/>
                      <a:pt x="17" y="17"/>
                      <a:pt x="17" y="20"/>
                    </a:cubicBezTo>
                    <a:cubicBezTo>
                      <a:pt x="18" y="22"/>
                      <a:pt x="18" y="23"/>
                      <a:pt x="18" y="24"/>
                    </a:cubicBezTo>
                    <a:cubicBezTo>
                      <a:pt x="18" y="373"/>
                      <a:pt x="18" y="373"/>
                      <a:pt x="18" y="373"/>
                    </a:cubicBezTo>
                    <a:cubicBezTo>
                      <a:pt x="18" y="373"/>
                      <a:pt x="18" y="376"/>
                      <a:pt x="19" y="379"/>
                    </a:cubicBezTo>
                    <a:cubicBezTo>
                      <a:pt x="20" y="383"/>
                      <a:pt x="22" y="388"/>
                      <a:pt x="24" y="392"/>
                    </a:cubicBezTo>
                    <a:cubicBezTo>
                      <a:pt x="27" y="397"/>
                      <a:pt x="30" y="402"/>
                      <a:pt x="34" y="406"/>
                    </a:cubicBezTo>
                    <a:cubicBezTo>
                      <a:pt x="38" y="410"/>
                      <a:pt x="44" y="413"/>
                      <a:pt x="51" y="414"/>
                    </a:cubicBezTo>
                    <a:cubicBezTo>
                      <a:pt x="149" y="432"/>
                      <a:pt x="149" y="432"/>
                      <a:pt x="149" y="432"/>
                    </a:cubicBezTo>
                    <a:cubicBezTo>
                      <a:pt x="142" y="431"/>
                      <a:pt x="136" y="428"/>
                      <a:pt x="132" y="424"/>
                    </a:cubicBez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" name="Freeform 16"/>
              <p:cNvSpPr>
                <a:spLocks/>
              </p:cNvSpPr>
              <p:nvPr/>
            </p:nvSpPr>
            <p:spPr bwMode="gray">
              <a:xfrm>
                <a:off x="-1698626" y="4829176"/>
                <a:ext cx="573088" cy="1946275"/>
              </a:xfrm>
              <a:custGeom>
                <a:avLst/>
                <a:gdLst/>
                <a:ahLst/>
                <a:cxnLst>
                  <a:cxn ang="0">
                    <a:pos x="134" y="506"/>
                  </a:cxn>
                  <a:cxn ang="0">
                    <a:pos x="123" y="486"/>
                  </a:cxn>
                  <a:cxn ang="0">
                    <a:pos x="117" y="468"/>
                  </a:cxn>
                  <a:cxn ang="0">
                    <a:pos x="115" y="459"/>
                  </a:cxn>
                  <a:cxn ang="0">
                    <a:pos x="115" y="60"/>
                  </a:cxn>
                  <a:cxn ang="0">
                    <a:pos x="115" y="53"/>
                  </a:cxn>
                  <a:cxn ang="0">
                    <a:pos x="113" y="41"/>
                  </a:cxn>
                  <a:cxn ang="0">
                    <a:pos x="108" y="28"/>
                  </a:cxn>
                  <a:cxn ang="0">
                    <a:pos x="96" y="20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8" y="21"/>
                  </a:cxn>
                  <a:cxn ang="0">
                    <a:pos x="19" y="33"/>
                  </a:cxn>
                  <a:cxn ang="0">
                    <a:pos x="19" y="39"/>
                  </a:cxn>
                  <a:cxn ang="0">
                    <a:pos x="20" y="430"/>
                  </a:cxn>
                  <a:cxn ang="0">
                    <a:pos x="22" y="439"/>
                  </a:cxn>
                  <a:cxn ang="0">
                    <a:pos x="28" y="457"/>
                  </a:cxn>
                  <a:cxn ang="0">
                    <a:pos x="39" y="476"/>
                  </a:cxn>
                  <a:cxn ang="0">
                    <a:pos x="58" y="489"/>
                  </a:cxn>
                  <a:cxn ang="0">
                    <a:pos x="153" y="519"/>
                  </a:cxn>
                  <a:cxn ang="0">
                    <a:pos x="134" y="506"/>
                  </a:cxn>
                </a:cxnLst>
                <a:rect l="0" t="0" r="r" b="b"/>
                <a:pathLst>
                  <a:path w="153" h="519">
                    <a:moveTo>
                      <a:pt x="134" y="506"/>
                    </a:moveTo>
                    <a:cubicBezTo>
                      <a:pt x="129" y="500"/>
                      <a:pt x="126" y="493"/>
                      <a:pt x="123" y="486"/>
                    </a:cubicBezTo>
                    <a:cubicBezTo>
                      <a:pt x="120" y="480"/>
                      <a:pt x="118" y="473"/>
                      <a:pt x="117" y="468"/>
                    </a:cubicBezTo>
                    <a:cubicBezTo>
                      <a:pt x="115" y="463"/>
                      <a:pt x="115" y="460"/>
                      <a:pt x="115" y="459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59"/>
                      <a:pt x="115" y="57"/>
                      <a:pt x="115" y="53"/>
                    </a:cubicBezTo>
                    <a:cubicBezTo>
                      <a:pt x="115" y="50"/>
                      <a:pt x="114" y="45"/>
                      <a:pt x="113" y="41"/>
                    </a:cubicBezTo>
                    <a:cubicBezTo>
                      <a:pt x="112" y="36"/>
                      <a:pt x="111" y="31"/>
                      <a:pt x="108" y="28"/>
                    </a:cubicBezTo>
                    <a:cubicBezTo>
                      <a:pt x="105" y="24"/>
                      <a:pt x="101" y="21"/>
                      <a:pt x="9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9" y="4"/>
                      <a:pt x="12" y="8"/>
                    </a:cubicBezTo>
                    <a:cubicBezTo>
                      <a:pt x="15" y="11"/>
                      <a:pt x="17" y="16"/>
                      <a:pt x="18" y="21"/>
                    </a:cubicBezTo>
                    <a:cubicBezTo>
                      <a:pt x="19" y="25"/>
                      <a:pt x="19" y="30"/>
                      <a:pt x="19" y="33"/>
                    </a:cubicBezTo>
                    <a:cubicBezTo>
                      <a:pt x="19" y="36"/>
                      <a:pt x="19" y="39"/>
                      <a:pt x="19" y="39"/>
                    </a:cubicBezTo>
                    <a:cubicBezTo>
                      <a:pt x="20" y="430"/>
                      <a:pt x="20" y="430"/>
                      <a:pt x="20" y="430"/>
                    </a:cubicBezTo>
                    <a:cubicBezTo>
                      <a:pt x="20" y="431"/>
                      <a:pt x="20" y="434"/>
                      <a:pt x="22" y="439"/>
                    </a:cubicBezTo>
                    <a:cubicBezTo>
                      <a:pt x="23" y="444"/>
                      <a:pt x="25" y="450"/>
                      <a:pt x="28" y="457"/>
                    </a:cubicBezTo>
                    <a:cubicBezTo>
                      <a:pt x="30" y="463"/>
                      <a:pt x="34" y="470"/>
                      <a:pt x="39" y="476"/>
                    </a:cubicBezTo>
                    <a:cubicBezTo>
                      <a:pt x="44" y="482"/>
                      <a:pt x="50" y="486"/>
                      <a:pt x="58" y="489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46" y="516"/>
                      <a:pt x="139" y="512"/>
                      <a:pt x="134" y="506"/>
                    </a:cubicBez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" name="Freeform 17"/>
              <p:cNvSpPr>
                <a:spLocks/>
              </p:cNvSpPr>
              <p:nvPr/>
            </p:nvSpPr>
            <p:spPr bwMode="gray">
              <a:xfrm>
                <a:off x="-1477963" y="2478088"/>
                <a:ext cx="803275" cy="3810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3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0"/>
                  </a:cxn>
                  <a:cxn ang="0">
                    <a:pos x="0" y="4"/>
                  </a:cxn>
                  <a:cxn ang="0">
                    <a:pos x="97" y="10"/>
                  </a:cxn>
                  <a:cxn ang="0">
                    <a:pos x="195" y="6"/>
                  </a:cxn>
                  <a:cxn ang="0">
                    <a:pos x="196" y="6"/>
                  </a:cxn>
                  <a:cxn ang="0">
                    <a:pos x="197" y="6"/>
                  </a:cxn>
                  <a:cxn ang="0">
                    <a:pos x="200" y="6"/>
                  </a:cxn>
                  <a:cxn ang="0">
                    <a:pos x="203" y="6"/>
                  </a:cxn>
                  <a:cxn ang="0">
                    <a:pos x="206" y="6"/>
                  </a:cxn>
                  <a:cxn ang="0">
                    <a:pos x="208" y="6"/>
                  </a:cxn>
                  <a:cxn ang="0">
                    <a:pos x="211" y="6"/>
                  </a:cxn>
                  <a:cxn ang="0">
                    <a:pos x="214" y="6"/>
                  </a:cxn>
                  <a:cxn ang="0">
                    <a:pos x="116" y="0"/>
                  </a:cxn>
                </a:cxnLst>
                <a:rect l="0" t="0" r="r" b="b"/>
                <a:pathLst>
                  <a:path w="214" h="10">
                    <a:moveTo>
                      <a:pt x="116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112" y="0"/>
                      <a:pt x="111" y="0"/>
                      <a:pt x="110" y="0"/>
                    </a:cubicBezTo>
                    <a:cubicBezTo>
                      <a:pt x="109" y="0"/>
                      <a:pt x="108" y="0"/>
                      <a:pt x="107" y="0"/>
                    </a:cubicBezTo>
                    <a:cubicBezTo>
                      <a:pt x="106" y="0"/>
                      <a:pt x="106" y="0"/>
                      <a:pt x="105" y="0"/>
                    </a:cubicBezTo>
                    <a:cubicBezTo>
                      <a:pt x="104" y="0"/>
                      <a:pt x="102" y="0"/>
                      <a:pt x="101" y="0"/>
                    </a:cubicBezTo>
                    <a:cubicBezTo>
                      <a:pt x="100" y="0"/>
                      <a:pt x="100" y="0"/>
                      <a:pt x="99" y="0"/>
                    </a:cubicBezTo>
                    <a:cubicBezTo>
                      <a:pt x="98" y="0"/>
                      <a:pt x="98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6" y="6"/>
                    </a:cubicBezTo>
                    <a:cubicBezTo>
                      <a:pt x="196" y="6"/>
                      <a:pt x="197" y="6"/>
                      <a:pt x="197" y="6"/>
                    </a:cubicBezTo>
                    <a:cubicBezTo>
                      <a:pt x="198" y="6"/>
                      <a:pt x="199" y="6"/>
                      <a:pt x="200" y="6"/>
                    </a:cubicBezTo>
                    <a:cubicBezTo>
                      <a:pt x="201" y="6"/>
                      <a:pt x="202" y="6"/>
                      <a:pt x="203" y="6"/>
                    </a:cubicBezTo>
                    <a:cubicBezTo>
                      <a:pt x="204" y="6"/>
                      <a:pt x="205" y="6"/>
                      <a:pt x="206" y="6"/>
                    </a:cubicBezTo>
                    <a:cubicBezTo>
                      <a:pt x="207" y="6"/>
                      <a:pt x="207" y="6"/>
                      <a:pt x="208" y="6"/>
                    </a:cubicBezTo>
                    <a:cubicBezTo>
                      <a:pt x="209" y="6"/>
                      <a:pt x="210" y="6"/>
                      <a:pt x="211" y="6"/>
                    </a:cubicBezTo>
                    <a:cubicBezTo>
                      <a:pt x="212" y="6"/>
                      <a:pt x="213" y="6"/>
                      <a:pt x="214" y="6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E9BC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Freeform 14"/>
              <p:cNvSpPr>
                <a:spLocks/>
              </p:cNvSpPr>
              <p:nvPr/>
            </p:nvSpPr>
            <p:spPr bwMode="gray">
              <a:xfrm>
                <a:off x="-2414588" y="1373188"/>
                <a:ext cx="2039938" cy="5500688"/>
              </a:xfrm>
              <a:custGeom>
                <a:avLst/>
                <a:gdLst/>
                <a:ahLst/>
                <a:cxnLst>
                  <a:cxn ang="0">
                    <a:pos x="332" y="13"/>
                  </a:cxn>
                  <a:cxn ang="0">
                    <a:pos x="403" y="100"/>
                  </a:cxn>
                  <a:cxn ang="0">
                    <a:pos x="409" y="206"/>
                  </a:cxn>
                  <a:cxn ang="0">
                    <a:pos x="374" y="278"/>
                  </a:cxn>
                  <a:cxn ang="0">
                    <a:pos x="445" y="301"/>
                  </a:cxn>
                  <a:cxn ang="0">
                    <a:pos x="447" y="301"/>
                  </a:cxn>
                  <a:cxn ang="0">
                    <a:pos x="453" y="301"/>
                  </a:cxn>
                  <a:cxn ang="0">
                    <a:pos x="508" y="313"/>
                  </a:cxn>
                  <a:cxn ang="0">
                    <a:pos x="543" y="388"/>
                  </a:cxn>
                  <a:cxn ang="0">
                    <a:pos x="543" y="639"/>
                  </a:cxn>
                  <a:cxn ang="0">
                    <a:pos x="542" y="845"/>
                  </a:cxn>
                  <a:cxn ang="0">
                    <a:pos x="534" y="867"/>
                  </a:cxn>
                  <a:cxn ang="0">
                    <a:pos x="497" y="891"/>
                  </a:cxn>
                  <a:cxn ang="0">
                    <a:pos x="461" y="872"/>
                  </a:cxn>
                  <a:cxn ang="0">
                    <a:pos x="453" y="848"/>
                  </a:cxn>
                  <a:cxn ang="0">
                    <a:pos x="452" y="487"/>
                  </a:cxn>
                  <a:cxn ang="0">
                    <a:pos x="443" y="470"/>
                  </a:cxn>
                  <a:cxn ang="0">
                    <a:pos x="422" y="472"/>
                  </a:cxn>
                  <a:cxn ang="0">
                    <a:pos x="415" y="492"/>
                  </a:cxn>
                  <a:cxn ang="0">
                    <a:pos x="413" y="1370"/>
                  </a:cxn>
                  <a:cxn ang="0">
                    <a:pos x="404" y="1405"/>
                  </a:cxn>
                  <a:cxn ang="0">
                    <a:pos x="362" y="1442"/>
                  </a:cxn>
                  <a:cxn ang="0">
                    <a:pos x="317" y="1415"/>
                  </a:cxn>
                  <a:cxn ang="0">
                    <a:pos x="306" y="1381"/>
                  </a:cxn>
                  <a:cxn ang="0">
                    <a:pos x="306" y="974"/>
                  </a:cxn>
                  <a:cxn ang="0">
                    <a:pos x="296" y="946"/>
                  </a:cxn>
                  <a:cxn ang="0">
                    <a:pos x="263" y="949"/>
                  </a:cxn>
                  <a:cxn ang="0">
                    <a:pos x="253" y="979"/>
                  </a:cxn>
                  <a:cxn ang="0">
                    <a:pos x="253" y="1388"/>
                  </a:cxn>
                  <a:cxn ang="0">
                    <a:pos x="242" y="1426"/>
                  </a:cxn>
                  <a:cxn ang="0">
                    <a:pos x="196" y="1466"/>
                  </a:cxn>
                  <a:cxn ang="0">
                    <a:pos x="152" y="1440"/>
                  </a:cxn>
                  <a:cxn ang="0">
                    <a:pos x="142" y="1407"/>
                  </a:cxn>
                  <a:cxn ang="0">
                    <a:pos x="139" y="505"/>
                  </a:cxn>
                  <a:cxn ang="0">
                    <a:pos x="132" y="486"/>
                  </a:cxn>
                  <a:cxn ang="0">
                    <a:pos x="109" y="486"/>
                  </a:cxn>
                  <a:cxn ang="0">
                    <a:pos x="99" y="504"/>
                  </a:cxn>
                  <a:cxn ang="0">
                    <a:pos x="100" y="878"/>
                  </a:cxn>
                  <a:cxn ang="0">
                    <a:pos x="91" y="904"/>
                  </a:cxn>
                  <a:cxn ang="0">
                    <a:pos x="51" y="930"/>
                  </a:cxn>
                  <a:cxn ang="0">
                    <a:pos x="11" y="913"/>
                  </a:cxn>
                  <a:cxn ang="0">
                    <a:pos x="2" y="890"/>
                  </a:cxn>
                  <a:cxn ang="0">
                    <a:pos x="1" y="673"/>
                  </a:cxn>
                  <a:cxn ang="0">
                    <a:pos x="0" y="409"/>
                  </a:cxn>
                  <a:cxn ang="0">
                    <a:pos x="39" y="328"/>
                  </a:cxn>
                  <a:cxn ang="0">
                    <a:pos x="98" y="311"/>
                  </a:cxn>
                  <a:cxn ang="0">
                    <a:pos x="104" y="311"/>
                  </a:cxn>
                  <a:cxn ang="0">
                    <a:pos x="107" y="311"/>
                  </a:cxn>
                  <a:cxn ang="0">
                    <a:pos x="182" y="284"/>
                  </a:cxn>
                  <a:cxn ang="0">
                    <a:pos x="145" y="211"/>
                  </a:cxn>
                  <a:cxn ang="0">
                    <a:pos x="151" y="102"/>
                  </a:cxn>
                  <a:cxn ang="0">
                    <a:pos x="225" y="13"/>
                  </a:cxn>
                </a:cxnLst>
                <a:rect l="0" t="0" r="r" b="b"/>
                <a:pathLst>
                  <a:path w="544" h="1467">
                    <a:moveTo>
                      <a:pt x="279" y="0"/>
                    </a:moveTo>
                    <a:cubicBezTo>
                      <a:pt x="297" y="0"/>
                      <a:pt x="315" y="5"/>
                      <a:pt x="332" y="13"/>
                    </a:cubicBezTo>
                    <a:cubicBezTo>
                      <a:pt x="348" y="21"/>
                      <a:pt x="362" y="33"/>
                      <a:pt x="374" y="48"/>
                    </a:cubicBezTo>
                    <a:cubicBezTo>
                      <a:pt x="387" y="63"/>
                      <a:pt x="396" y="80"/>
                      <a:pt x="403" y="100"/>
                    </a:cubicBezTo>
                    <a:cubicBezTo>
                      <a:pt x="410" y="119"/>
                      <a:pt x="413" y="140"/>
                      <a:pt x="413" y="163"/>
                    </a:cubicBezTo>
                    <a:cubicBezTo>
                      <a:pt x="413" y="178"/>
                      <a:pt x="412" y="192"/>
                      <a:pt x="409" y="206"/>
                    </a:cubicBezTo>
                    <a:cubicBezTo>
                      <a:pt x="405" y="220"/>
                      <a:pt x="401" y="233"/>
                      <a:pt x="395" y="245"/>
                    </a:cubicBezTo>
                    <a:cubicBezTo>
                      <a:pt x="389" y="257"/>
                      <a:pt x="382" y="268"/>
                      <a:pt x="374" y="278"/>
                    </a:cubicBezTo>
                    <a:cubicBezTo>
                      <a:pt x="366" y="288"/>
                      <a:pt x="357" y="297"/>
                      <a:pt x="347" y="305"/>
                    </a:cubicBezTo>
                    <a:cubicBezTo>
                      <a:pt x="445" y="301"/>
                      <a:pt x="445" y="301"/>
                      <a:pt x="445" y="301"/>
                    </a:cubicBezTo>
                    <a:cubicBezTo>
                      <a:pt x="445" y="301"/>
                      <a:pt x="445" y="301"/>
                      <a:pt x="446" y="301"/>
                    </a:cubicBezTo>
                    <a:cubicBezTo>
                      <a:pt x="446" y="301"/>
                      <a:pt x="447" y="301"/>
                      <a:pt x="447" y="301"/>
                    </a:cubicBezTo>
                    <a:cubicBezTo>
                      <a:pt x="448" y="301"/>
                      <a:pt x="449" y="301"/>
                      <a:pt x="450" y="301"/>
                    </a:cubicBezTo>
                    <a:cubicBezTo>
                      <a:pt x="451" y="301"/>
                      <a:pt x="452" y="301"/>
                      <a:pt x="453" y="301"/>
                    </a:cubicBezTo>
                    <a:cubicBezTo>
                      <a:pt x="459" y="300"/>
                      <a:pt x="468" y="301"/>
                      <a:pt x="478" y="302"/>
                    </a:cubicBezTo>
                    <a:cubicBezTo>
                      <a:pt x="487" y="304"/>
                      <a:pt x="498" y="307"/>
                      <a:pt x="508" y="313"/>
                    </a:cubicBezTo>
                    <a:cubicBezTo>
                      <a:pt x="517" y="319"/>
                      <a:pt x="526" y="327"/>
                      <a:pt x="533" y="339"/>
                    </a:cubicBezTo>
                    <a:cubicBezTo>
                      <a:pt x="539" y="351"/>
                      <a:pt x="544" y="367"/>
                      <a:pt x="543" y="388"/>
                    </a:cubicBezTo>
                    <a:cubicBezTo>
                      <a:pt x="543" y="407"/>
                      <a:pt x="543" y="444"/>
                      <a:pt x="543" y="489"/>
                    </a:cubicBezTo>
                    <a:cubicBezTo>
                      <a:pt x="543" y="535"/>
                      <a:pt x="543" y="588"/>
                      <a:pt x="543" y="639"/>
                    </a:cubicBezTo>
                    <a:cubicBezTo>
                      <a:pt x="542" y="690"/>
                      <a:pt x="542" y="739"/>
                      <a:pt x="542" y="777"/>
                    </a:cubicBezTo>
                    <a:cubicBezTo>
                      <a:pt x="542" y="814"/>
                      <a:pt x="542" y="840"/>
                      <a:pt x="542" y="845"/>
                    </a:cubicBezTo>
                    <a:cubicBezTo>
                      <a:pt x="542" y="845"/>
                      <a:pt x="541" y="848"/>
                      <a:pt x="540" y="852"/>
                    </a:cubicBezTo>
                    <a:cubicBezTo>
                      <a:pt x="539" y="856"/>
                      <a:pt x="537" y="862"/>
                      <a:pt x="534" y="867"/>
                    </a:cubicBezTo>
                    <a:cubicBezTo>
                      <a:pt x="530" y="873"/>
                      <a:pt x="526" y="878"/>
                      <a:pt x="520" y="882"/>
                    </a:cubicBezTo>
                    <a:cubicBezTo>
                      <a:pt x="514" y="887"/>
                      <a:pt x="507" y="890"/>
                      <a:pt x="497" y="891"/>
                    </a:cubicBezTo>
                    <a:cubicBezTo>
                      <a:pt x="488" y="892"/>
                      <a:pt x="480" y="889"/>
                      <a:pt x="474" y="886"/>
                    </a:cubicBezTo>
                    <a:cubicBezTo>
                      <a:pt x="468" y="882"/>
                      <a:pt x="464" y="877"/>
                      <a:pt x="461" y="872"/>
                    </a:cubicBezTo>
                    <a:cubicBezTo>
                      <a:pt x="458" y="866"/>
                      <a:pt x="456" y="861"/>
                      <a:pt x="454" y="856"/>
                    </a:cubicBezTo>
                    <a:cubicBezTo>
                      <a:pt x="453" y="852"/>
                      <a:pt x="453" y="849"/>
                      <a:pt x="453" y="848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53" y="491"/>
                      <a:pt x="453" y="489"/>
                      <a:pt x="452" y="487"/>
                    </a:cubicBezTo>
                    <a:cubicBezTo>
                      <a:pt x="452" y="485"/>
                      <a:pt x="451" y="482"/>
                      <a:pt x="449" y="479"/>
                    </a:cubicBezTo>
                    <a:cubicBezTo>
                      <a:pt x="448" y="476"/>
                      <a:pt x="446" y="473"/>
                      <a:pt x="443" y="470"/>
                    </a:cubicBezTo>
                    <a:cubicBezTo>
                      <a:pt x="440" y="468"/>
                      <a:pt x="437" y="467"/>
                      <a:pt x="432" y="467"/>
                    </a:cubicBezTo>
                    <a:cubicBezTo>
                      <a:pt x="428" y="467"/>
                      <a:pt x="425" y="469"/>
                      <a:pt x="422" y="472"/>
                    </a:cubicBezTo>
                    <a:cubicBezTo>
                      <a:pt x="420" y="475"/>
                      <a:pt x="418" y="478"/>
                      <a:pt x="417" y="482"/>
                    </a:cubicBezTo>
                    <a:cubicBezTo>
                      <a:pt x="416" y="486"/>
                      <a:pt x="415" y="489"/>
                      <a:pt x="415" y="492"/>
                    </a:cubicBezTo>
                    <a:cubicBezTo>
                      <a:pt x="415" y="495"/>
                      <a:pt x="415" y="497"/>
                      <a:pt x="415" y="497"/>
                    </a:cubicBezTo>
                    <a:cubicBezTo>
                      <a:pt x="413" y="1370"/>
                      <a:pt x="413" y="1370"/>
                      <a:pt x="413" y="1370"/>
                    </a:cubicBezTo>
                    <a:cubicBezTo>
                      <a:pt x="413" y="1371"/>
                      <a:pt x="413" y="1375"/>
                      <a:pt x="412" y="1382"/>
                    </a:cubicBezTo>
                    <a:cubicBezTo>
                      <a:pt x="410" y="1388"/>
                      <a:pt x="408" y="1396"/>
                      <a:pt x="404" y="1405"/>
                    </a:cubicBezTo>
                    <a:cubicBezTo>
                      <a:pt x="401" y="1413"/>
                      <a:pt x="396" y="1422"/>
                      <a:pt x="389" y="1429"/>
                    </a:cubicBezTo>
                    <a:cubicBezTo>
                      <a:pt x="382" y="1435"/>
                      <a:pt x="373" y="1440"/>
                      <a:pt x="362" y="1442"/>
                    </a:cubicBezTo>
                    <a:cubicBezTo>
                      <a:pt x="350" y="1444"/>
                      <a:pt x="341" y="1441"/>
                      <a:pt x="334" y="1436"/>
                    </a:cubicBezTo>
                    <a:cubicBezTo>
                      <a:pt x="327" y="1431"/>
                      <a:pt x="321" y="1423"/>
                      <a:pt x="317" y="1415"/>
                    </a:cubicBezTo>
                    <a:cubicBezTo>
                      <a:pt x="313" y="1407"/>
                      <a:pt x="310" y="1399"/>
                      <a:pt x="308" y="1393"/>
                    </a:cubicBezTo>
                    <a:cubicBezTo>
                      <a:pt x="307" y="1386"/>
                      <a:pt x="306" y="1382"/>
                      <a:pt x="306" y="1381"/>
                    </a:cubicBezTo>
                    <a:cubicBezTo>
                      <a:pt x="306" y="982"/>
                      <a:pt x="306" y="982"/>
                      <a:pt x="306" y="982"/>
                    </a:cubicBezTo>
                    <a:cubicBezTo>
                      <a:pt x="306" y="981"/>
                      <a:pt x="306" y="978"/>
                      <a:pt x="306" y="974"/>
                    </a:cubicBezTo>
                    <a:cubicBezTo>
                      <a:pt x="306" y="970"/>
                      <a:pt x="305" y="965"/>
                      <a:pt x="304" y="960"/>
                    </a:cubicBezTo>
                    <a:cubicBezTo>
                      <a:pt x="302" y="955"/>
                      <a:pt x="300" y="950"/>
                      <a:pt x="296" y="946"/>
                    </a:cubicBezTo>
                    <a:cubicBezTo>
                      <a:pt x="292" y="943"/>
                      <a:pt x="287" y="941"/>
                      <a:pt x="279" y="941"/>
                    </a:cubicBezTo>
                    <a:cubicBezTo>
                      <a:pt x="272" y="942"/>
                      <a:pt x="267" y="945"/>
                      <a:pt x="263" y="949"/>
                    </a:cubicBezTo>
                    <a:cubicBezTo>
                      <a:pt x="259" y="954"/>
                      <a:pt x="256" y="959"/>
                      <a:pt x="255" y="964"/>
                    </a:cubicBezTo>
                    <a:cubicBezTo>
                      <a:pt x="253" y="970"/>
                      <a:pt x="253" y="975"/>
                      <a:pt x="253" y="979"/>
                    </a:cubicBezTo>
                    <a:cubicBezTo>
                      <a:pt x="253" y="984"/>
                      <a:pt x="253" y="986"/>
                      <a:pt x="253" y="987"/>
                    </a:cubicBezTo>
                    <a:cubicBezTo>
                      <a:pt x="253" y="1388"/>
                      <a:pt x="253" y="1388"/>
                      <a:pt x="253" y="1388"/>
                    </a:cubicBezTo>
                    <a:cubicBezTo>
                      <a:pt x="253" y="1389"/>
                      <a:pt x="253" y="1394"/>
                      <a:pt x="251" y="1401"/>
                    </a:cubicBezTo>
                    <a:cubicBezTo>
                      <a:pt x="249" y="1408"/>
                      <a:pt x="246" y="1417"/>
                      <a:pt x="242" y="1426"/>
                    </a:cubicBezTo>
                    <a:cubicBezTo>
                      <a:pt x="238" y="1435"/>
                      <a:pt x="232" y="1444"/>
                      <a:pt x="225" y="1451"/>
                    </a:cubicBezTo>
                    <a:cubicBezTo>
                      <a:pt x="217" y="1458"/>
                      <a:pt x="208" y="1464"/>
                      <a:pt x="196" y="1466"/>
                    </a:cubicBezTo>
                    <a:cubicBezTo>
                      <a:pt x="185" y="1467"/>
                      <a:pt x="176" y="1465"/>
                      <a:pt x="168" y="1460"/>
                    </a:cubicBezTo>
                    <a:cubicBezTo>
                      <a:pt x="161" y="1455"/>
                      <a:pt x="156" y="1448"/>
                      <a:pt x="152" y="1440"/>
                    </a:cubicBezTo>
                    <a:cubicBezTo>
                      <a:pt x="148" y="1432"/>
                      <a:pt x="146" y="1425"/>
                      <a:pt x="144" y="1418"/>
                    </a:cubicBezTo>
                    <a:cubicBezTo>
                      <a:pt x="143" y="1412"/>
                      <a:pt x="142" y="1408"/>
                      <a:pt x="142" y="1407"/>
                    </a:cubicBezTo>
                    <a:cubicBezTo>
                      <a:pt x="140" y="511"/>
                      <a:pt x="140" y="511"/>
                      <a:pt x="140" y="511"/>
                    </a:cubicBezTo>
                    <a:cubicBezTo>
                      <a:pt x="139" y="510"/>
                      <a:pt x="139" y="508"/>
                      <a:pt x="139" y="505"/>
                    </a:cubicBezTo>
                    <a:cubicBezTo>
                      <a:pt x="139" y="503"/>
                      <a:pt x="138" y="499"/>
                      <a:pt x="137" y="495"/>
                    </a:cubicBezTo>
                    <a:cubicBezTo>
                      <a:pt x="136" y="492"/>
                      <a:pt x="134" y="488"/>
                      <a:pt x="132" y="486"/>
                    </a:cubicBezTo>
                    <a:cubicBezTo>
                      <a:pt x="129" y="483"/>
                      <a:pt x="125" y="481"/>
                      <a:pt x="121" y="481"/>
                    </a:cubicBezTo>
                    <a:cubicBezTo>
                      <a:pt x="116" y="482"/>
                      <a:pt x="112" y="483"/>
                      <a:pt x="109" y="486"/>
                    </a:cubicBezTo>
                    <a:cubicBezTo>
                      <a:pt x="106" y="488"/>
                      <a:pt x="104" y="492"/>
                      <a:pt x="103" y="495"/>
                    </a:cubicBezTo>
                    <a:cubicBezTo>
                      <a:pt x="101" y="498"/>
                      <a:pt x="100" y="502"/>
                      <a:pt x="99" y="504"/>
                    </a:cubicBezTo>
                    <a:cubicBezTo>
                      <a:pt x="99" y="507"/>
                      <a:pt x="99" y="508"/>
                      <a:pt x="98" y="509"/>
                    </a:cubicBezTo>
                    <a:cubicBezTo>
                      <a:pt x="100" y="878"/>
                      <a:pt x="100" y="878"/>
                      <a:pt x="100" y="878"/>
                    </a:cubicBezTo>
                    <a:cubicBezTo>
                      <a:pt x="100" y="879"/>
                      <a:pt x="99" y="882"/>
                      <a:pt x="98" y="887"/>
                    </a:cubicBezTo>
                    <a:cubicBezTo>
                      <a:pt x="97" y="892"/>
                      <a:pt x="94" y="898"/>
                      <a:pt x="91" y="904"/>
                    </a:cubicBezTo>
                    <a:cubicBezTo>
                      <a:pt x="88" y="910"/>
                      <a:pt x="83" y="916"/>
                      <a:pt x="76" y="921"/>
                    </a:cubicBezTo>
                    <a:cubicBezTo>
                      <a:pt x="70" y="926"/>
                      <a:pt x="62" y="929"/>
                      <a:pt x="51" y="930"/>
                    </a:cubicBezTo>
                    <a:cubicBezTo>
                      <a:pt x="41" y="931"/>
                      <a:pt x="33" y="929"/>
                      <a:pt x="26" y="926"/>
                    </a:cubicBezTo>
                    <a:cubicBezTo>
                      <a:pt x="20" y="923"/>
                      <a:pt x="15" y="918"/>
                      <a:pt x="11" y="913"/>
                    </a:cubicBezTo>
                    <a:cubicBezTo>
                      <a:pt x="8" y="907"/>
                      <a:pt x="6" y="902"/>
                      <a:pt x="4" y="898"/>
                    </a:cubicBezTo>
                    <a:cubicBezTo>
                      <a:pt x="3" y="894"/>
                      <a:pt x="2" y="891"/>
                      <a:pt x="2" y="890"/>
                    </a:cubicBezTo>
                    <a:cubicBezTo>
                      <a:pt x="2" y="885"/>
                      <a:pt x="2" y="858"/>
                      <a:pt x="2" y="819"/>
                    </a:cubicBezTo>
                    <a:cubicBezTo>
                      <a:pt x="2" y="779"/>
                      <a:pt x="1" y="727"/>
                      <a:pt x="1" y="673"/>
                    </a:cubicBezTo>
                    <a:cubicBezTo>
                      <a:pt x="1" y="619"/>
                      <a:pt x="1" y="564"/>
                      <a:pt x="0" y="516"/>
                    </a:cubicBezTo>
                    <a:cubicBezTo>
                      <a:pt x="0" y="468"/>
                      <a:pt x="0" y="429"/>
                      <a:pt x="0" y="409"/>
                    </a:cubicBezTo>
                    <a:cubicBezTo>
                      <a:pt x="0" y="387"/>
                      <a:pt x="4" y="370"/>
                      <a:pt x="11" y="357"/>
                    </a:cubicBezTo>
                    <a:cubicBezTo>
                      <a:pt x="19" y="344"/>
                      <a:pt x="28" y="334"/>
                      <a:pt x="39" y="328"/>
                    </a:cubicBezTo>
                    <a:cubicBezTo>
                      <a:pt x="50" y="321"/>
                      <a:pt x="61" y="317"/>
                      <a:pt x="72" y="314"/>
                    </a:cubicBezTo>
                    <a:cubicBezTo>
                      <a:pt x="82" y="312"/>
                      <a:pt x="92" y="311"/>
                      <a:pt x="98" y="311"/>
                    </a:cubicBezTo>
                    <a:cubicBezTo>
                      <a:pt x="99" y="311"/>
                      <a:pt x="101" y="311"/>
                      <a:pt x="102" y="311"/>
                    </a:cubicBezTo>
                    <a:cubicBezTo>
                      <a:pt x="103" y="311"/>
                      <a:pt x="104" y="311"/>
                      <a:pt x="104" y="311"/>
                    </a:cubicBezTo>
                    <a:cubicBezTo>
                      <a:pt x="105" y="311"/>
                      <a:pt x="106" y="311"/>
                      <a:pt x="106" y="311"/>
                    </a:cubicBezTo>
                    <a:cubicBezTo>
                      <a:pt x="107" y="311"/>
                      <a:pt x="107" y="311"/>
                      <a:pt x="107" y="311"/>
                    </a:cubicBezTo>
                    <a:cubicBezTo>
                      <a:pt x="210" y="309"/>
                      <a:pt x="210" y="309"/>
                      <a:pt x="210" y="309"/>
                    </a:cubicBezTo>
                    <a:cubicBezTo>
                      <a:pt x="200" y="302"/>
                      <a:pt x="190" y="293"/>
                      <a:pt x="182" y="284"/>
                    </a:cubicBezTo>
                    <a:cubicBezTo>
                      <a:pt x="173" y="274"/>
                      <a:pt x="166" y="263"/>
                      <a:pt x="160" y="251"/>
                    </a:cubicBezTo>
                    <a:cubicBezTo>
                      <a:pt x="154" y="238"/>
                      <a:pt x="149" y="225"/>
                      <a:pt x="145" y="211"/>
                    </a:cubicBezTo>
                    <a:cubicBezTo>
                      <a:pt x="142" y="197"/>
                      <a:pt x="140" y="182"/>
                      <a:pt x="140" y="167"/>
                    </a:cubicBezTo>
                    <a:cubicBezTo>
                      <a:pt x="140" y="144"/>
                      <a:pt x="144" y="122"/>
                      <a:pt x="151" y="102"/>
                    </a:cubicBezTo>
                    <a:cubicBezTo>
                      <a:pt x="158" y="82"/>
                      <a:pt x="168" y="64"/>
                      <a:pt x="181" y="49"/>
                    </a:cubicBezTo>
                    <a:cubicBezTo>
                      <a:pt x="193" y="34"/>
                      <a:pt x="208" y="21"/>
                      <a:pt x="225" y="13"/>
                    </a:cubicBezTo>
                    <a:cubicBezTo>
                      <a:pt x="241" y="5"/>
                      <a:pt x="260" y="0"/>
                      <a:pt x="279" y="0"/>
                    </a:cubicBezTo>
                    <a:close/>
                  </a:path>
                </a:pathLst>
              </a:custGeom>
              <a:solidFill>
                <a:srgbClr val="3E9BC8"/>
              </a:solidFill>
              <a:ln w="19050">
                <a:solidFill>
                  <a:srgbClr val="3E9BC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84" name="Gruppieren 64"/>
          <p:cNvGrpSpPr/>
          <p:nvPr/>
        </p:nvGrpSpPr>
        <p:grpSpPr bwMode="gray">
          <a:xfrm>
            <a:off x="5709994" y="3616601"/>
            <a:ext cx="947968" cy="1204868"/>
            <a:chOff x="7739062" y="3733255"/>
            <a:chExt cx="1291413" cy="1641386"/>
          </a:xfrm>
        </p:grpSpPr>
        <p:pic>
          <p:nvPicPr>
            <p:cNvPr id="85" name="Picture 22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/>
            <a:stretch>
              <a:fillRect/>
            </a:stretch>
          </p:blipFill>
          <p:spPr bwMode="gray">
            <a:xfrm>
              <a:off x="7739062" y="4761236"/>
              <a:ext cx="1291413" cy="61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6" name="Gruppieren 54"/>
            <p:cNvGrpSpPr/>
            <p:nvPr/>
          </p:nvGrpSpPr>
          <p:grpSpPr bwMode="gray">
            <a:xfrm flipH="1">
              <a:off x="8098617" y="3733255"/>
              <a:ext cx="598483" cy="1377910"/>
              <a:chOff x="-2763838" y="1373188"/>
              <a:chExt cx="2389182" cy="5500688"/>
            </a:xfrm>
          </p:grpSpPr>
          <p:sp>
            <p:nvSpPr>
              <p:cNvPr id="87" name="Freeform 8"/>
              <p:cNvSpPr>
                <a:spLocks/>
              </p:cNvSpPr>
              <p:nvPr/>
            </p:nvSpPr>
            <p:spPr bwMode="gray">
              <a:xfrm>
                <a:off x="-1150938" y="3089276"/>
                <a:ext cx="558800" cy="1620838"/>
              </a:xfrm>
              <a:custGeom>
                <a:avLst/>
                <a:gdLst/>
                <a:ahLst/>
                <a:cxnLst>
                  <a:cxn ang="0">
                    <a:pos x="132" y="424"/>
                  </a:cxn>
                  <a:cxn ang="0">
                    <a:pos x="122" y="410"/>
                  </a:cxn>
                  <a:cxn ang="0">
                    <a:pos x="117" y="397"/>
                  </a:cxn>
                  <a:cxn ang="0">
                    <a:pos x="116" y="390"/>
                  </a:cxn>
                  <a:cxn ang="0">
                    <a:pos x="116" y="34"/>
                  </a:cxn>
                  <a:cxn ang="0">
                    <a:pos x="115" y="29"/>
                  </a:cxn>
                  <a:cxn ang="0">
                    <a:pos x="113" y="21"/>
                  </a:cxn>
                  <a:cxn ang="0">
                    <a:pos x="107" y="13"/>
                  </a:cxn>
                  <a:cxn ang="0">
                    <a:pos x="98" y="9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5" y="12"/>
                  </a:cxn>
                  <a:cxn ang="0">
                    <a:pos x="17" y="20"/>
                  </a:cxn>
                  <a:cxn ang="0">
                    <a:pos x="18" y="24"/>
                  </a:cxn>
                  <a:cxn ang="0">
                    <a:pos x="18" y="373"/>
                  </a:cxn>
                  <a:cxn ang="0">
                    <a:pos x="19" y="379"/>
                  </a:cxn>
                  <a:cxn ang="0">
                    <a:pos x="24" y="392"/>
                  </a:cxn>
                  <a:cxn ang="0">
                    <a:pos x="34" y="406"/>
                  </a:cxn>
                  <a:cxn ang="0">
                    <a:pos x="51" y="414"/>
                  </a:cxn>
                  <a:cxn ang="0">
                    <a:pos x="149" y="432"/>
                  </a:cxn>
                  <a:cxn ang="0">
                    <a:pos x="132" y="424"/>
                  </a:cxn>
                </a:cxnLst>
                <a:rect l="0" t="0" r="r" b="b"/>
                <a:pathLst>
                  <a:path w="149" h="432">
                    <a:moveTo>
                      <a:pt x="132" y="424"/>
                    </a:moveTo>
                    <a:cubicBezTo>
                      <a:pt x="128" y="420"/>
                      <a:pt x="124" y="415"/>
                      <a:pt x="122" y="410"/>
                    </a:cubicBezTo>
                    <a:cubicBezTo>
                      <a:pt x="119" y="405"/>
                      <a:pt x="118" y="401"/>
                      <a:pt x="117" y="397"/>
                    </a:cubicBezTo>
                    <a:cubicBezTo>
                      <a:pt x="116" y="393"/>
                      <a:pt x="116" y="391"/>
                      <a:pt x="116" y="390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3"/>
                      <a:pt x="116" y="32"/>
                      <a:pt x="115" y="29"/>
                    </a:cubicBezTo>
                    <a:cubicBezTo>
                      <a:pt x="115" y="27"/>
                      <a:pt x="114" y="24"/>
                      <a:pt x="113" y="21"/>
                    </a:cubicBezTo>
                    <a:cubicBezTo>
                      <a:pt x="112" y="19"/>
                      <a:pt x="110" y="16"/>
                      <a:pt x="107" y="13"/>
                    </a:cubicBezTo>
                    <a:cubicBezTo>
                      <a:pt x="105" y="11"/>
                      <a:pt x="102" y="10"/>
                      <a:pt x="98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4"/>
                    </a:cubicBezTo>
                    <a:cubicBezTo>
                      <a:pt x="12" y="6"/>
                      <a:pt x="13" y="9"/>
                      <a:pt x="15" y="12"/>
                    </a:cubicBezTo>
                    <a:cubicBezTo>
                      <a:pt x="16" y="15"/>
                      <a:pt x="17" y="17"/>
                      <a:pt x="17" y="20"/>
                    </a:cubicBezTo>
                    <a:cubicBezTo>
                      <a:pt x="18" y="22"/>
                      <a:pt x="18" y="23"/>
                      <a:pt x="18" y="24"/>
                    </a:cubicBezTo>
                    <a:cubicBezTo>
                      <a:pt x="18" y="373"/>
                      <a:pt x="18" y="373"/>
                      <a:pt x="18" y="373"/>
                    </a:cubicBezTo>
                    <a:cubicBezTo>
                      <a:pt x="18" y="373"/>
                      <a:pt x="18" y="376"/>
                      <a:pt x="19" y="379"/>
                    </a:cubicBezTo>
                    <a:cubicBezTo>
                      <a:pt x="20" y="383"/>
                      <a:pt x="22" y="388"/>
                      <a:pt x="24" y="392"/>
                    </a:cubicBezTo>
                    <a:cubicBezTo>
                      <a:pt x="27" y="397"/>
                      <a:pt x="30" y="402"/>
                      <a:pt x="34" y="406"/>
                    </a:cubicBezTo>
                    <a:cubicBezTo>
                      <a:pt x="38" y="410"/>
                      <a:pt x="44" y="413"/>
                      <a:pt x="51" y="414"/>
                    </a:cubicBezTo>
                    <a:cubicBezTo>
                      <a:pt x="149" y="432"/>
                      <a:pt x="149" y="432"/>
                      <a:pt x="149" y="432"/>
                    </a:cubicBezTo>
                    <a:cubicBezTo>
                      <a:pt x="142" y="431"/>
                      <a:pt x="136" y="428"/>
                      <a:pt x="132" y="424"/>
                    </a:cubicBezTo>
                    <a:close/>
                  </a:path>
                </a:pathLst>
              </a:custGeom>
              <a:solidFill>
                <a:srgbClr val="2F65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8" name="Freeform 9"/>
              <p:cNvSpPr>
                <a:spLocks/>
              </p:cNvSpPr>
              <p:nvPr/>
            </p:nvSpPr>
            <p:spPr bwMode="gray">
              <a:xfrm>
                <a:off x="-1698626" y="4829176"/>
                <a:ext cx="573088" cy="1946275"/>
              </a:xfrm>
              <a:custGeom>
                <a:avLst/>
                <a:gdLst/>
                <a:ahLst/>
                <a:cxnLst>
                  <a:cxn ang="0">
                    <a:pos x="134" y="506"/>
                  </a:cxn>
                  <a:cxn ang="0">
                    <a:pos x="123" y="486"/>
                  </a:cxn>
                  <a:cxn ang="0">
                    <a:pos x="117" y="468"/>
                  </a:cxn>
                  <a:cxn ang="0">
                    <a:pos x="115" y="459"/>
                  </a:cxn>
                  <a:cxn ang="0">
                    <a:pos x="115" y="60"/>
                  </a:cxn>
                  <a:cxn ang="0">
                    <a:pos x="115" y="53"/>
                  </a:cxn>
                  <a:cxn ang="0">
                    <a:pos x="113" y="41"/>
                  </a:cxn>
                  <a:cxn ang="0">
                    <a:pos x="108" y="28"/>
                  </a:cxn>
                  <a:cxn ang="0">
                    <a:pos x="96" y="20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8" y="21"/>
                  </a:cxn>
                  <a:cxn ang="0">
                    <a:pos x="19" y="33"/>
                  </a:cxn>
                  <a:cxn ang="0">
                    <a:pos x="19" y="39"/>
                  </a:cxn>
                  <a:cxn ang="0">
                    <a:pos x="20" y="430"/>
                  </a:cxn>
                  <a:cxn ang="0">
                    <a:pos x="22" y="439"/>
                  </a:cxn>
                  <a:cxn ang="0">
                    <a:pos x="28" y="457"/>
                  </a:cxn>
                  <a:cxn ang="0">
                    <a:pos x="39" y="476"/>
                  </a:cxn>
                  <a:cxn ang="0">
                    <a:pos x="58" y="489"/>
                  </a:cxn>
                  <a:cxn ang="0">
                    <a:pos x="153" y="519"/>
                  </a:cxn>
                  <a:cxn ang="0">
                    <a:pos x="134" y="506"/>
                  </a:cxn>
                </a:cxnLst>
                <a:rect l="0" t="0" r="r" b="b"/>
                <a:pathLst>
                  <a:path w="153" h="519">
                    <a:moveTo>
                      <a:pt x="134" y="506"/>
                    </a:moveTo>
                    <a:cubicBezTo>
                      <a:pt x="129" y="500"/>
                      <a:pt x="126" y="493"/>
                      <a:pt x="123" y="486"/>
                    </a:cubicBezTo>
                    <a:cubicBezTo>
                      <a:pt x="120" y="480"/>
                      <a:pt x="118" y="473"/>
                      <a:pt x="117" y="468"/>
                    </a:cubicBezTo>
                    <a:cubicBezTo>
                      <a:pt x="115" y="463"/>
                      <a:pt x="115" y="460"/>
                      <a:pt x="115" y="459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59"/>
                      <a:pt x="115" y="57"/>
                      <a:pt x="115" y="53"/>
                    </a:cubicBezTo>
                    <a:cubicBezTo>
                      <a:pt x="115" y="50"/>
                      <a:pt x="114" y="45"/>
                      <a:pt x="113" y="41"/>
                    </a:cubicBezTo>
                    <a:cubicBezTo>
                      <a:pt x="112" y="36"/>
                      <a:pt x="111" y="31"/>
                      <a:pt x="108" y="28"/>
                    </a:cubicBezTo>
                    <a:cubicBezTo>
                      <a:pt x="105" y="24"/>
                      <a:pt x="101" y="21"/>
                      <a:pt x="9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9" y="4"/>
                      <a:pt x="12" y="8"/>
                    </a:cubicBezTo>
                    <a:cubicBezTo>
                      <a:pt x="15" y="11"/>
                      <a:pt x="17" y="16"/>
                      <a:pt x="18" y="21"/>
                    </a:cubicBezTo>
                    <a:cubicBezTo>
                      <a:pt x="19" y="25"/>
                      <a:pt x="19" y="30"/>
                      <a:pt x="19" y="33"/>
                    </a:cubicBezTo>
                    <a:cubicBezTo>
                      <a:pt x="19" y="36"/>
                      <a:pt x="19" y="39"/>
                      <a:pt x="19" y="39"/>
                    </a:cubicBezTo>
                    <a:cubicBezTo>
                      <a:pt x="20" y="430"/>
                      <a:pt x="20" y="430"/>
                      <a:pt x="20" y="430"/>
                    </a:cubicBezTo>
                    <a:cubicBezTo>
                      <a:pt x="20" y="431"/>
                      <a:pt x="20" y="434"/>
                      <a:pt x="22" y="439"/>
                    </a:cubicBezTo>
                    <a:cubicBezTo>
                      <a:pt x="23" y="444"/>
                      <a:pt x="25" y="450"/>
                      <a:pt x="28" y="457"/>
                    </a:cubicBezTo>
                    <a:cubicBezTo>
                      <a:pt x="30" y="463"/>
                      <a:pt x="34" y="470"/>
                      <a:pt x="39" y="476"/>
                    </a:cubicBezTo>
                    <a:cubicBezTo>
                      <a:pt x="44" y="482"/>
                      <a:pt x="50" y="486"/>
                      <a:pt x="58" y="489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46" y="516"/>
                      <a:pt x="139" y="512"/>
                      <a:pt x="134" y="506"/>
                    </a:cubicBezTo>
                    <a:close/>
                  </a:path>
                </a:pathLst>
              </a:custGeom>
              <a:solidFill>
                <a:srgbClr val="2F65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9" name="Freeform 11"/>
              <p:cNvSpPr>
                <a:spLocks/>
              </p:cNvSpPr>
              <p:nvPr/>
            </p:nvSpPr>
            <p:spPr bwMode="gray">
              <a:xfrm>
                <a:off x="-2306638" y="3143251"/>
                <a:ext cx="555625" cy="3719513"/>
              </a:xfrm>
              <a:custGeom>
                <a:avLst/>
                <a:gdLst/>
                <a:ahLst/>
                <a:cxnLst>
                  <a:cxn ang="0">
                    <a:pos x="130" y="979"/>
                  </a:cxn>
                  <a:cxn ang="0">
                    <a:pos x="120" y="961"/>
                  </a:cxn>
                  <a:cxn ang="0">
                    <a:pos x="115" y="944"/>
                  </a:cxn>
                  <a:cxn ang="0">
                    <a:pos x="113" y="935"/>
                  </a:cxn>
                  <a:cxn ang="0">
                    <a:pos x="111" y="39"/>
                  </a:cxn>
                  <a:cxn ang="0">
                    <a:pos x="110" y="34"/>
                  </a:cxn>
                  <a:cxn ang="0">
                    <a:pos x="108" y="24"/>
                  </a:cxn>
                  <a:cxn ang="0">
                    <a:pos x="104" y="15"/>
                  </a:cxn>
                  <a:cxn ang="0">
                    <a:pos x="94" y="10"/>
                  </a:cxn>
                  <a:cxn ang="0">
                    <a:pos x="0" y="0"/>
                  </a:cxn>
                  <a:cxn ang="0">
                    <a:pos x="9" y="5"/>
                  </a:cxn>
                  <a:cxn ang="0">
                    <a:pos x="14" y="14"/>
                  </a:cxn>
                  <a:cxn ang="0">
                    <a:pos x="16" y="23"/>
                  </a:cxn>
                  <a:cxn ang="0">
                    <a:pos x="16" y="28"/>
                  </a:cxn>
                  <a:cxn ang="0">
                    <a:pos x="20" y="905"/>
                  </a:cxn>
                  <a:cxn ang="0">
                    <a:pos x="22" y="913"/>
                  </a:cxn>
                  <a:cxn ang="0">
                    <a:pos x="27" y="930"/>
                  </a:cxn>
                  <a:cxn ang="0">
                    <a:pos x="37" y="949"/>
                  </a:cxn>
                  <a:cxn ang="0">
                    <a:pos x="55" y="961"/>
                  </a:cxn>
                  <a:cxn ang="0">
                    <a:pos x="148" y="992"/>
                  </a:cxn>
                  <a:cxn ang="0">
                    <a:pos x="130" y="979"/>
                  </a:cxn>
                </a:cxnLst>
                <a:rect l="0" t="0" r="r" b="b"/>
                <a:pathLst>
                  <a:path w="148" h="992">
                    <a:moveTo>
                      <a:pt x="130" y="979"/>
                    </a:moveTo>
                    <a:cubicBezTo>
                      <a:pt x="126" y="974"/>
                      <a:pt x="122" y="967"/>
                      <a:pt x="120" y="961"/>
                    </a:cubicBezTo>
                    <a:cubicBezTo>
                      <a:pt x="117" y="955"/>
                      <a:pt x="116" y="948"/>
                      <a:pt x="115" y="944"/>
                    </a:cubicBezTo>
                    <a:cubicBezTo>
                      <a:pt x="114" y="939"/>
                      <a:pt x="113" y="936"/>
                      <a:pt x="113" y="935"/>
                    </a:cubicBezTo>
                    <a:cubicBezTo>
                      <a:pt x="111" y="39"/>
                      <a:pt x="111" y="39"/>
                      <a:pt x="111" y="39"/>
                    </a:cubicBezTo>
                    <a:cubicBezTo>
                      <a:pt x="110" y="38"/>
                      <a:pt x="110" y="37"/>
                      <a:pt x="110" y="34"/>
                    </a:cubicBezTo>
                    <a:cubicBezTo>
                      <a:pt x="110" y="31"/>
                      <a:pt x="109" y="28"/>
                      <a:pt x="108" y="24"/>
                    </a:cubicBezTo>
                    <a:cubicBezTo>
                      <a:pt x="107" y="21"/>
                      <a:pt x="106" y="17"/>
                      <a:pt x="104" y="15"/>
                    </a:cubicBezTo>
                    <a:cubicBezTo>
                      <a:pt x="101" y="12"/>
                      <a:pt x="98" y="10"/>
                      <a:pt x="94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5"/>
                    </a:cubicBezTo>
                    <a:cubicBezTo>
                      <a:pt x="12" y="7"/>
                      <a:pt x="13" y="11"/>
                      <a:pt x="14" y="14"/>
                    </a:cubicBezTo>
                    <a:cubicBezTo>
                      <a:pt x="15" y="17"/>
                      <a:pt x="16" y="21"/>
                      <a:pt x="16" y="23"/>
                    </a:cubicBezTo>
                    <a:cubicBezTo>
                      <a:pt x="16" y="26"/>
                      <a:pt x="16" y="28"/>
                      <a:pt x="16" y="28"/>
                    </a:cubicBezTo>
                    <a:cubicBezTo>
                      <a:pt x="20" y="905"/>
                      <a:pt x="20" y="905"/>
                      <a:pt x="20" y="905"/>
                    </a:cubicBezTo>
                    <a:cubicBezTo>
                      <a:pt x="20" y="906"/>
                      <a:pt x="21" y="909"/>
                      <a:pt x="22" y="913"/>
                    </a:cubicBezTo>
                    <a:cubicBezTo>
                      <a:pt x="23" y="918"/>
                      <a:pt x="24" y="924"/>
                      <a:pt x="27" y="930"/>
                    </a:cubicBezTo>
                    <a:cubicBezTo>
                      <a:pt x="29" y="937"/>
                      <a:pt x="33" y="943"/>
                      <a:pt x="37" y="949"/>
                    </a:cubicBezTo>
                    <a:cubicBezTo>
                      <a:pt x="42" y="954"/>
                      <a:pt x="48" y="959"/>
                      <a:pt x="55" y="961"/>
                    </a:cubicBezTo>
                    <a:cubicBezTo>
                      <a:pt x="148" y="992"/>
                      <a:pt x="148" y="992"/>
                      <a:pt x="148" y="992"/>
                    </a:cubicBezTo>
                    <a:cubicBezTo>
                      <a:pt x="141" y="990"/>
                      <a:pt x="135" y="985"/>
                      <a:pt x="130" y="979"/>
                    </a:cubicBezTo>
                    <a:close/>
                  </a:path>
                </a:pathLst>
              </a:custGeom>
              <a:solidFill>
                <a:srgbClr val="65A3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0" name="Freeform 12"/>
              <p:cNvSpPr>
                <a:spLocks/>
              </p:cNvSpPr>
              <p:nvPr/>
            </p:nvSpPr>
            <p:spPr bwMode="gray">
              <a:xfrm>
                <a:off x="-2246313" y="1373188"/>
                <a:ext cx="877888" cy="1158875"/>
              </a:xfrm>
              <a:custGeom>
                <a:avLst/>
                <a:gdLst/>
                <a:ahLst/>
                <a:cxnLst>
                  <a:cxn ang="0">
                    <a:pos x="165" y="309"/>
                  </a:cxn>
                  <a:cxn ang="0">
                    <a:pos x="69" y="302"/>
                  </a:cxn>
                  <a:cxn ang="0">
                    <a:pos x="41" y="278"/>
                  </a:cxn>
                  <a:cxn ang="0">
                    <a:pos x="20" y="246"/>
                  </a:cxn>
                  <a:cxn ang="0">
                    <a:pos x="6" y="207"/>
                  </a:cxn>
                  <a:cxn ang="0">
                    <a:pos x="0" y="164"/>
                  </a:cxn>
                  <a:cxn ang="0">
                    <a:pos x="11" y="100"/>
                  </a:cxn>
                  <a:cxn ang="0">
                    <a:pos x="40" y="48"/>
                  </a:cxn>
                  <a:cxn ang="0">
                    <a:pos x="84" y="13"/>
                  </a:cxn>
                  <a:cxn ang="0">
                    <a:pos x="137" y="1"/>
                  </a:cxn>
                  <a:cxn ang="0">
                    <a:pos x="234" y="0"/>
                  </a:cxn>
                  <a:cxn ang="0">
                    <a:pos x="180" y="13"/>
                  </a:cxn>
                  <a:cxn ang="0">
                    <a:pos x="136" y="49"/>
                  </a:cxn>
                  <a:cxn ang="0">
                    <a:pos x="106" y="102"/>
                  </a:cxn>
                  <a:cxn ang="0">
                    <a:pos x="95" y="167"/>
                  </a:cxn>
                  <a:cxn ang="0">
                    <a:pos x="100" y="211"/>
                  </a:cxn>
                  <a:cxn ang="0">
                    <a:pos x="115" y="251"/>
                  </a:cxn>
                  <a:cxn ang="0">
                    <a:pos x="137" y="284"/>
                  </a:cxn>
                  <a:cxn ang="0">
                    <a:pos x="165" y="309"/>
                  </a:cxn>
                </a:cxnLst>
                <a:rect l="0" t="0" r="r" b="b"/>
                <a:pathLst>
                  <a:path w="234" h="309">
                    <a:moveTo>
                      <a:pt x="165" y="309"/>
                    </a:moveTo>
                    <a:cubicBezTo>
                      <a:pt x="69" y="302"/>
                      <a:pt x="69" y="302"/>
                      <a:pt x="69" y="302"/>
                    </a:cubicBezTo>
                    <a:cubicBezTo>
                      <a:pt x="59" y="296"/>
                      <a:pt x="50" y="287"/>
                      <a:pt x="41" y="278"/>
                    </a:cubicBezTo>
                    <a:cubicBezTo>
                      <a:pt x="33" y="268"/>
                      <a:pt x="26" y="258"/>
                      <a:pt x="20" y="246"/>
                    </a:cubicBezTo>
                    <a:cubicBezTo>
                      <a:pt x="14" y="234"/>
                      <a:pt x="9" y="221"/>
                      <a:pt x="6" y="207"/>
                    </a:cubicBezTo>
                    <a:cubicBezTo>
                      <a:pt x="2" y="193"/>
                      <a:pt x="0" y="179"/>
                      <a:pt x="0" y="164"/>
                    </a:cubicBezTo>
                    <a:cubicBezTo>
                      <a:pt x="0" y="141"/>
                      <a:pt x="4" y="120"/>
                      <a:pt x="11" y="100"/>
                    </a:cubicBezTo>
                    <a:cubicBezTo>
                      <a:pt x="18" y="81"/>
                      <a:pt x="28" y="63"/>
                      <a:pt x="40" y="48"/>
                    </a:cubicBezTo>
                    <a:cubicBezTo>
                      <a:pt x="53" y="33"/>
                      <a:pt x="67" y="22"/>
                      <a:pt x="84" y="13"/>
                    </a:cubicBezTo>
                    <a:cubicBezTo>
                      <a:pt x="100" y="5"/>
                      <a:pt x="118" y="1"/>
                      <a:pt x="137" y="1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15" y="0"/>
                      <a:pt x="196" y="5"/>
                      <a:pt x="180" y="13"/>
                    </a:cubicBezTo>
                    <a:cubicBezTo>
                      <a:pt x="163" y="21"/>
                      <a:pt x="148" y="34"/>
                      <a:pt x="136" y="49"/>
                    </a:cubicBezTo>
                    <a:cubicBezTo>
                      <a:pt x="123" y="64"/>
                      <a:pt x="113" y="82"/>
                      <a:pt x="106" y="102"/>
                    </a:cubicBezTo>
                    <a:cubicBezTo>
                      <a:pt x="99" y="122"/>
                      <a:pt x="95" y="144"/>
                      <a:pt x="95" y="167"/>
                    </a:cubicBezTo>
                    <a:cubicBezTo>
                      <a:pt x="95" y="182"/>
                      <a:pt x="97" y="197"/>
                      <a:pt x="100" y="211"/>
                    </a:cubicBezTo>
                    <a:cubicBezTo>
                      <a:pt x="104" y="225"/>
                      <a:pt x="109" y="238"/>
                      <a:pt x="115" y="251"/>
                    </a:cubicBezTo>
                    <a:cubicBezTo>
                      <a:pt x="121" y="263"/>
                      <a:pt x="128" y="274"/>
                      <a:pt x="137" y="284"/>
                    </a:cubicBezTo>
                    <a:cubicBezTo>
                      <a:pt x="145" y="293"/>
                      <a:pt x="155" y="302"/>
                      <a:pt x="165" y="309"/>
                    </a:cubicBezTo>
                    <a:close/>
                  </a:path>
                </a:pathLst>
              </a:custGeom>
              <a:solidFill>
                <a:srgbClr val="65A3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1" name="Freeform 13"/>
              <p:cNvSpPr>
                <a:spLocks/>
              </p:cNvSpPr>
              <p:nvPr/>
            </p:nvSpPr>
            <p:spPr bwMode="gray">
              <a:xfrm>
                <a:off x="-2763838" y="2505076"/>
                <a:ext cx="1136650" cy="2354263"/>
              </a:xfrm>
              <a:custGeom>
                <a:avLst/>
                <a:gdLst/>
                <a:ahLst/>
                <a:cxnLst>
                  <a:cxn ang="0">
                    <a:pos x="303" y="7"/>
                  </a:cxn>
                  <a:cxn ang="0">
                    <a:pos x="207" y="0"/>
                  </a:cxn>
                  <a:cxn ang="0">
                    <a:pos x="106" y="3"/>
                  </a:cxn>
                  <a:cxn ang="0">
                    <a:pos x="106" y="3"/>
                  </a:cxn>
                  <a:cxn ang="0">
                    <a:pos x="105" y="3"/>
                  </a:cxn>
                  <a:cxn ang="0">
                    <a:pos x="103" y="3"/>
                  </a:cxn>
                  <a:cxn ang="0">
                    <a:pos x="100" y="3"/>
                  </a:cxn>
                  <a:cxn ang="0">
                    <a:pos x="97" y="3"/>
                  </a:cxn>
                  <a:cxn ang="0">
                    <a:pos x="71" y="6"/>
                  </a:cxn>
                  <a:cxn ang="0">
                    <a:pos x="39" y="19"/>
                  </a:cxn>
                  <a:cxn ang="0">
                    <a:pos x="12" y="47"/>
                  </a:cxn>
                  <a:cxn ang="0">
                    <a:pos x="0" y="98"/>
                  </a:cxn>
                  <a:cxn ang="0">
                    <a:pos x="1" y="203"/>
                  </a:cxn>
                  <a:cxn ang="0">
                    <a:pos x="2" y="357"/>
                  </a:cxn>
                  <a:cxn ang="0">
                    <a:pos x="3" y="499"/>
                  </a:cxn>
                  <a:cxn ang="0">
                    <a:pos x="3" y="569"/>
                  </a:cxn>
                  <a:cxn ang="0">
                    <a:pos x="5" y="575"/>
                  </a:cxn>
                  <a:cxn ang="0">
                    <a:pos x="10" y="587"/>
                  </a:cxn>
                  <a:cxn ang="0">
                    <a:pos x="20" y="599"/>
                  </a:cxn>
                  <a:cxn ang="0">
                    <a:pos x="37" y="608"/>
                  </a:cxn>
                  <a:cxn ang="0">
                    <a:pos x="129" y="628"/>
                  </a:cxn>
                  <a:cxn ang="0">
                    <a:pos x="112" y="619"/>
                  </a:cxn>
                  <a:cxn ang="0">
                    <a:pos x="102" y="606"/>
                  </a:cxn>
                  <a:cxn ang="0">
                    <a:pos x="97" y="594"/>
                  </a:cxn>
                  <a:cxn ang="0">
                    <a:pos x="95" y="588"/>
                  </a:cxn>
                  <a:cxn ang="0">
                    <a:pos x="95" y="517"/>
                  </a:cxn>
                  <a:cxn ang="0">
                    <a:pos x="94" y="371"/>
                  </a:cxn>
                  <a:cxn ang="0">
                    <a:pos x="93" y="214"/>
                  </a:cxn>
                  <a:cxn ang="0">
                    <a:pos x="93" y="107"/>
                  </a:cxn>
                  <a:cxn ang="0">
                    <a:pos x="104" y="55"/>
                  </a:cxn>
                  <a:cxn ang="0">
                    <a:pos x="132" y="26"/>
                  </a:cxn>
                  <a:cxn ang="0">
                    <a:pos x="165" y="12"/>
                  </a:cxn>
                  <a:cxn ang="0">
                    <a:pos x="191" y="9"/>
                  </a:cxn>
                  <a:cxn ang="0">
                    <a:pos x="194" y="9"/>
                  </a:cxn>
                  <a:cxn ang="0">
                    <a:pos x="197" y="9"/>
                  </a:cxn>
                  <a:cxn ang="0">
                    <a:pos x="199" y="9"/>
                  </a:cxn>
                  <a:cxn ang="0">
                    <a:pos x="200" y="9"/>
                  </a:cxn>
                  <a:cxn ang="0">
                    <a:pos x="200" y="9"/>
                  </a:cxn>
                  <a:cxn ang="0">
                    <a:pos x="303" y="7"/>
                  </a:cxn>
                </a:cxnLst>
                <a:rect l="0" t="0" r="r" b="b"/>
                <a:pathLst>
                  <a:path w="303" h="628">
                    <a:moveTo>
                      <a:pt x="303" y="7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4" y="3"/>
                      <a:pt x="103" y="3"/>
                      <a:pt x="103" y="3"/>
                    </a:cubicBezTo>
                    <a:cubicBezTo>
                      <a:pt x="102" y="3"/>
                      <a:pt x="101" y="3"/>
                      <a:pt x="100" y="3"/>
                    </a:cubicBezTo>
                    <a:cubicBezTo>
                      <a:pt x="99" y="3"/>
                      <a:pt x="98" y="3"/>
                      <a:pt x="97" y="3"/>
                    </a:cubicBezTo>
                    <a:cubicBezTo>
                      <a:pt x="91" y="3"/>
                      <a:pt x="81" y="4"/>
                      <a:pt x="71" y="6"/>
                    </a:cubicBezTo>
                    <a:cubicBezTo>
                      <a:pt x="61" y="8"/>
                      <a:pt x="49" y="12"/>
                      <a:pt x="39" y="19"/>
                    </a:cubicBezTo>
                    <a:cubicBezTo>
                      <a:pt x="28" y="25"/>
                      <a:pt x="19" y="35"/>
                      <a:pt x="12" y="47"/>
                    </a:cubicBezTo>
                    <a:cubicBezTo>
                      <a:pt x="4" y="60"/>
                      <a:pt x="0" y="77"/>
                      <a:pt x="0" y="98"/>
                    </a:cubicBezTo>
                    <a:cubicBezTo>
                      <a:pt x="0" y="118"/>
                      <a:pt x="1" y="156"/>
                      <a:pt x="1" y="203"/>
                    </a:cubicBezTo>
                    <a:cubicBezTo>
                      <a:pt x="1" y="250"/>
                      <a:pt x="2" y="304"/>
                      <a:pt x="2" y="357"/>
                    </a:cubicBezTo>
                    <a:cubicBezTo>
                      <a:pt x="2" y="410"/>
                      <a:pt x="3" y="460"/>
                      <a:pt x="3" y="499"/>
                    </a:cubicBezTo>
                    <a:cubicBezTo>
                      <a:pt x="3" y="538"/>
                      <a:pt x="3" y="564"/>
                      <a:pt x="3" y="569"/>
                    </a:cubicBezTo>
                    <a:cubicBezTo>
                      <a:pt x="3" y="570"/>
                      <a:pt x="4" y="572"/>
                      <a:pt x="5" y="575"/>
                    </a:cubicBezTo>
                    <a:cubicBezTo>
                      <a:pt x="6" y="578"/>
                      <a:pt x="7" y="583"/>
                      <a:pt x="10" y="587"/>
                    </a:cubicBezTo>
                    <a:cubicBezTo>
                      <a:pt x="12" y="591"/>
                      <a:pt x="16" y="596"/>
                      <a:pt x="20" y="599"/>
                    </a:cubicBezTo>
                    <a:cubicBezTo>
                      <a:pt x="24" y="603"/>
                      <a:pt x="30" y="606"/>
                      <a:pt x="37" y="608"/>
                    </a:cubicBezTo>
                    <a:cubicBezTo>
                      <a:pt x="129" y="628"/>
                      <a:pt x="129" y="628"/>
                      <a:pt x="129" y="628"/>
                    </a:cubicBezTo>
                    <a:cubicBezTo>
                      <a:pt x="122" y="626"/>
                      <a:pt x="117" y="623"/>
                      <a:pt x="112" y="619"/>
                    </a:cubicBezTo>
                    <a:cubicBezTo>
                      <a:pt x="108" y="615"/>
                      <a:pt x="104" y="611"/>
                      <a:pt x="102" y="606"/>
                    </a:cubicBezTo>
                    <a:cubicBezTo>
                      <a:pt x="99" y="602"/>
                      <a:pt x="98" y="598"/>
                      <a:pt x="97" y="594"/>
                    </a:cubicBezTo>
                    <a:cubicBezTo>
                      <a:pt x="96" y="591"/>
                      <a:pt x="95" y="589"/>
                      <a:pt x="95" y="588"/>
                    </a:cubicBezTo>
                    <a:cubicBezTo>
                      <a:pt x="95" y="583"/>
                      <a:pt x="95" y="556"/>
                      <a:pt x="95" y="517"/>
                    </a:cubicBezTo>
                    <a:cubicBezTo>
                      <a:pt x="95" y="477"/>
                      <a:pt x="94" y="425"/>
                      <a:pt x="94" y="371"/>
                    </a:cubicBezTo>
                    <a:cubicBezTo>
                      <a:pt x="94" y="317"/>
                      <a:pt x="94" y="262"/>
                      <a:pt x="93" y="214"/>
                    </a:cubicBezTo>
                    <a:cubicBezTo>
                      <a:pt x="93" y="166"/>
                      <a:pt x="93" y="127"/>
                      <a:pt x="93" y="107"/>
                    </a:cubicBezTo>
                    <a:cubicBezTo>
                      <a:pt x="93" y="85"/>
                      <a:pt x="97" y="68"/>
                      <a:pt x="104" y="55"/>
                    </a:cubicBezTo>
                    <a:cubicBezTo>
                      <a:pt x="112" y="42"/>
                      <a:pt x="121" y="32"/>
                      <a:pt x="132" y="26"/>
                    </a:cubicBezTo>
                    <a:cubicBezTo>
                      <a:pt x="143" y="19"/>
                      <a:pt x="154" y="15"/>
                      <a:pt x="165" y="12"/>
                    </a:cubicBezTo>
                    <a:cubicBezTo>
                      <a:pt x="175" y="10"/>
                      <a:pt x="185" y="9"/>
                      <a:pt x="191" y="9"/>
                    </a:cubicBezTo>
                    <a:cubicBezTo>
                      <a:pt x="192" y="9"/>
                      <a:pt x="193" y="9"/>
                      <a:pt x="194" y="9"/>
                    </a:cubicBezTo>
                    <a:cubicBezTo>
                      <a:pt x="195" y="9"/>
                      <a:pt x="196" y="9"/>
                      <a:pt x="197" y="9"/>
                    </a:cubicBezTo>
                    <a:cubicBezTo>
                      <a:pt x="198" y="9"/>
                      <a:pt x="198" y="9"/>
                      <a:pt x="199" y="9"/>
                    </a:cubicBezTo>
                    <a:cubicBezTo>
                      <a:pt x="199" y="9"/>
                      <a:pt x="199" y="9"/>
                      <a:pt x="200" y="9"/>
                    </a:cubicBezTo>
                    <a:cubicBezTo>
                      <a:pt x="200" y="9"/>
                      <a:pt x="200" y="9"/>
                      <a:pt x="200" y="9"/>
                    </a:cubicBezTo>
                    <a:lnTo>
                      <a:pt x="303" y="7"/>
                    </a:lnTo>
                    <a:close/>
                  </a:path>
                </a:pathLst>
              </a:custGeom>
              <a:solidFill>
                <a:srgbClr val="65A3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gray">
              <a:xfrm>
                <a:off x="-1150938" y="3089276"/>
                <a:ext cx="558800" cy="1620838"/>
              </a:xfrm>
              <a:custGeom>
                <a:avLst/>
                <a:gdLst/>
                <a:ahLst/>
                <a:cxnLst>
                  <a:cxn ang="0">
                    <a:pos x="132" y="424"/>
                  </a:cxn>
                  <a:cxn ang="0">
                    <a:pos x="122" y="410"/>
                  </a:cxn>
                  <a:cxn ang="0">
                    <a:pos x="117" y="397"/>
                  </a:cxn>
                  <a:cxn ang="0">
                    <a:pos x="116" y="390"/>
                  </a:cxn>
                  <a:cxn ang="0">
                    <a:pos x="116" y="34"/>
                  </a:cxn>
                  <a:cxn ang="0">
                    <a:pos x="115" y="29"/>
                  </a:cxn>
                  <a:cxn ang="0">
                    <a:pos x="113" y="21"/>
                  </a:cxn>
                  <a:cxn ang="0">
                    <a:pos x="107" y="13"/>
                  </a:cxn>
                  <a:cxn ang="0">
                    <a:pos x="98" y="9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5" y="12"/>
                  </a:cxn>
                  <a:cxn ang="0">
                    <a:pos x="17" y="20"/>
                  </a:cxn>
                  <a:cxn ang="0">
                    <a:pos x="18" y="24"/>
                  </a:cxn>
                  <a:cxn ang="0">
                    <a:pos x="18" y="373"/>
                  </a:cxn>
                  <a:cxn ang="0">
                    <a:pos x="19" y="379"/>
                  </a:cxn>
                  <a:cxn ang="0">
                    <a:pos x="24" y="392"/>
                  </a:cxn>
                  <a:cxn ang="0">
                    <a:pos x="34" y="406"/>
                  </a:cxn>
                  <a:cxn ang="0">
                    <a:pos x="51" y="414"/>
                  </a:cxn>
                  <a:cxn ang="0">
                    <a:pos x="149" y="432"/>
                  </a:cxn>
                  <a:cxn ang="0">
                    <a:pos x="132" y="424"/>
                  </a:cxn>
                </a:cxnLst>
                <a:rect l="0" t="0" r="r" b="b"/>
                <a:pathLst>
                  <a:path w="149" h="432">
                    <a:moveTo>
                      <a:pt x="132" y="424"/>
                    </a:moveTo>
                    <a:cubicBezTo>
                      <a:pt x="128" y="420"/>
                      <a:pt x="124" y="415"/>
                      <a:pt x="122" y="410"/>
                    </a:cubicBezTo>
                    <a:cubicBezTo>
                      <a:pt x="119" y="405"/>
                      <a:pt x="118" y="401"/>
                      <a:pt x="117" y="397"/>
                    </a:cubicBezTo>
                    <a:cubicBezTo>
                      <a:pt x="116" y="393"/>
                      <a:pt x="116" y="391"/>
                      <a:pt x="116" y="390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3"/>
                      <a:pt x="116" y="32"/>
                      <a:pt x="115" y="29"/>
                    </a:cubicBezTo>
                    <a:cubicBezTo>
                      <a:pt x="115" y="27"/>
                      <a:pt x="114" y="24"/>
                      <a:pt x="113" y="21"/>
                    </a:cubicBezTo>
                    <a:cubicBezTo>
                      <a:pt x="112" y="19"/>
                      <a:pt x="110" y="16"/>
                      <a:pt x="107" y="13"/>
                    </a:cubicBezTo>
                    <a:cubicBezTo>
                      <a:pt x="105" y="11"/>
                      <a:pt x="102" y="10"/>
                      <a:pt x="98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4"/>
                    </a:cubicBezTo>
                    <a:cubicBezTo>
                      <a:pt x="12" y="6"/>
                      <a:pt x="13" y="9"/>
                      <a:pt x="15" y="12"/>
                    </a:cubicBezTo>
                    <a:cubicBezTo>
                      <a:pt x="16" y="15"/>
                      <a:pt x="17" y="17"/>
                      <a:pt x="17" y="20"/>
                    </a:cubicBezTo>
                    <a:cubicBezTo>
                      <a:pt x="18" y="22"/>
                      <a:pt x="18" y="23"/>
                      <a:pt x="18" y="24"/>
                    </a:cubicBezTo>
                    <a:cubicBezTo>
                      <a:pt x="18" y="373"/>
                      <a:pt x="18" y="373"/>
                      <a:pt x="18" y="373"/>
                    </a:cubicBezTo>
                    <a:cubicBezTo>
                      <a:pt x="18" y="373"/>
                      <a:pt x="18" y="376"/>
                      <a:pt x="19" y="379"/>
                    </a:cubicBezTo>
                    <a:cubicBezTo>
                      <a:pt x="20" y="383"/>
                      <a:pt x="22" y="388"/>
                      <a:pt x="24" y="392"/>
                    </a:cubicBezTo>
                    <a:cubicBezTo>
                      <a:pt x="27" y="397"/>
                      <a:pt x="30" y="402"/>
                      <a:pt x="34" y="406"/>
                    </a:cubicBezTo>
                    <a:cubicBezTo>
                      <a:pt x="38" y="410"/>
                      <a:pt x="44" y="413"/>
                      <a:pt x="51" y="414"/>
                    </a:cubicBezTo>
                    <a:cubicBezTo>
                      <a:pt x="149" y="432"/>
                      <a:pt x="149" y="432"/>
                      <a:pt x="149" y="432"/>
                    </a:cubicBezTo>
                    <a:cubicBezTo>
                      <a:pt x="142" y="431"/>
                      <a:pt x="136" y="428"/>
                      <a:pt x="132" y="424"/>
                    </a:cubicBezTo>
                    <a:close/>
                  </a:path>
                </a:pathLst>
              </a:custGeom>
              <a:solidFill>
                <a:srgbClr val="65A3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gray">
              <a:xfrm>
                <a:off x="-1698626" y="4829176"/>
                <a:ext cx="573088" cy="1946275"/>
              </a:xfrm>
              <a:custGeom>
                <a:avLst/>
                <a:gdLst/>
                <a:ahLst/>
                <a:cxnLst>
                  <a:cxn ang="0">
                    <a:pos x="134" y="506"/>
                  </a:cxn>
                  <a:cxn ang="0">
                    <a:pos x="123" y="486"/>
                  </a:cxn>
                  <a:cxn ang="0">
                    <a:pos x="117" y="468"/>
                  </a:cxn>
                  <a:cxn ang="0">
                    <a:pos x="115" y="459"/>
                  </a:cxn>
                  <a:cxn ang="0">
                    <a:pos x="115" y="60"/>
                  </a:cxn>
                  <a:cxn ang="0">
                    <a:pos x="115" y="53"/>
                  </a:cxn>
                  <a:cxn ang="0">
                    <a:pos x="113" y="41"/>
                  </a:cxn>
                  <a:cxn ang="0">
                    <a:pos x="108" y="28"/>
                  </a:cxn>
                  <a:cxn ang="0">
                    <a:pos x="96" y="20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8" y="21"/>
                  </a:cxn>
                  <a:cxn ang="0">
                    <a:pos x="19" y="33"/>
                  </a:cxn>
                  <a:cxn ang="0">
                    <a:pos x="19" y="39"/>
                  </a:cxn>
                  <a:cxn ang="0">
                    <a:pos x="20" y="430"/>
                  </a:cxn>
                  <a:cxn ang="0">
                    <a:pos x="22" y="439"/>
                  </a:cxn>
                  <a:cxn ang="0">
                    <a:pos x="28" y="457"/>
                  </a:cxn>
                  <a:cxn ang="0">
                    <a:pos x="39" y="476"/>
                  </a:cxn>
                  <a:cxn ang="0">
                    <a:pos x="58" y="489"/>
                  </a:cxn>
                  <a:cxn ang="0">
                    <a:pos x="153" y="519"/>
                  </a:cxn>
                  <a:cxn ang="0">
                    <a:pos x="134" y="506"/>
                  </a:cxn>
                </a:cxnLst>
                <a:rect l="0" t="0" r="r" b="b"/>
                <a:pathLst>
                  <a:path w="153" h="519">
                    <a:moveTo>
                      <a:pt x="134" y="506"/>
                    </a:moveTo>
                    <a:cubicBezTo>
                      <a:pt x="129" y="500"/>
                      <a:pt x="126" y="493"/>
                      <a:pt x="123" y="486"/>
                    </a:cubicBezTo>
                    <a:cubicBezTo>
                      <a:pt x="120" y="480"/>
                      <a:pt x="118" y="473"/>
                      <a:pt x="117" y="468"/>
                    </a:cubicBezTo>
                    <a:cubicBezTo>
                      <a:pt x="115" y="463"/>
                      <a:pt x="115" y="460"/>
                      <a:pt x="115" y="459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59"/>
                      <a:pt x="115" y="57"/>
                      <a:pt x="115" y="53"/>
                    </a:cubicBezTo>
                    <a:cubicBezTo>
                      <a:pt x="115" y="50"/>
                      <a:pt x="114" y="45"/>
                      <a:pt x="113" y="41"/>
                    </a:cubicBezTo>
                    <a:cubicBezTo>
                      <a:pt x="112" y="36"/>
                      <a:pt x="111" y="31"/>
                      <a:pt x="108" y="28"/>
                    </a:cubicBezTo>
                    <a:cubicBezTo>
                      <a:pt x="105" y="24"/>
                      <a:pt x="101" y="21"/>
                      <a:pt x="9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9" y="4"/>
                      <a:pt x="12" y="8"/>
                    </a:cubicBezTo>
                    <a:cubicBezTo>
                      <a:pt x="15" y="11"/>
                      <a:pt x="17" y="16"/>
                      <a:pt x="18" y="21"/>
                    </a:cubicBezTo>
                    <a:cubicBezTo>
                      <a:pt x="19" y="25"/>
                      <a:pt x="19" y="30"/>
                      <a:pt x="19" y="33"/>
                    </a:cubicBezTo>
                    <a:cubicBezTo>
                      <a:pt x="19" y="36"/>
                      <a:pt x="19" y="39"/>
                      <a:pt x="19" y="39"/>
                    </a:cubicBezTo>
                    <a:cubicBezTo>
                      <a:pt x="20" y="430"/>
                      <a:pt x="20" y="430"/>
                      <a:pt x="20" y="430"/>
                    </a:cubicBezTo>
                    <a:cubicBezTo>
                      <a:pt x="20" y="431"/>
                      <a:pt x="20" y="434"/>
                      <a:pt x="22" y="439"/>
                    </a:cubicBezTo>
                    <a:cubicBezTo>
                      <a:pt x="23" y="444"/>
                      <a:pt x="25" y="450"/>
                      <a:pt x="28" y="457"/>
                    </a:cubicBezTo>
                    <a:cubicBezTo>
                      <a:pt x="30" y="463"/>
                      <a:pt x="34" y="470"/>
                      <a:pt x="39" y="476"/>
                    </a:cubicBezTo>
                    <a:cubicBezTo>
                      <a:pt x="44" y="482"/>
                      <a:pt x="50" y="486"/>
                      <a:pt x="58" y="489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46" y="516"/>
                      <a:pt x="139" y="512"/>
                      <a:pt x="134" y="506"/>
                    </a:cubicBezTo>
                    <a:close/>
                  </a:path>
                </a:pathLst>
              </a:custGeom>
              <a:solidFill>
                <a:srgbClr val="65A3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gray">
              <a:xfrm>
                <a:off x="-1477963" y="2478088"/>
                <a:ext cx="803275" cy="3810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3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0"/>
                  </a:cxn>
                  <a:cxn ang="0">
                    <a:pos x="0" y="4"/>
                  </a:cxn>
                  <a:cxn ang="0">
                    <a:pos x="97" y="10"/>
                  </a:cxn>
                  <a:cxn ang="0">
                    <a:pos x="195" y="6"/>
                  </a:cxn>
                  <a:cxn ang="0">
                    <a:pos x="196" y="6"/>
                  </a:cxn>
                  <a:cxn ang="0">
                    <a:pos x="197" y="6"/>
                  </a:cxn>
                  <a:cxn ang="0">
                    <a:pos x="200" y="6"/>
                  </a:cxn>
                  <a:cxn ang="0">
                    <a:pos x="203" y="6"/>
                  </a:cxn>
                  <a:cxn ang="0">
                    <a:pos x="206" y="6"/>
                  </a:cxn>
                  <a:cxn ang="0">
                    <a:pos x="208" y="6"/>
                  </a:cxn>
                  <a:cxn ang="0">
                    <a:pos x="211" y="6"/>
                  </a:cxn>
                  <a:cxn ang="0">
                    <a:pos x="214" y="6"/>
                  </a:cxn>
                  <a:cxn ang="0">
                    <a:pos x="116" y="0"/>
                  </a:cxn>
                </a:cxnLst>
                <a:rect l="0" t="0" r="r" b="b"/>
                <a:pathLst>
                  <a:path w="214" h="10">
                    <a:moveTo>
                      <a:pt x="116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112" y="0"/>
                      <a:pt x="111" y="0"/>
                      <a:pt x="110" y="0"/>
                    </a:cubicBezTo>
                    <a:cubicBezTo>
                      <a:pt x="109" y="0"/>
                      <a:pt x="108" y="0"/>
                      <a:pt x="107" y="0"/>
                    </a:cubicBezTo>
                    <a:cubicBezTo>
                      <a:pt x="106" y="0"/>
                      <a:pt x="106" y="0"/>
                      <a:pt x="105" y="0"/>
                    </a:cubicBezTo>
                    <a:cubicBezTo>
                      <a:pt x="104" y="0"/>
                      <a:pt x="102" y="0"/>
                      <a:pt x="101" y="0"/>
                    </a:cubicBezTo>
                    <a:cubicBezTo>
                      <a:pt x="100" y="0"/>
                      <a:pt x="100" y="0"/>
                      <a:pt x="99" y="0"/>
                    </a:cubicBezTo>
                    <a:cubicBezTo>
                      <a:pt x="98" y="0"/>
                      <a:pt x="98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6" y="6"/>
                    </a:cubicBezTo>
                    <a:cubicBezTo>
                      <a:pt x="196" y="6"/>
                      <a:pt x="197" y="6"/>
                      <a:pt x="197" y="6"/>
                    </a:cubicBezTo>
                    <a:cubicBezTo>
                      <a:pt x="198" y="6"/>
                      <a:pt x="199" y="6"/>
                      <a:pt x="200" y="6"/>
                    </a:cubicBezTo>
                    <a:cubicBezTo>
                      <a:pt x="201" y="6"/>
                      <a:pt x="202" y="6"/>
                      <a:pt x="203" y="6"/>
                    </a:cubicBezTo>
                    <a:cubicBezTo>
                      <a:pt x="204" y="6"/>
                      <a:pt x="205" y="6"/>
                      <a:pt x="206" y="6"/>
                    </a:cubicBezTo>
                    <a:cubicBezTo>
                      <a:pt x="207" y="6"/>
                      <a:pt x="207" y="6"/>
                      <a:pt x="208" y="6"/>
                    </a:cubicBezTo>
                    <a:cubicBezTo>
                      <a:pt x="209" y="6"/>
                      <a:pt x="210" y="6"/>
                      <a:pt x="211" y="6"/>
                    </a:cubicBezTo>
                    <a:cubicBezTo>
                      <a:pt x="212" y="6"/>
                      <a:pt x="213" y="6"/>
                      <a:pt x="214" y="6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E9BC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gray">
              <a:xfrm>
                <a:off x="-2414591" y="1373188"/>
                <a:ext cx="2039935" cy="5500688"/>
              </a:xfrm>
              <a:custGeom>
                <a:avLst/>
                <a:gdLst/>
                <a:ahLst/>
                <a:cxnLst>
                  <a:cxn ang="0">
                    <a:pos x="332" y="13"/>
                  </a:cxn>
                  <a:cxn ang="0">
                    <a:pos x="403" y="100"/>
                  </a:cxn>
                  <a:cxn ang="0">
                    <a:pos x="409" y="206"/>
                  </a:cxn>
                  <a:cxn ang="0">
                    <a:pos x="374" y="278"/>
                  </a:cxn>
                  <a:cxn ang="0">
                    <a:pos x="445" y="301"/>
                  </a:cxn>
                  <a:cxn ang="0">
                    <a:pos x="447" y="301"/>
                  </a:cxn>
                  <a:cxn ang="0">
                    <a:pos x="453" y="301"/>
                  </a:cxn>
                  <a:cxn ang="0">
                    <a:pos x="508" y="313"/>
                  </a:cxn>
                  <a:cxn ang="0">
                    <a:pos x="543" y="388"/>
                  </a:cxn>
                  <a:cxn ang="0">
                    <a:pos x="543" y="639"/>
                  </a:cxn>
                  <a:cxn ang="0">
                    <a:pos x="542" y="845"/>
                  </a:cxn>
                  <a:cxn ang="0">
                    <a:pos x="534" y="867"/>
                  </a:cxn>
                  <a:cxn ang="0">
                    <a:pos x="497" y="891"/>
                  </a:cxn>
                  <a:cxn ang="0">
                    <a:pos x="461" y="872"/>
                  </a:cxn>
                  <a:cxn ang="0">
                    <a:pos x="453" y="848"/>
                  </a:cxn>
                  <a:cxn ang="0">
                    <a:pos x="452" y="487"/>
                  </a:cxn>
                  <a:cxn ang="0">
                    <a:pos x="443" y="470"/>
                  </a:cxn>
                  <a:cxn ang="0">
                    <a:pos x="422" y="472"/>
                  </a:cxn>
                  <a:cxn ang="0">
                    <a:pos x="415" y="492"/>
                  </a:cxn>
                  <a:cxn ang="0">
                    <a:pos x="413" y="1370"/>
                  </a:cxn>
                  <a:cxn ang="0">
                    <a:pos x="404" y="1405"/>
                  </a:cxn>
                  <a:cxn ang="0">
                    <a:pos x="362" y="1442"/>
                  </a:cxn>
                  <a:cxn ang="0">
                    <a:pos x="317" y="1415"/>
                  </a:cxn>
                  <a:cxn ang="0">
                    <a:pos x="306" y="1381"/>
                  </a:cxn>
                  <a:cxn ang="0">
                    <a:pos x="306" y="974"/>
                  </a:cxn>
                  <a:cxn ang="0">
                    <a:pos x="296" y="946"/>
                  </a:cxn>
                  <a:cxn ang="0">
                    <a:pos x="263" y="949"/>
                  </a:cxn>
                  <a:cxn ang="0">
                    <a:pos x="253" y="979"/>
                  </a:cxn>
                  <a:cxn ang="0">
                    <a:pos x="253" y="1388"/>
                  </a:cxn>
                  <a:cxn ang="0">
                    <a:pos x="242" y="1426"/>
                  </a:cxn>
                  <a:cxn ang="0">
                    <a:pos x="196" y="1466"/>
                  </a:cxn>
                  <a:cxn ang="0">
                    <a:pos x="152" y="1440"/>
                  </a:cxn>
                  <a:cxn ang="0">
                    <a:pos x="142" y="1407"/>
                  </a:cxn>
                  <a:cxn ang="0">
                    <a:pos x="139" y="505"/>
                  </a:cxn>
                  <a:cxn ang="0">
                    <a:pos x="132" y="486"/>
                  </a:cxn>
                  <a:cxn ang="0">
                    <a:pos x="109" y="486"/>
                  </a:cxn>
                  <a:cxn ang="0">
                    <a:pos x="99" y="504"/>
                  </a:cxn>
                  <a:cxn ang="0">
                    <a:pos x="100" y="878"/>
                  </a:cxn>
                  <a:cxn ang="0">
                    <a:pos x="91" y="904"/>
                  </a:cxn>
                  <a:cxn ang="0">
                    <a:pos x="51" y="930"/>
                  </a:cxn>
                  <a:cxn ang="0">
                    <a:pos x="11" y="913"/>
                  </a:cxn>
                  <a:cxn ang="0">
                    <a:pos x="2" y="890"/>
                  </a:cxn>
                  <a:cxn ang="0">
                    <a:pos x="1" y="673"/>
                  </a:cxn>
                  <a:cxn ang="0">
                    <a:pos x="0" y="409"/>
                  </a:cxn>
                  <a:cxn ang="0">
                    <a:pos x="39" y="328"/>
                  </a:cxn>
                  <a:cxn ang="0">
                    <a:pos x="98" y="311"/>
                  </a:cxn>
                  <a:cxn ang="0">
                    <a:pos x="104" y="311"/>
                  </a:cxn>
                  <a:cxn ang="0">
                    <a:pos x="107" y="311"/>
                  </a:cxn>
                  <a:cxn ang="0">
                    <a:pos x="182" y="284"/>
                  </a:cxn>
                  <a:cxn ang="0">
                    <a:pos x="145" y="211"/>
                  </a:cxn>
                  <a:cxn ang="0">
                    <a:pos x="151" y="102"/>
                  </a:cxn>
                  <a:cxn ang="0">
                    <a:pos x="225" y="13"/>
                  </a:cxn>
                </a:cxnLst>
                <a:rect l="0" t="0" r="r" b="b"/>
                <a:pathLst>
                  <a:path w="544" h="1467">
                    <a:moveTo>
                      <a:pt x="279" y="0"/>
                    </a:moveTo>
                    <a:cubicBezTo>
                      <a:pt x="297" y="0"/>
                      <a:pt x="315" y="5"/>
                      <a:pt x="332" y="13"/>
                    </a:cubicBezTo>
                    <a:cubicBezTo>
                      <a:pt x="348" y="21"/>
                      <a:pt x="362" y="33"/>
                      <a:pt x="374" y="48"/>
                    </a:cubicBezTo>
                    <a:cubicBezTo>
                      <a:pt x="387" y="63"/>
                      <a:pt x="396" y="80"/>
                      <a:pt x="403" y="100"/>
                    </a:cubicBezTo>
                    <a:cubicBezTo>
                      <a:pt x="410" y="119"/>
                      <a:pt x="413" y="140"/>
                      <a:pt x="413" y="163"/>
                    </a:cubicBezTo>
                    <a:cubicBezTo>
                      <a:pt x="413" y="178"/>
                      <a:pt x="412" y="192"/>
                      <a:pt x="409" y="206"/>
                    </a:cubicBezTo>
                    <a:cubicBezTo>
                      <a:pt x="405" y="220"/>
                      <a:pt x="401" y="233"/>
                      <a:pt x="395" y="245"/>
                    </a:cubicBezTo>
                    <a:cubicBezTo>
                      <a:pt x="389" y="257"/>
                      <a:pt x="382" y="268"/>
                      <a:pt x="374" y="278"/>
                    </a:cubicBezTo>
                    <a:cubicBezTo>
                      <a:pt x="366" y="288"/>
                      <a:pt x="357" y="297"/>
                      <a:pt x="347" y="305"/>
                    </a:cubicBezTo>
                    <a:cubicBezTo>
                      <a:pt x="445" y="301"/>
                      <a:pt x="445" y="301"/>
                      <a:pt x="445" y="301"/>
                    </a:cubicBezTo>
                    <a:cubicBezTo>
                      <a:pt x="445" y="301"/>
                      <a:pt x="445" y="301"/>
                      <a:pt x="446" y="301"/>
                    </a:cubicBezTo>
                    <a:cubicBezTo>
                      <a:pt x="446" y="301"/>
                      <a:pt x="447" y="301"/>
                      <a:pt x="447" y="301"/>
                    </a:cubicBezTo>
                    <a:cubicBezTo>
                      <a:pt x="448" y="301"/>
                      <a:pt x="449" y="301"/>
                      <a:pt x="450" y="301"/>
                    </a:cubicBezTo>
                    <a:cubicBezTo>
                      <a:pt x="451" y="301"/>
                      <a:pt x="452" y="301"/>
                      <a:pt x="453" y="301"/>
                    </a:cubicBezTo>
                    <a:cubicBezTo>
                      <a:pt x="459" y="300"/>
                      <a:pt x="468" y="301"/>
                      <a:pt x="478" y="302"/>
                    </a:cubicBezTo>
                    <a:cubicBezTo>
                      <a:pt x="487" y="304"/>
                      <a:pt x="498" y="307"/>
                      <a:pt x="508" y="313"/>
                    </a:cubicBezTo>
                    <a:cubicBezTo>
                      <a:pt x="517" y="319"/>
                      <a:pt x="526" y="327"/>
                      <a:pt x="533" y="339"/>
                    </a:cubicBezTo>
                    <a:cubicBezTo>
                      <a:pt x="539" y="351"/>
                      <a:pt x="544" y="367"/>
                      <a:pt x="543" y="388"/>
                    </a:cubicBezTo>
                    <a:cubicBezTo>
                      <a:pt x="543" y="407"/>
                      <a:pt x="543" y="444"/>
                      <a:pt x="543" y="489"/>
                    </a:cubicBezTo>
                    <a:cubicBezTo>
                      <a:pt x="543" y="535"/>
                      <a:pt x="543" y="588"/>
                      <a:pt x="543" y="639"/>
                    </a:cubicBezTo>
                    <a:cubicBezTo>
                      <a:pt x="542" y="690"/>
                      <a:pt x="542" y="739"/>
                      <a:pt x="542" y="777"/>
                    </a:cubicBezTo>
                    <a:cubicBezTo>
                      <a:pt x="542" y="814"/>
                      <a:pt x="542" y="840"/>
                      <a:pt x="542" y="845"/>
                    </a:cubicBezTo>
                    <a:cubicBezTo>
                      <a:pt x="542" y="845"/>
                      <a:pt x="541" y="848"/>
                      <a:pt x="540" y="852"/>
                    </a:cubicBezTo>
                    <a:cubicBezTo>
                      <a:pt x="539" y="856"/>
                      <a:pt x="537" y="862"/>
                      <a:pt x="534" y="867"/>
                    </a:cubicBezTo>
                    <a:cubicBezTo>
                      <a:pt x="530" y="873"/>
                      <a:pt x="526" y="878"/>
                      <a:pt x="520" y="882"/>
                    </a:cubicBezTo>
                    <a:cubicBezTo>
                      <a:pt x="514" y="887"/>
                      <a:pt x="507" y="890"/>
                      <a:pt x="497" y="891"/>
                    </a:cubicBezTo>
                    <a:cubicBezTo>
                      <a:pt x="488" y="892"/>
                      <a:pt x="480" y="889"/>
                      <a:pt x="474" y="886"/>
                    </a:cubicBezTo>
                    <a:cubicBezTo>
                      <a:pt x="468" y="882"/>
                      <a:pt x="464" y="877"/>
                      <a:pt x="461" y="872"/>
                    </a:cubicBezTo>
                    <a:cubicBezTo>
                      <a:pt x="458" y="866"/>
                      <a:pt x="456" y="861"/>
                      <a:pt x="454" y="856"/>
                    </a:cubicBezTo>
                    <a:cubicBezTo>
                      <a:pt x="453" y="852"/>
                      <a:pt x="453" y="849"/>
                      <a:pt x="453" y="848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53" y="491"/>
                      <a:pt x="453" y="489"/>
                      <a:pt x="452" y="487"/>
                    </a:cubicBezTo>
                    <a:cubicBezTo>
                      <a:pt x="452" y="485"/>
                      <a:pt x="451" y="482"/>
                      <a:pt x="449" y="479"/>
                    </a:cubicBezTo>
                    <a:cubicBezTo>
                      <a:pt x="448" y="476"/>
                      <a:pt x="446" y="473"/>
                      <a:pt x="443" y="470"/>
                    </a:cubicBezTo>
                    <a:cubicBezTo>
                      <a:pt x="440" y="468"/>
                      <a:pt x="437" y="467"/>
                      <a:pt x="432" y="467"/>
                    </a:cubicBezTo>
                    <a:cubicBezTo>
                      <a:pt x="428" y="467"/>
                      <a:pt x="425" y="469"/>
                      <a:pt x="422" y="472"/>
                    </a:cubicBezTo>
                    <a:cubicBezTo>
                      <a:pt x="420" y="475"/>
                      <a:pt x="418" y="478"/>
                      <a:pt x="417" y="482"/>
                    </a:cubicBezTo>
                    <a:cubicBezTo>
                      <a:pt x="416" y="486"/>
                      <a:pt x="415" y="489"/>
                      <a:pt x="415" y="492"/>
                    </a:cubicBezTo>
                    <a:cubicBezTo>
                      <a:pt x="415" y="495"/>
                      <a:pt x="415" y="497"/>
                      <a:pt x="415" y="497"/>
                    </a:cubicBezTo>
                    <a:cubicBezTo>
                      <a:pt x="413" y="1370"/>
                      <a:pt x="413" y="1370"/>
                      <a:pt x="413" y="1370"/>
                    </a:cubicBezTo>
                    <a:cubicBezTo>
                      <a:pt x="413" y="1371"/>
                      <a:pt x="413" y="1375"/>
                      <a:pt x="412" y="1382"/>
                    </a:cubicBezTo>
                    <a:cubicBezTo>
                      <a:pt x="410" y="1388"/>
                      <a:pt x="408" y="1396"/>
                      <a:pt x="404" y="1405"/>
                    </a:cubicBezTo>
                    <a:cubicBezTo>
                      <a:pt x="401" y="1413"/>
                      <a:pt x="396" y="1422"/>
                      <a:pt x="389" y="1429"/>
                    </a:cubicBezTo>
                    <a:cubicBezTo>
                      <a:pt x="382" y="1435"/>
                      <a:pt x="373" y="1440"/>
                      <a:pt x="362" y="1442"/>
                    </a:cubicBezTo>
                    <a:cubicBezTo>
                      <a:pt x="350" y="1444"/>
                      <a:pt x="341" y="1441"/>
                      <a:pt x="334" y="1436"/>
                    </a:cubicBezTo>
                    <a:cubicBezTo>
                      <a:pt x="327" y="1431"/>
                      <a:pt x="321" y="1423"/>
                      <a:pt x="317" y="1415"/>
                    </a:cubicBezTo>
                    <a:cubicBezTo>
                      <a:pt x="313" y="1407"/>
                      <a:pt x="310" y="1399"/>
                      <a:pt x="308" y="1393"/>
                    </a:cubicBezTo>
                    <a:cubicBezTo>
                      <a:pt x="307" y="1386"/>
                      <a:pt x="306" y="1382"/>
                      <a:pt x="306" y="1381"/>
                    </a:cubicBezTo>
                    <a:cubicBezTo>
                      <a:pt x="306" y="982"/>
                      <a:pt x="306" y="982"/>
                      <a:pt x="306" y="982"/>
                    </a:cubicBezTo>
                    <a:cubicBezTo>
                      <a:pt x="306" y="981"/>
                      <a:pt x="306" y="978"/>
                      <a:pt x="306" y="974"/>
                    </a:cubicBezTo>
                    <a:cubicBezTo>
                      <a:pt x="306" y="970"/>
                      <a:pt x="305" y="965"/>
                      <a:pt x="304" y="960"/>
                    </a:cubicBezTo>
                    <a:cubicBezTo>
                      <a:pt x="302" y="955"/>
                      <a:pt x="300" y="950"/>
                      <a:pt x="296" y="946"/>
                    </a:cubicBezTo>
                    <a:cubicBezTo>
                      <a:pt x="292" y="943"/>
                      <a:pt x="287" y="941"/>
                      <a:pt x="279" y="941"/>
                    </a:cubicBezTo>
                    <a:cubicBezTo>
                      <a:pt x="272" y="942"/>
                      <a:pt x="267" y="945"/>
                      <a:pt x="263" y="949"/>
                    </a:cubicBezTo>
                    <a:cubicBezTo>
                      <a:pt x="259" y="954"/>
                      <a:pt x="256" y="959"/>
                      <a:pt x="255" y="964"/>
                    </a:cubicBezTo>
                    <a:cubicBezTo>
                      <a:pt x="253" y="970"/>
                      <a:pt x="253" y="975"/>
                      <a:pt x="253" y="979"/>
                    </a:cubicBezTo>
                    <a:cubicBezTo>
                      <a:pt x="253" y="984"/>
                      <a:pt x="253" y="986"/>
                      <a:pt x="253" y="987"/>
                    </a:cubicBezTo>
                    <a:cubicBezTo>
                      <a:pt x="253" y="1388"/>
                      <a:pt x="253" y="1388"/>
                      <a:pt x="253" y="1388"/>
                    </a:cubicBezTo>
                    <a:cubicBezTo>
                      <a:pt x="253" y="1389"/>
                      <a:pt x="253" y="1394"/>
                      <a:pt x="251" y="1401"/>
                    </a:cubicBezTo>
                    <a:cubicBezTo>
                      <a:pt x="249" y="1408"/>
                      <a:pt x="246" y="1417"/>
                      <a:pt x="242" y="1426"/>
                    </a:cubicBezTo>
                    <a:cubicBezTo>
                      <a:pt x="238" y="1435"/>
                      <a:pt x="232" y="1444"/>
                      <a:pt x="225" y="1451"/>
                    </a:cubicBezTo>
                    <a:cubicBezTo>
                      <a:pt x="217" y="1458"/>
                      <a:pt x="208" y="1464"/>
                      <a:pt x="196" y="1466"/>
                    </a:cubicBezTo>
                    <a:cubicBezTo>
                      <a:pt x="185" y="1467"/>
                      <a:pt x="176" y="1465"/>
                      <a:pt x="168" y="1460"/>
                    </a:cubicBezTo>
                    <a:cubicBezTo>
                      <a:pt x="161" y="1455"/>
                      <a:pt x="156" y="1448"/>
                      <a:pt x="152" y="1440"/>
                    </a:cubicBezTo>
                    <a:cubicBezTo>
                      <a:pt x="148" y="1432"/>
                      <a:pt x="146" y="1425"/>
                      <a:pt x="144" y="1418"/>
                    </a:cubicBezTo>
                    <a:cubicBezTo>
                      <a:pt x="143" y="1412"/>
                      <a:pt x="142" y="1408"/>
                      <a:pt x="142" y="1407"/>
                    </a:cubicBezTo>
                    <a:cubicBezTo>
                      <a:pt x="140" y="511"/>
                      <a:pt x="140" y="511"/>
                      <a:pt x="140" y="511"/>
                    </a:cubicBezTo>
                    <a:cubicBezTo>
                      <a:pt x="139" y="510"/>
                      <a:pt x="139" y="508"/>
                      <a:pt x="139" y="505"/>
                    </a:cubicBezTo>
                    <a:cubicBezTo>
                      <a:pt x="139" y="503"/>
                      <a:pt x="138" y="499"/>
                      <a:pt x="137" y="495"/>
                    </a:cubicBezTo>
                    <a:cubicBezTo>
                      <a:pt x="136" y="492"/>
                      <a:pt x="134" y="488"/>
                      <a:pt x="132" y="486"/>
                    </a:cubicBezTo>
                    <a:cubicBezTo>
                      <a:pt x="129" y="483"/>
                      <a:pt x="125" y="481"/>
                      <a:pt x="121" y="481"/>
                    </a:cubicBezTo>
                    <a:cubicBezTo>
                      <a:pt x="116" y="482"/>
                      <a:pt x="112" y="483"/>
                      <a:pt x="109" y="486"/>
                    </a:cubicBezTo>
                    <a:cubicBezTo>
                      <a:pt x="106" y="488"/>
                      <a:pt x="104" y="492"/>
                      <a:pt x="103" y="495"/>
                    </a:cubicBezTo>
                    <a:cubicBezTo>
                      <a:pt x="101" y="498"/>
                      <a:pt x="100" y="502"/>
                      <a:pt x="99" y="504"/>
                    </a:cubicBezTo>
                    <a:cubicBezTo>
                      <a:pt x="99" y="507"/>
                      <a:pt x="99" y="508"/>
                      <a:pt x="98" y="509"/>
                    </a:cubicBezTo>
                    <a:cubicBezTo>
                      <a:pt x="100" y="878"/>
                      <a:pt x="100" y="878"/>
                      <a:pt x="100" y="878"/>
                    </a:cubicBezTo>
                    <a:cubicBezTo>
                      <a:pt x="100" y="879"/>
                      <a:pt x="99" y="882"/>
                      <a:pt x="98" y="887"/>
                    </a:cubicBezTo>
                    <a:cubicBezTo>
                      <a:pt x="97" y="892"/>
                      <a:pt x="94" y="898"/>
                      <a:pt x="91" y="904"/>
                    </a:cubicBezTo>
                    <a:cubicBezTo>
                      <a:pt x="88" y="910"/>
                      <a:pt x="83" y="916"/>
                      <a:pt x="76" y="921"/>
                    </a:cubicBezTo>
                    <a:cubicBezTo>
                      <a:pt x="70" y="926"/>
                      <a:pt x="62" y="929"/>
                      <a:pt x="51" y="930"/>
                    </a:cubicBezTo>
                    <a:cubicBezTo>
                      <a:pt x="41" y="931"/>
                      <a:pt x="33" y="929"/>
                      <a:pt x="26" y="926"/>
                    </a:cubicBezTo>
                    <a:cubicBezTo>
                      <a:pt x="20" y="923"/>
                      <a:pt x="15" y="918"/>
                      <a:pt x="11" y="913"/>
                    </a:cubicBezTo>
                    <a:cubicBezTo>
                      <a:pt x="8" y="907"/>
                      <a:pt x="6" y="902"/>
                      <a:pt x="4" y="898"/>
                    </a:cubicBezTo>
                    <a:cubicBezTo>
                      <a:pt x="3" y="894"/>
                      <a:pt x="2" y="891"/>
                      <a:pt x="2" y="890"/>
                    </a:cubicBezTo>
                    <a:cubicBezTo>
                      <a:pt x="2" y="885"/>
                      <a:pt x="2" y="858"/>
                      <a:pt x="2" y="819"/>
                    </a:cubicBezTo>
                    <a:cubicBezTo>
                      <a:pt x="2" y="779"/>
                      <a:pt x="1" y="727"/>
                      <a:pt x="1" y="673"/>
                    </a:cubicBezTo>
                    <a:cubicBezTo>
                      <a:pt x="1" y="619"/>
                      <a:pt x="1" y="564"/>
                      <a:pt x="0" y="516"/>
                    </a:cubicBezTo>
                    <a:cubicBezTo>
                      <a:pt x="0" y="468"/>
                      <a:pt x="0" y="429"/>
                      <a:pt x="0" y="409"/>
                    </a:cubicBezTo>
                    <a:cubicBezTo>
                      <a:pt x="0" y="387"/>
                      <a:pt x="4" y="370"/>
                      <a:pt x="11" y="357"/>
                    </a:cubicBezTo>
                    <a:cubicBezTo>
                      <a:pt x="19" y="344"/>
                      <a:pt x="28" y="334"/>
                      <a:pt x="39" y="328"/>
                    </a:cubicBezTo>
                    <a:cubicBezTo>
                      <a:pt x="50" y="321"/>
                      <a:pt x="61" y="317"/>
                      <a:pt x="72" y="314"/>
                    </a:cubicBezTo>
                    <a:cubicBezTo>
                      <a:pt x="82" y="312"/>
                      <a:pt x="92" y="311"/>
                      <a:pt x="98" y="311"/>
                    </a:cubicBezTo>
                    <a:cubicBezTo>
                      <a:pt x="99" y="311"/>
                      <a:pt x="101" y="311"/>
                      <a:pt x="102" y="311"/>
                    </a:cubicBezTo>
                    <a:cubicBezTo>
                      <a:pt x="103" y="311"/>
                      <a:pt x="104" y="311"/>
                      <a:pt x="104" y="311"/>
                    </a:cubicBezTo>
                    <a:cubicBezTo>
                      <a:pt x="105" y="311"/>
                      <a:pt x="106" y="311"/>
                      <a:pt x="106" y="311"/>
                    </a:cubicBezTo>
                    <a:cubicBezTo>
                      <a:pt x="107" y="311"/>
                      <a:pt x="107" y="311"/>
                      <a:pt x="107" y="311"/>
                    </a:cubicBezTo>
                    <a:cubicBezTo>
                      <a:pt x="210" y="309"/>
                      <a:pt x="210" y="309"/>
                      <a:pt x="210" y="309"/>
                    </a:cubicBezTo>
                    <a:cubicBezTo>
                      <a:pt x="200" y="302"/>
                      <a:pt x="190" y="293"/>
                      <a:pt x="182" y="284"/>
                    </a:cubicBezTo>
                    <a:cubicBezTo>
                      <a:pt x="173" y="274"/>
                      <a:pt x="166" y="263"/>
                      <a:pt x="160" y="251"/>
                    </a:cubicBezTo>
                    <a:cubicBezTo>
                      <a:pt x="154" y="238"/>
                      <a:pt x="149" y="225"/>
                      <a:pt x="145" y="211"/>
                    </a:cubicBezTo>
                    <a:cubicBezTo>
                      <a:pt x="142" y="197"/>
                      <a:pt x="140" y="182"/>
                      <a:pt x="140" y="167"/>
                    </a:cubicBezTo>
                    <a:cubicBezTo>
                      <a:pt x="140" y="144"/>
                      <a:pt x="144" y="122"/>
                      <a:pt x="151" y="102"/>
                    </a:cubicBezTo>
                    <a:cubicBezTo>
                      <a:pt x="158" y="82"/>
                      <a:pt x="168" y="64"/>
                      <a:pt x="181" y="49"/>
                    </a:cubicBezTo>
                    <a:cubicBezTo>
                      <a:pt x="193" y="34"/>
                      <a:pt x="208" y="21"/>
                      <a:pt x="225" y="13"/>
                    </a:cubicBezTo>
                    <a:cubicBezTo>
                      <a:pt x="241" y="5"/>
                      <a:pt x="260" y="0"/>
                      <a:pt x="279" y="0"/>
                    </a:cubicBezTo>
                    <a:close/>
                  </a:path>
                </a:pathLst>
              </a:custGeom>
              <a:solidFill>
                <a:srgbClr val="8DC4DF"/>
              </a:solidFill>
              <a:ln w="9525">
                <a:solidFill>
                  <a:srgbClr val="8DC4D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96" name="Gruppieren 64"/>
          <p:cNvGrpSpPr/>
          <p:nvPr/>
        </p:nvGrpSpPr>
        <p:grpSpPr bwMode="gray">
          <a:xfrm>
            <a:off x="6792688" y="3501570"/>
            <a:ext cx="810079" cy="1029611"/>
            <a:chOff x="7739062" y="3733255"/>
            <a:chExt cx="1291413" cy="1641386"/>
          </a:xfrm>
        </p:grpSpPr>
        <p:pic>
          <p:nvPicPr>
            <p:cNvPr id="97" name="Picture 22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/>
            <a:stretch>
              <a:fillRect/>
            </a:stretch>
          </p:blipFill>
          <p:spPr bwMode="gray">
            <a:xfrm>
              <a:off x="7739062" y="4761236"/>
              <a:ext cx="1291413" cy="61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8" name="Gruppieren 54"/>
            <p:cNvGrpSpPr/>
            <p:nvPr/>
          </p:nvGrpSpPr>
          <p:grpSpPr bwMode="gray">
            <a:xfrm flipH="1">
              <a:off x="8098615" y="3733255"/>
              <a:ext cx="598487" cy="1377909"/>
              <a:chOff x="-2763844" y="1373188"/>
              <a:chExt cx="2389194" cy="5500688"/>
            </a:xfrm>
          </p:grpSpPr>
          <p:sp>
            <p:nvSpPr>
              <p:cNvPr id="99" name="Freeform 8"/>
              <p:cNvSpPr>
                <a:spLocks/>
              </p:cNvSpPr>
              <p:nvPr/>
            </p:nvSpPr>
            <p:spPr bwMode="gray">
              <a:xfrm>
                <a:off x="-1150938" y="3089276"/>
                <a:ext cx="558800" cy="1620838"/>
              </a:xfrm>
              <a:custGeom>
                <a:avLst/>
                <a:gdLst/>
                <a:ahLst/>
                <a:cxnLst>
                  <a:cxn ang="0">
                    <a:pos x="132" y="424"/>
                  </a:cxn>
                  <a:cxn ang="0">
                    <a:pos x="122" y="410"/>
                  </a:cxn>
                  <a:cxn ang="0">
                    <a:pos x="117" y="397"/>
                  </a:cxn>
                  <a:cxn ang="0">
                    <a:pos x="116" y="390"/>
                  </a:cxn>
                  <a:cxn ang="0">
                    <a:pos x="116" y="34"/>
                  </a:cxn>
                  <a:cxn ang="0">
                    <a:pos x="115" y="29"/>
                  </a:cxn>
                  <a:cxn ang="0">
                    <a:pos x="113" y="21"/>
                  </a:cxn>
                  <a:cxn ang="0">
                    <a:pos x="107" y="13"/>
                  </a:cxn>
                  <a:cxn ang="0">
                    <a:pos x="98" y="9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5" y="12"/>
                  </a:cxn>
                  <a:cxn ang="0">
                    <a:pos x="17" y="20"/>
                  </a:cxn>
                  <a:cxn ang="0">
                    <a:pos x="18" y="24"/>
                  </a:cxn>
                  <a:cxn ang="0">
                    <a:pos x="18" y="373"/>
                  </a:cxn>
                  <a:cxn ang="0">
                    <a:pos x="19" y="379"/>
                  </a:cxn>
                  <a:cxn ang="0">
                    <a:pos x="24" y="392"/>
                  </a:cxn>
                  <a:cxn ang="0">
                    <a:pos x="34" y="406"/>
                  </a:cxn>
                  <a:cxn ang="0">
                    <a:pos x="51" y="414"/>
                  </a:cxn>
                  <a:cxn ang="0">
                    <a:pos x="149" y="432"/>
                  </a:cxn>
                  <a:cxn ang="0">
                    <a:pos x="132" y="424"/>
                  </a:cxn>
                </a:cxnLst>
                <a:rect l="0" t="0" r="r" b="b"/>
                <a:pathLst>
                  <a:path w="149" h="432">
                    <a:moveTo>
                      <a:pt x="132" y="424"/>
                    </a:moveTo>
                    <a:cubicBezTo>
                      <a:pt x="128" y="420"/>
                      <a:pt x="124" y="415"/>
                      <a:pt x="122" y="410"/>
                    </a:cubicBezTo>
                    <a:cubicBezTo>
                      <a:pt x="119" y="405"/>
                      <a:pt x="118" y="401"/>
                      <a:pt x="117" y="397"/>
                    </a:cubicBezTo>
                    <a:cubicBezTo>
                      <a:pt x="116" y="393"/>
                      <a:pt x="116" y="391"/>
                      <a:pt x="116" y="390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3"/>
                      <a:pt x="116" y="32"/>
                      <a:pt x="115" y="29"/>
                    </a:cubicBezTo>
                    <a:cubicBezTo>
                      <a:pt x="115" y="27"/>
                      <a:pt x="114" y="24"/>
                      <a:pt x="113" y="21"/>
                    </a:cubicBezTo>
                    <a:cubicBezTo>
                      <a:pt x="112" y="19"/>
                      <a:pt x="110" y="16"/>
                      <a:pt x="107" y="13"/>
                    </a:cubicBezTo>
                    <a:cubicBezTo>
                      <a:pt x="105" y="11"/>
                      <a:pt x="102" y="10"/>
                      <a:pt x="98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4"/>
                    </a:cubicBezTo>
                    <a:cubicBezTo>
                      <a:pt x="12" y="6"/>
                      <a:pt x="13" y="9"/>
                      <a:pt x="15" y="12"/>
                    </a:cubicBezTo>
                    <a:cubicBezTo>
                      <a:pt x="16" y="15"/>
                      <a:pt x="17" y="17"/>
                      <a:pt x="17" y="20"/>
                    </a:cubicBezTo>
                    <a:cubicBezTo>
                      <a:pt x="18" y="22"/>
                      <a:pt x="18" y="23"/>
                      <a:pt x="18" y="24"/>
                    </a:cubicBezTo>
                    <a:cubicBezTo>
                      <a:pt x="18" y="373"/>
                      <a:pt x="18" y="373"/>
                      <a:pt x="18" y="373"/>
                    </a:cubicBezTo>
                    <a:cubicBezTo>
                      <a:pt x="18" y="373"/>
                      <a:pt x="18" y="376"/>
                      <a:pt x="19" y="379"/>
                    </a:cubicBezTo>
                    <a:cubicBezTo>
                      <a:pt x="20" y="383"/>
                      <a:pt x="22" y="388"/>
                      <a:pt x="24" y="392"/>
                    </a:cubicBezTo>
                    <a:cubicBezTo>
                      <a:pt x="27" y="397"/>
                      <a:pt x="30" y="402"/>
                      <a:pt x="34" y="406"/>
                    </a:cubicBezTo>
                    <a:cubicBezTo>
                      <a:pt x="38" y="410"/>
                      <a:pt x="44" y="413"/>
                      <a:pt x="51" y="414"/>
                    </a:cubicBezTo>
                    <a:cubicBezTo>
                      <a:pt x="149" y="432"/>
                      <a:pt x="149" y="432"/>
                      <a:pt x="149" y="432"/>
                    </a:cubicBezTo>
                    <a:cubicBezTo>
                      <a:pt x="142" y="431"/>
                      <a:pt x="136" y="428"/>
                      <a:pt x="132" y="424"/>
                    </a:cubicBezTo>
                    <a:close/>
                  </a:path>
                </a:pathLst>
              </a:custGeom>
              <a:solidFill>
                <a:srgbClr val="2F65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gray">
              <a:xfrm>
                <a:off x="-1698626" y="4829176"/>
                <a:ext cx="573088" cy="1946275"/>
              </a:xfrm>
              <a:custGeom>
                <a:avLst/>
                <a:gdLst/>
                <a:ahLst/>
                <a:cxnLst>
                  <a:cxn ang="0">
                    <a:pos x="134" y="506"/>
                  </a:cxn>
                  <a:cxn ang="0">
                    <a:pos x="123" y="486"/>
                  </a:cxn>
                  <a:cxn ang="0">
                    <a:pos x="117" y="468"/>
                  </a:cxn>
                  <a:cxn ang="0">
                    <a:pos x="115" y="459"/>
                  </a:cxn>
                  <a:cxn ang="0">
                    <a:pos x="115" y="60"/>
                  </a:cxn>
                  <a:cxn ang="0">
                    <a:pos x="115" y="53"/>
                  </a:cxn>
                  <a:cxn ang="0">
                    <a:pos x="113" y="41"/>
                  </a:cxn>
                  <a:cxn ang="0">
                    <a:pos x="108" y="28"/>
                  </a:cxn>
                  <a:cxn ang="0">
                    <a:pos x="96" y="20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8" y="21"/>
                  </a:cxn>
                  <a:cxn ang="0">
                    <a:pos x="19" y="33"/>
                  </a:cxn>
                  <a:cxn ang="0">
                    <a:pos x="19" y="39"/>
                  </a:cxn>
                  <a:cxn ang="0">
                    <a:pos x="20" y="430"/>
                  </a:cxn>
                  <a:cxn ang="0">
                    <a:pos x="22" y="439"/>
                  </a:cxn>
                  <a:cxn ang="0">
                    <a:pos x="28" y="457"/>
                  </a:cxn>
                  <a:cxn ang="0">
                    <a:pos x="39" y="476"/>
                  </a:cxn>
                  <a:cxn ang="0">
                    <a:pos x="58" y="489"/>
                  </a:cxn>
                  <a:cxn ang="0">
                    <a:pos x="153" y="519"/>
                  </a:cxn>
                  <a:cxn ang="0">
                    <a:pos x="134" y="506"/>
                  </a:cxn>
                </a:cxnLst>
                <a:rect l="0" t="0" r="r" b="b"/>
                <a:pathLst>
                  <a:path w="153" h="519">
                    <a:moveTo>
                      <a:pt x="134" y="506"/>
                    </a:moveTo>
                    <a:cubicBezTo>
                      <a:pt x="129" y="500"/>
                      <a:pt x="126" y="493"/>
                      <a:pt x="123" y="486"/>
                    </a:cubicBezTo>
                    <a:cubicBezTo>
                      <a:pt x="120" y="480"/>
                      <a:pt x="118" y="473"/>
                      <a:pt x="117" y="468"/>
                    </a:cubicBezTo>
                    <a:cubicBezTo>
                      <a:pt x="115" y="463"/>
                      <a:pt x="115" y="460"/>
                      <a:pt x="115" y="459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59"/>
                      <a:pt x="115" y="57"/>
                      <a:pt x="115" y="53"/>
                    </a:cubicBezTo>
                    <a:cubicBezTo>
                      <a:pt x="115" y="50"/>
                      <a:pt x="114" y="45"/>
                      <a:pt x="113" y="41"/>
                    </a:cubicBezTo>
                    <a:cubicBezTo>
                      <a:pt x="112" y="36"/>
                      <a:pt x="111" y="31"/>
                      <a:pt x="108" y="28"/>
                    </a:cubicBezTo>
                    <a:cubicBezTo>
                      <a:pt x="105" y="24"/>
                      <a:pt x="101" y="21"/>
                      <a:pt x="9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9" y="4"/>
                      <a:pt x="12" y="8"/>
                    </a:cubicBezTo>
                    <a:cubicBezTo>
                      <a:pt x="15" y="11"/>
                      <a:pt x="17" y="16"/>
                      <a:pt x="18" y="21"/>
                    </a:cubicBezTo>
                    <a:cubicBezTo>
                      <a:pt x="19" y="25"/>
                      <a:pt x="19" y="30"/>
                      <a:pt x="19" y="33"/>
                    </a:cubicBezTo>
                    <a:cubicBezTo>
                      <a:pt x="19" y="36"/>
                      <a:pt x="19" y="39"/>
                      <a:pt x="19" y="39"/>
                    </a:cubicBezTo>
                    <a:cubicBezTo>
                      <a:pt x="20" y="430"/>
                      <a:pt x="20" y="430"/>
                      <a:pt x="20" y="430"/>
                    </a:cubicBezTo>
                    <a:cubicBezTo>
                      <a:pt x="20" y="431"/>
                      <a:pt x="20" y="434"/>
                      <a:pt x="22" y="439"/>
                    </a:cubicBezTo>
                    <a:cubicBezTo>
                      <a:pt x="23" y="444"/>
                      <a:pt x="25" y="450"/>
                      <a:pt x="28" y="457"/>
                    </a:cubicBezTo>
                    <a:cubicBezTo>
                      <a:pt x="30" y="463"/>
                      <a:pt x="34" y="470"/>
                      <a:pt x="39" y="476"/>
                    </a:cubicBezTo>
                    <a:cubicBezTo>
                      <a:pt x="44" y="482"/>
                      <a:pt x="50" y="486"/>
                      <a:pt x="58" y="489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46" y="516"/>
                      <a:pt x="139" y="512"/>
                      <a:pt x="134" y="506"/>
                    </a:cubicBezTo>
                    <a:close/>
                  </a:path>
                </a:pathLst>
              </a:custGeom>
              <a:solidFill>
                <a:srgbClr val="2F65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Freeform 11"/>
              <p:cNvSpPr>
                <a:spLocks/>
              </p:cNvSpPr>
              <p:nvPr/>
            </p:nvSpPr>
            <p:spPr bwMode="gray">
              <a:xfrm>
                <a:off x="-2306642" y="3143248"/>
                <a:ext cx="555623" cy="3719510"/>
              </a:xfrm>
              <a:custGeom>
                <a:avLst/>
                <a:gdLst/>
                <a:ahLst/>
                <a:cxnLst>
                  <a:cxn ang="0">
                    <a:pos x="130" y="979"/>
                  </a:cxn>
                  <a:cxn ang="0">
                    <a:pos x="120" y="961"/>
                  </a:cxn>
                  <a:cxn ang="0">
                    <a:pos x="115" y="944"/>
                  </a:cxn>
                  <a:cxn ang="0">
                    <a:pos x="113" y="935"/>
                  </a:cxn>
                  <a:cxn ang="0">
                    <a:pos x="111" y="39"/>
                  </a:cxn>
                  <a:cxn ang="0">
                    <a:pos x="110" y="34"/>
                  </a:cxn>
                  <a:cxn ang="0">
                    <a:pos x="108" y="24"/>
                  </a:cxn>
                  <a:cxn ang="0">
                    <a:pos x="104" y="15"/>
                  </a:cxn>
                  <a:cxn ang="0">
                    <a:pos x="94" y="10"/>
                  </a:cxn>
                  <a:cxn ang="0">
                    <a:pos x="0" y="0"/>
                  </a:cxn>
                  <a:cxn ang="0">
                    <a:pos x="9" y="5"/>
                  </a:cxn>
                  <a:cxn ang="0">
                    <a:pos x="14" y="14"/>
                  </a:cxn>
                  <a:cxn ang="0">
                    <a:pos x="16" y="23"/>
                  </a:cxn>
                  <a:cxn ang="0">
                    <a:pos x="16" y="28"/>
                  </a:cxn>
                  <a:cxn ang="0">
                    <a:pos x="20" y="905"/>
                  </a:cxn>
                  <a:cxn ang="0">
                    <a:pos x="22" y="913"/>
                  </a:cxn>
                  <a:cxn ang="0">
                    <a:pos x="27" y="930"/>
                  </a:cxn>
                  <a:cxn ang="0">
                    <a:pos x="37" y="949"/>
                  </a:cxn>
                  <a:cxn ang="0">
                    <a:pos x="55" y="961"/>
                  </a:cxn>
                  <a:cxn ang="0">
                    <a:pos x="148" y="992"/>
                  </a:cxn>
                  <a:cxn ang="0">
                    <a:pos x="130" y="979"/>
                  </a:cxn>
                </a:cxnLst>
                <a:rect l="0" t="0" r="r" b="b"/>
                <a:pathLst>
                  <a:path w="148" h="992">
                    <a:moveTo>
                      <a:pt x="130" y="979"/>
                    </a:moveTo>
                    <a:cubicBezTo>
                      <a:pt x="126" y="974"/>
                      <a:pt x="122" y="967"/>
                      <a:pt x="120" y="961"/>
                    </a:cubicBezTo>
                    <a:cubicBezTo>
                      <a:pt x="117" y="955"/>
                      <a:pt x="116" y="948"/>
                      <a:pt x="115" y="944"/>
                    </a:cubicBezTo>
                    <a:cubicBezTo>
                      <a:pt x="114" y="939"/>
                      <a:pt x="113" y="936"/>
                      <a:pt x="113" y="935"/>
                    </a:cubicBezTo>
                    <a:cubicBezTo>
                      <a:pt x="111" y="39"/>
                      <a:pt x="111" y="39"/>
                      <a:pt x="111" y="39"/>
                    </a:cubicBezTo>
                    <a:cubicBezTo>
                      <a:pt x="110" y="38"/>
                      <a:pt x="110" y="37"/>
                      <a:pt x="110" y="34"/>
                    </a:cubicBezTo>
                    <a:cubicBezTo>
                      <a:pt x="110" y="31"/>
                      <a:pt x="109" y="28"/>
                      <a:pt x="108" y="24"/>
                    </a:cubicBezTo>
                    <a:cubicBezTo>
                      <a:pt x="107" y="21"/>
                      <a:pt x="106" y="17"/>
                      <a:pt x="104" y="15"/>
                    </a:cubicBezTo>
                    <a:cubicBezTo>
                      <a:pt x="101" y="12"/>
                      <a:pt x="98" y="10"/>
                      <a:pt x="94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5"/>
                    </a:cubicBezTo>
                    <a:cubicBezTo>
                      <a:pt x="12" y="7"/>
                      <a:pt x="13" y="11"/>
                      <a:pt x="14" y="14"/>
                    </a:cubicBezTo>
                    <a:cubicBezTo>
                      <a:pt x="15" y="17"/>
                      <a:pt x="16" y="21"/>
                      <a:pt x="16" y="23"/>
                    </a:cubicBezTo>
                    <a:cubicBezTo>
                      <a:pt x="16" y="26"/>
                      <a:pt x="16" y="28"/>
                      <a:pt x="16" y="28"/>
                    </a:cubicBezTo>
                    <a:cubicBezTo>
                      <a:pt x="20" y="905"/>
                      <a:pt x="20" y="905"/>
                      <a:pt x="20" y="905"/>
                    </a:cubicBezTo>
                    <a:cubicBezTo>
                      <a:pt x="20" y="906"/>
                      <a:pt x="21" y="909"/>
                      <a:pt x="22" y="913"/>
                    </a:cubicBezTo>
                    <a:cubicBezTo>
                      <a:pt x="23" y="918"/>
                      <a:pt x="24" y="924"/>
                      <a:pt x="27" y="930"/>
                    </a:cubicBezTo>
                    <a:cubicBezTo>
                      <a:pt x="29" y="937"/>
                      <a:pt x="33" y="943"/>
                      <a:pt x="37" y="949"/>
                    </a:cubicBezTo>
                    <a:cubicBezTo>
                      <a:pt x="42" y="954"/>
                      <a:pt x="48" y="959"/>
                      <a:pt x="55" y="961"/>
                    </a:cubicBezTo>
                    <a:cubicBezTo>
                      <a:pt x="148" y="992"/>
                      <a:pt x="148" y="992"/>
                      <a:pt x="148" y="992"/>
                    </a:cubicBezTo>
                    <a:cubicBezTo>
                      <a:pt x="141" y="990"/>
                      <a:pt x="135" y="985"/>
                      <a:pt x="130" y="979"/>
                    </a:cubicBezTo>
                    <a:close/>
                  </a:path>
                </a:pathLst>
              </a:custGeom>
              <a:solidFill>
                <a:srgbClr val="77AD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Freeform 12"/>
              <p:cNvSpPr>
                <a:spLocks/>
              </p:cNvSpPr>
              <p:nvPr/>
            </p:nvSpPr>
            <p:spPr bwMode="gray">
              <a:xfrm>
                <a:off x="-2246313" y="1373188"/>
                <a:ext cx="877888" cy="1158875"/>
              </a:xfrm>
              <a:custGeom>
                <a:avLst/>
                <a:gdLst/>
                <a:ahLst/>
                <a:cxnLst>
                  <a:cxn ang="0">
                    <a:pos x="165" y="309"/>
                  </a:cxn>
                  <a:cxn ang="0">
                    <a:pos x="69" y="302"/>
                  </a:cxn>
                  <a:cxn ang="0">
                    <a:pos x="41" y="278"/>
                  </a:cxn>
                  <a:cxn ang="0">
                    <a:pos x="20" y="246"/>
                  </a:cxn>
                  <a:cxn ang="0">
                    <a:pos x="6" y="207"/>
                  </a:cxn>
                  <a:cxn ang="0">
                    <a:pos x="0" y="164"/>
                  </a:cxn>
                  <a:cxn ang="0">
                    <a:pos x="11" y="100"/>
                  </a:cxn>
                  <a:cxn ang="0">
                    <a:pos x="40" y="48"/>
                  </a:cxn>
                  <a:cxn ang="0">
                    <a:pos x="84" y="13"/>
                  </a:cxn>
                  <a:cxn ang="0">
                    <a:pos x="137" y="1"/>
                  </a:cxn>
                  <a:cxn ang="0">
                    <a:pos x="234" y="0"/>
                  </a:cxn>
                  <a:cxn ang="0">
                    <a:pos x="180" y="13"/>
                  </a:cxn>
                  <a:cxn ang="0">
                    <a:pos x="136" y="49"/>
                  </a:cxn>
                  <a:cxn ang="0">
                    <a:pos x="106" y="102"/>
                  </a:cxn>
                  <a:cxn ang="0">
                    <a:pos x="95" y="167"/>
                  </a:cxn>
                  <a:cxn ang="0">
                    <a:pos x="100" y="211"/>
                  </a:cxn>
                  <a:cxn ang="0">
                    <a:pos x="115" y="251"/>
                  </a:cxn>
                  <a:cxn ang="0">
                    <a:pos x="137" y="284"/>
                  </a:cxn>
                  <a:cxn ang="0">
                    <a:pos x="165" y="309"/>
                  </a:cxn>
                </a:cxnLst>
                <a:rect l="0" t="0" r="r" b="b"/>
                <a:pathLst>
                  <a:path w="234" h="309">
                    <a:moveTo>
                      <a:pt x="165" y="309"/>
                    </a:moveTo>
                    <a:cubicBezTo>
                      <a:pt x="69" y="302"/>
                      <a:pt x="69" y="302"/>
                      <a:pt x="69" y="302"/>
                    </a:cubicBezTo>
                    <a:cubicBezTo>
                      <a:pt x="59" y="296"/>
                      <a:pt x="50" y="287"/>
                      <a:pt x="41" y="278"/>
                    </a:cubicBezTo>
                    <a:cubicBezTo>
                      <a:pt x="33" y="268"/>
                      <a:pt x="26" y="258"/>
                      <a:pt x="20" y="246"/>
                    </a:cubicBezTo>
                    <a:cubicBezTo>
                      <a:pt x="14" y="234"/>
                      <a:pt x="9" y="221"/>
                      <a:pt x="6" y="207"/>
                    </a:cubicBezTo>
                    <a:cubicBezTo>
                      <a:pt x="2" y="193"/>
                      <a:pt x="0" y="179"/>
                      <a:pt x="0" y="164"/>
                    </a:cubicBezTo>
                    <a:cubicBezTo>
                      <a:pt x="0" y="141"/>
                      <a:pt x="4" y="120"/>
                      <a:pt x="11" y="100"/>
                    </a:cubicBezTo>
                    <a:cubicBezTo>
                      <a:pt x="18" y="81"/>
                      <a:pt x="28" y="63"/>
                      <a:pt x="40" y="48"/>
                    </a:cubicBezTo>
                    <a:cubicBezTo>
                      <a:pt x="53" y="33"/>
                      <a:pt x="67" y="22"/>
                      <a:pt x="84" y="13"/>
                    </a:cubicBezTo>
                    <a:cubicBezTo>
                      <a:pt x="100" y="5"/>
                      <a:pt x="118" y="1"/>
                      <a:pt x="137" y="1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15" y="0"/>
                      <a:pt x="196" y="5"/>
                      <a:pt x="180" y="13"/>
                    </a:cubicBezTo>
                    <a:cubicBezTo>
                      <a:pt x="163" y="21"/>
                      <a:pt x="148" y="34"/>
                      <a:pt x="136" y="49"/>
                    </a:cubicBezTo>
                    <a:cubicBezTo>
                      <a:pt x="123" y="64"/>
                      <a:pt x="113" y="82"/>
                      <a:pt x="106" y="102"/>
                    </a:cubicBezTo>
                    <a:cubicBezTo>
                      <a:pt x="99" y="122"/>
                      <a:pt x="95" y="144"/>
                      <a:pt x="95" y="167"/>
                    </a:cubicBezTo>
                    <a:cubicBezTo>
                      <a:pt x="95" y="182"/>
                      <a:pt x="97" y="197"/>
                      <a:pt x="100" y="211"/>
                    </a:cubicBezTo>
                    <a:cubicBezTo>
                      <a:pt x="104" y="225"/>
                      <a:pt x="109" y="238"/>
                      <a:pt x="115" y="251"/>
                    </a:cubicBezTo>
                    <a:cubicBezTo>
                      <a:pt x="121" y="263"/>
                      <a:pt x="128" y="274"/>
                      <a:pt x="137" y="284"/>
                    </a:cubicBezTo>
                    <a:cubicBezTo>
                      <a:pt x="145" y="293"/>
                      <a:pt x="155" y="302"/>
                      <a:pt x="165" y="309"/>
                    </a:cubicBezTo>
                    <a:close/>
                  </a:path>
                </a:pathLst>
              </a:custGeom>
              <a:solidFill>
                <a:srgbClr val="77AD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13"/>
              <p:cNvSpPr>
                <a:spLocks/>
              </p:cNvSpPr>
              <p:nvPr/>
            </p:nvSpPr>
            <p:spPr bwMode="gray">
              <a:xfrm>
                <a:off x="-2763844" y="2505073"/>
                <a:ext cx="1136652" cy="2354261"/>
              </a:xfrm>
              <a:custGeom>
                <a:avLst/>
                <a:gdLst/>
                <a:ahLst/>
                <a:cxnLst>
                  <a:cxn ang="0">
                    <a:pos x="303" y="7"/>
                  </a:cxn>
                  <a:cxn ang="0">
                    <a:pos x="207" y="0"/>
                  </a:cxn>
                  <a:cxn ang="0">
                    <a:pos x="106" y="3"/>
                  </a:cxn>
                  <a:cxn ang="0">
                    <a:pos x="106" y="3"/>
                  </a:cxn>
                  <a:cxn ang="0">
                    <a:pos x="105" y="3"/>
                  </a:cxn>
                  <a:cxn ang="0">
                    <a:pos x="103" y="3"/>
                  </a:cxn>
                  <a:cxn ang="0">
                    <a:pos x="100" y="3"/>
                  </a:cxn>
                  <a:cxn ang="0">
                    <a:pos x="97" y="3"/>
                  </a:cxn>
                  <a:cxn ang="0">
                    <a:pos x="71" y="6"/>
                  </a:cxn>
                  <a:cxn ang="0">
                    <a:pos x="39" y="19"/>
                  </a:cxn>
                  <a:cxn ang="0">
                    <a:pos x="12" y="47"/>
                  </a:cxn>
                  <a:cxn ang="0">
                    <a:pos x="0" y="98"/>
                  </a:cxn>
                  <a:cxn ang="0">
                    <a:pos x="1" y="203"/>
                  </a:cxn>
                  <a:cxn ang="0">
                    <a:pos x="2" y="357"/>
                  </a:cxn>
                  <a:cxn ang="0">
                    <a:pos x="3" y="499"/>
                  </a:cxn>
                  <a:cxn ang="0">
                    <a:pos x="3" y="569"/>
                  </a:cxn>
                  <a:cxn ang="0">
                    <a:pos x="5" y="575"/>
                  </a:cxn>
                  <a:cxn ang="0">
                    <a:pos x="10" y="587"/>
                  </a:cxn>
                  <a:cxn ang="0">
                    <a:pos x="20" y="599"/>
                  </a:cxn>
                  <a:cxn ang="0">
                    <a:pos x="37" y="608"/>
                  </a:cxn>
                  <a:cxn ang="0">
                    <a:pos x="129" y="628"/>
                  </a:cxn>
                  <a:cxn ang="0">
                    <a:pos x="112" y="619"/>
                  </a:cxn>
                  <a:cxn ang="0">
                    <a:pos x="102" y="606"/>
                  </a:cxn>
                  <a:cxn ang="0">
                    <a:pos x="97" y="594"/>
                  </a:cxn>
                  <a:cxn ang="0">
                    <a:pos x="95" y="588"/>
                  </a:cxn>
                  <a:cxn ang="0">
                    <a:pos x="95" y="517"/>
                  </a:cxn>
                  <a:cxn ang="0">
                    <a:pos x="94" y="371"/>
                  </a:cxn>
                  <a:cxn ang="0">
                    <a:pos x="93" y="214"/>
                  </a:cxn>
                  <a:cxn ang="0">
                    <a:pos x="93" y="107"/>
                  </a:cxn>
                  <a:cxn ang="0">
                    <a:pos x="104" y="55"/>
                  </a:cxn>
                  <a:cxn ang="0">
                    <a:pos x="132" y="26"/>
                  </a:cxn>
                  <a:cxn ang="0">
                    <a:pos x="165" y="12"/>
                  </a:cxn>
                  <a:cxn ang="0">
                    <a:pos x="191" y="9"/>
                  </a:cxn>
                  <a:cxn ang="0">
                    <a:pos x="194" y="9"/>
                  </a:cxn>
                  <a:cxn ang="0">
                    <a:pos x="197" y="9"/>
                  </a:cxn>
                  <a:cxn ang="0">
                    <a:pos x="199" y="9"/>
                  </a:cxn>
                  <a:cxn ang="0">
                    <a:pos x="200" y="9"/>
                  </a:cxn>
                  <a:cxn ang="0">
                    <a:pos x="200" y="9"/>
                  </a:cxn>
                  <a:cxn ang="0">
                    <a:pos x="303" y="7"/>
                  </a:cxn>
                </a:cxnLst>
                <a:rect l="0" t="0" r="r" b="b"/>
                <a:pathLst>
                  <a:path w="303" h="628">
                    <a:moveTo>
                      <a:pt x="303" y="7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4" y="3"/>
                      <a:pt x="103" y="3"/>
                      <a:pt x="103" y="3"/>
                    </a:cubicBezTo>
                    <a:cubicBezTo>
                      <a:pt x="102" y="3"/>
                      <a:pt x="101" y="3"/>
                      <a:pt x="100" y="3"/>
                    </a:cubicBezTo>
                    <a:cubicBezTo>
                      <a:pt x="99" y="3"/>
                      <a:pt x="98" y="3"/>
                      <a:pt x="97" y="3"/>
                    </a:cubicBezTo>
                    <a:cubicBezTo>
                      <a:pt x="91" y="3"/>
                      <a:pt x="81" y="4"/>
                      <a:pt x="71" y="6"/>
                    </a:cubicBezTo>
                    <a:cubicBezTo>
                      <a:pt x="61" y="8"/>
                      <a:pt x="49" y="12"/>
                      <a:pt x="39" y="19"/>
                    </a:cubicBezTo>
                    <a:cubicBezTo>
                      <a:pt x="28" y="25"/>
                      <a:pt x="19" y="35"/>
                      <a:pt x="12" y="47"/>
                    </a:cubicBezTo>
                    <a:cubicBezTo>
                      <a:pt x="4" y="60"/>
                      <a:pt x="0" y="77"/>
                      <a:pt x="0" y="98"/>
                    </a:cubicBezTo>
                    <a:cubicBezTo>
                      <a:pt x="0" y="118"/>
                      <a:pt x="1" y="156"/>
                      <a:pt x="1" y="203"/>
                    </a:cubicBezTo>
                    <a:cubicBezTo>
                      <a:pt x="1" y="250"/>
                      <a:pt x="2" y="304"/>
                      <a:pt x="2" y="357"/>
                    </a:cubicBezTo>
                    <a:cubicBezTo>
                      <a:pt x="2" y="410"/>
                      <a:pt x="3" y="460"/>
                      <a:pt x="3" y="499"/>
                    </a:cubicBezTo>
                    <a:cubicBezTo>
                      <a:pt x="3" y="538"/>
                      <a:pt x="3" y="564"/>
                      <a:pt x="3" y="569"/>
                    </a:cubicBezTo>
                    <a:cubicBezTo>
                      <a:pt x="3" y="570"/>
                      <a:pt x="4" y="572"/>
                      <a:pt x="5" y="575"/>
                    </a:cubicBezTo>
                    <a:cubicBezTo>
                      <a:pt x="6" y="578"/>
                      <a:pt x="7" y="583"/>
                      <a:pt x="10" y="587"/>
                    </a:cubicBezTo>
                    <a:cubicBezTo>
                      <a:pt x="12" y="591"/>
                      <a:pt x="16" y="596"/>
                      <a:pt x="20" y="599"/>
                    </a:cubicBezTo>
                    <a:cubicBezTo>
                      <a:pt x="24" y="603"/>
                      <a:pt x="30" y="606"/>
                      <a:pt x="37" y="608"/>
                    </a:cubicBezTo>
                    <a:cubicBezTo>
                      <a:pt x="129" y="628"/>
                      <a:pt x="129" y="628"/>
                      <a:pt x="129" y="628"/>
                    </a:cubicBezTo>
                    <a:cubicBezTo>
                      <a:pt x="122" y="626"/>
                      <a:pt x="117" y="623"/>
                      <a:pt x="112" y="619"/>
                    </a:cubicBezTo>
                    <a:cubicBezTo>
                      <a:pt x="108" y="615"/>
                      <a:pt x="104" y="611"/>
                      <a:pt x="102" y="606"/>
                    </a:cubicBezTo>
                    <a:cubicBezTo>
                      <a:pt x="99" y="602"/>
                      <a:pt x="98" y="598"/>
                      <a:pt x="97" y="594"/>
                    </a:cubicBezTo>
                    <a:cubicBezTo>
                      <a:pt x="96" y="591"/>
                      <a:pt x="95" y="589"/>
                      <a:pt x="95" y="588"/>
                    </a:cubicBezTo>
                    <a:cubicBezTo>
                      <a:pt x="95" y="583"/>
                      <a:pt x="95" y="556"/>
                      <a:pt x="95" y="517"/>
                    </a:cubicBezTo>
                    <a:cubicBezTo>
                      <a:pt x="95" y="477"/>
                      <a:pt x="94" y="425"/>
                      <a:pt x="94" y="371"/>
                    </a:cubicBezTo>
                    <a:cubicBezTo>
                      <a:pt x="94" y="317"/>
                      <a:pt x="94" y="262"/>
                      <a:pt x="93" y="214"/>
                    </a:cubicBezTo>
                    <a:cubicBezTo>
                      <a:pt x="93" y="166"/>
                      <a:pt x="93" y="127"/>
                      <a:pt x="93" y="107"/>
                    </a:cubicBezTo>
                    <a:cubicBezTo>
                      <a:pt x="93" y="85"/>
                      <a:pt x="97" y="68"/>
                      <a:pt x="104" y="55"/>
                    </a:cubicBezTo>
                    <a:cubicBezTo>
                      <a:pt x="112" y="42"/>
                      <a:pt x="121" y="32"/>
                      <a:pt x="132" y="26"/>
                    </a:cubicBezTo>
                    <a:cubicBezTo>
                      <a:pt x="143" y="19"/>
                      <a:pt x="154" y="15"/>
                      <a:pt x="165" y="12"/>
                    </a:cubicBezTo>
                    <a:cubicBezTo>
                      <a:pt x="175" y="10"/>
                      <a:pt x="185" y="9"/>
                      <a:pt x="191" y="9"/>
                    </a:cubicBezTo>
                    <a:cubicBezTo>
                      <a:pt x="192" y="9"/>
                      <a:pt x="193" y="9"/>
                      <a:pt x="194" y="9"/>
                    </a:cubicBezTo>
                    <a:cubicBezTo>
                      <a:pt x="195" y="9"/>
                      <a:pt x="196" y="9"/>
                      <a:pt x="197" y="9"/>
                    </a:cubicBezTo>
                    <a:cubicBezTo>
                      <a:pt x="198" y="9"/>
                      <a:pt x="198" y="9"/>
                      <a:pt x="199" y="9"/>
                    </a:cubicBezTo>
                    <a:cubicBezTo>
                      <a:pt x="199" y="9"/>
                      <a:pt x="199" y="9"/>
                      <a:pt x="200" y="9"/>
                    </a:cubicBezTo>
                    <a:cubicBezTo>
                      <a:pt x="200" y="9"/>
                      <a:pt x="200" y="9"/>
                      <a:pt x="200" y="9"/>
                    </a:cubicBezTo>
                    <a:lnTo>
                      <a:pt x="303" y="7"/>
                    </a:lnTo>
                    <a:close/>
                  </a:path>
                </a:pathLst>
              </a:custGeom>
              <a:solidFill>
                <a:srgbClr val="77AD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Freeform 15"/>
              <p:cNvSpPr>
                <a:spLocks/>
              </p:cNvSpPr>
              <p:nvPr/>
            </p:nvSpPr>
            <p:spPr bwMode="gray">
              <a:xfrm>
                <a:off x="-1150935" y="3089274"/>
                <a:ext cx="558799" cy="1620836"/>
              </a:xfrm>
              <a:custGeom>
                <a:avLst/>
                <a:gdLst/>
                <a:ahLst/>
                <a:cxnLst>
                  <a:cxn ang="0">
                    <a:pos x="132" y="424"/>
                  </a:cxn>
                  <a:cxn ang="0">
                    <a:pos x="122" y="410"/>
                  </a:cxn>
                  <a:cxn ang="0">
                    <a:pos x="117" y="397"/>
                  </a:cxn>
                  <a:cxn ang="0">
                    <a:pos x="116" y="390"/>
                  </a:cxn>
                  <a:cxn ang="0">
                    <a:pos x="116" y="34"/>
                  </a:cxn>
                  <a:cxn ang="0">
                    <a:pos x="115" y="29"/>
                  </a:cxn>
                  <a:cxn ang="0">
                    <a:pos x="113" y="21"/>
                  </a:cxn>
                  <a:cxn ang="0">
                    <a:pos x="107" y="13"/>
                  </a:cxn>
                  <a:cxn ang="0">
                    <a:pos x="98" y="9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5" y="12"/>
                  </a:cxn>
                  <a:cxn ang="0">
                    <a:pos x="17" y="20"/>
                  </a:cxn>
                  <a:cxn ang="0">
                    <a:pos x="18" y="24"/>
                  </a:cxn>
                  <a:cxn ang="0">
                    <a:pos x="18" y="373"/>
                  </a:cxn>
                  <a:cxn ang="0">
                    <a:pos x="19" y="379"/>
                  </a:cxn>
                  <a:cxn ang="0">
                    <a:pos x="24" y="392"/>
                  </a:cxn>
                  <a:cxn ang="0">
                    <a:pos x="34" y="406"/>
                  </a:cxn>
                  <a:cxn ang="0">
                    <a:pos x="51" y="414"/>
                  </a:cxn>
                  <a:cxn ang="0">
                    <a:pos x="149" y="432"/>
                  </a:cxn>
                  <a:cxn ang="0">
                    <a:pos x="132" y="424"/>
                  </a:cxn>
                </a:cxnLst>
                <a:rect l="0" t="0" r="r" b="b"/>
                <a:pathLst>
                  <a:path w="149" h="432">
                    <a:moveTo>
                      <a:pt x="132" y="424"/>
                    </a:moveTo>
                    <a:cubicBezTo>
                      <a:pt x="128" y="420"/>
                      <a:pt x="124" y="415"/>
                      <a:pt x="122" y="410"/>
                    </a:cubicBezTo>
                    <a:cubicBezTo>
                      <a:pt x="119" y="405"/>
                      <a:pt x="118" y="401"/>
                      <a:pt x="117" y="397"/>
                    </a:cubicBezTo>
                    <a:cubicBezTo>
                      <a:pt x="116" y="393"/>
                      <a:pt x="116" y="391"/>
                      <a:pt x="116" y="390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3"/>
                      <a:pt x="116" y="32"/>
                      <a:pt x="115" y="29"/>
                    </a:cubicBezTo>
                    <a:cubicBezTo>
                      <a:pt x="115" y="27"/>
                      <a:pt x="114" y="24"/>
                      <a:pt x="113" y="21"/>
                    </a:cubicBezTo>
                    <a:cubicBezTo>
                      <a:pt x="112" y="19"/>
                      <a:pt x="110" y="16"/>
                      <a:pt x="107" y="13"/>
                    </a:cubicBezTo>
                    <a:cubicBezTo>
                      <a:pt x="105" y="11"/>
                      <a:pt x="102" y="10"/>
                      <a:pt x="98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4"/>
                    </a:cubicBezTo>
                    <a:cubicBezTo>
                      <a:pt x="12" y="6"/>
                      <a:pt x="13" y="9"/>
                      <a:pt x="15" y="12"/>
                    </a:cubicBezTo>
                    <a:cubicBezTo>
                      <a:pt x="16" y="15"/>
                      <a:pt x="17" y="17"/>
                      <a:pt x="17" y="20"/>
                    </a:cubicBezTo>
                    <a:cubicBezTo>
                      <a:pt x="18" y="22"/>
                      <a:pt x="18" y="23"/>
                      <a:pt x="18" y="24"/>
                    </a:cubicBezTo>
                    <a:cubicBezTo>
                      <a:pt x="18" y="373"/>
                      <a:pt x="18" y="373"/>
                      <a:pt x="18" y="373"/>
                    </a:cubicBezTo>
                    <a:cubicBezTo>
                      <a:pt x="18" y="373"/>
                      <a:pt x="18" y="376"/>
                      <a:pt x="19" y="379"/>
                    </a:cubicBezTo>
                    <a:cubicBezTo>
                      <a:pt x="20" y="383"/>
                      <a:pt x="22" y="388"/>
                      <a:pt x="24" y="392"/>
                    </a:cubicBezTo>
                    <a:cubicBezTo>
                      <a:pt x="27" y="397"/>
                      <a:pt x="30" y="402"/>
                      <a:pt x="34" y="406"/>
                    </a:cubicBezTo>
                    <a:cubicBezTo>
                      <a:pt x="38" y="410"/>
                      <a:pt x="44" y="413"/>
                      <a:pt x="51" y="414"/>
                    </a:cubicBezTo>
                    <a:cubicBezTo>
                      <a:pt x="149" y="432"/>
                      <a:pt x="149" y="432"/>
                      <a:pt x="149" y="432"/>
                    </a:cubicBezTo>
                    <a:cubicBezTo>
                      <a:pt x="142" y="431"/>
                      <a:pt x="136" y="428"/>
                      <a:pt x="132" y="424"/>
                    </a:cubicBezTo>
                    <a:close/>
                  </a:path>
                </a:pathLst>
              </a:custGeom>
              <a:solidFill>
                <a:srgbClr val="77AD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Freeform 16"/>
              <p:cNvSpPr>
                <a:spLocks/>
              </p:cNvSpPr>
              <p:nvPr/>
            </p:nvSpPr>
            <p:spPr bwMode="gray">
              <a:xfrm>
                <a:off x="-1698626" y="4829176"/>
                <a:ext cx="573088" cy="1946275"/>
              </a:xfrm>
              <a:custGeom>
                <a:avLst/>
                <a:gdLst/>
                <a:ahLst/>
                <a:cxnLst>
                  <a:cxn ang="0">
                    <a:pos x="134" y="506"/>
                  </a:cxn>
                  <a:cxn ang="0">
                    <a:pos x="123" y="486"/>
                  </a:cxn>
                  <a:cxn ang="0">
                    <a:pos x="117" y="468"/>
                  </a:cxn>
                  <a:cxn ang="0">
                    <a:pos x="115" y="459"/>
                  </a:cxn>
                  <a:cxn ang="0">
                    <a:pos x="115" y="60"/>
                  </a:cxn>
                  <a:cxn ang="0">
                    <a:pos x="115" y="53"/>
                  </a:cxn>
                  <a:cxn ang="0">
                    <a:pos x="113" y="41"/>
                  </a:cxn>
                  <a:cxn ang="0">
                    <a:pos x="108" y="28"/>
                  </a:cxn>
                  <a:cxn ang="0">
                    <a:pos x="96" y="20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8" y="21"/>
                  </a:cxn>
                  <a:cxn ang="0">
                    <a:pos x="19" y="33"/>
                  </a:cxn>
                  <a:cxn ang="0">
                    <a:pos x="19" y="39"/>
                  </a:cxn>
                  <a:cxn ang="0">
                    <a:pos x="20" y="430"/>
                  </a:cxn>
                  <a:cxn ang="0">
                    <a:pos x="22" y="439"/>
                  </a:cxn>
                  <a:cxn ang="0">
                    <a:pos x="28" y="457"/>
                  </a:cxn>
                  <a:cxn ang="0">
                    <a:pos x="39" y="476"/>
                  </a:cxn>
                  <a:cxn ang="0">
                    <a:pos x="58" y="489"/>
                  </a:cxn>
                  <a:cxn ang="0">
                    <a:pos x="153" y="519"/>
                  </a:cxn>
                  <a:cxn ang="0">
                    <a:pos x="134" y="506"/>
                  </a:cxn>
                </a:cxnLst>
                <a:rect l="0" t="0" r="r" b="b"/>
                <a:pathLst>
                  <a:path w="153" h="519">
                    <a:moveTo>
                      <a:pt x="134" y="506"/>
                    </a:moveTo>
                    <a:cubicBezTo>
                      <a:pt x="129" y="500"/>
                      <a:pt x="126" y="493"/>
                      <a:pt x="123" y="486"/>
                    </a:cubicBezTo>
                    <a:cubicBezTo>
                      <a:pt x="120" y="480"/>
                      <a:pt x="118" y="473"/>
                      <a:pt x="117" y="468"/>
                    </a:cubicBezTo>
                    <a:cubicBezTo>
                      <a:pt x="115" y="463"/>
                      <a:pt x="115" y="460"/>
                      <a:pt x="115" y="459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59"/>
                      <a:pt x="115" y="57"/>
                      <a:pt x="115" y="53"/>
                    </a:cubicBezTo>
                    <a:cubicBezTo>
                      <a:pt x="115" y="50"/>
                      <a:pt x="114" y="45"/>
                      <a:pt x="113" y="41"/>
                    </a:cubicBezTo>
                    <a:cubicBezTo>
                      <a:pt x="112" y="36"/>
                      <a:pt x="111" y="31"/>
                      <a:pt x="108" y="28"/>
                    </a:cubicBezTo>
                    <a:cubicBezTo>
                      <a:pt x="105" y="24"/>
                      <a:pt x="101" y="21"/>
                      <a:pt x="9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9" y="4"/>
                      <a:pt x="12" y="8"/>
                    </a:cubicBezTo>
                    <a:cubicBezTo>
                      <a:pt x="15" y="11"/>
                      <a:pt x="17" y="16"/>
                      <a:pt x="18" y="21"/>
                    </a:cubicBezTo>
                    <a:cubicBezTo>
                      <a:pt x="19" y="25"/>
                      <a:pt x="19" y="30"/>
                      <a:pt x="19" y="33"/>
                    </a:cubicBezTo>
                    <a:cubicBezTo>
                      <a:pt x="19" y="36"/>
                      <a:pt x="19" y="39"/>
                      <a:pt x="19" y="39"/>
                    </a:cubicBezTo>
                    <a:cubicBezTo>
                      <a:pt x="20" y="430"/>
                      <a:pt x="20" y="430"/>
                      <a:pt x="20" y="430"/>
                    </a:cubicBezTo>
                    <a:cubicBezTo>
                      <a:pt x="20" y="431"/>
                      <a:pt x="20" y="434"/>
                      <a:pt x="22" y="439"/>
                    </a:cubicBezTo>
                    <a:cubicBezTo>
                      <a:pt x="23" y="444"/>
                      <a:pt x="25" y="450"/>
                      <a:pt x="28" y="457"/>
                    </a:cubicBezTo>
                    <a:cubicBezTo>
                      <a:pt x="30" y="463"/>
                      <a:pt x="34" y="470"/>
                      <a:pt x="39" y="476"/>
                    </a:cubicBezTo>
                    <a:cubicBezTo>
                      <a:pt x="44" y="482"/>
                      <a:pt x="50" y="486"/>
                      <a:pt x="58" y="489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46" y="516"/>
                      <a:pt x="139" y="512"/>
                      <a:pt x="134" y="506"/>
                    </a:cubicBezTo>
                    <a:close/>
                  </a:path>
                </a:pathLst>
              </a:custGeom>
              <a:solidFill>
                <a:srgbClr val="77AD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" name="Freeform 17"/>
              <p:cNvSpPr>
                <a:spLocks/>
              </p:cNvSpPr>
              <p:nvPr/>
            </p:nvSpPr>
            <p:spPr bwMode="gray">
              <a:xfrm>
                <a:off x="-1477963" y="2478088"/>
                <a:ext cx="803275" cy="3810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3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0"/>
                  </a:cxn>
                  <a:cxn ang="0">
                    <a:pos x="0" y="4"/>
                  </a:cxn>
                  <a:cxn ang="0">
                    <a:pos x="97" y="10"/>
                  </a:cxn>
                  <a:cxn ang="0">
                    <a:pos x="195" y="6"/>
                  </a:cxn>
                  <a:cxn ang="0">
                    <a:pos x="196" y="6"/>
                  </a:cxn>
                  <a:cxn ang="0">
                    <a:pos x="197" y="6"/>
                  </a:cxn>
                  <a:cxn ang="0">
                    <a:pos x="200" y="6"/>
                  </a:cxn>
                  <a:cxn ang="0">
                    <a:pos x="203" y="6"/>
                  </a:cxn>
                  <a:cxn ang="0">
                    <a:pos x="206" y="6"/>
                  </a:cxn>
                  <a:cxn ang="0">
                    <a:pos x="208" y="6"/>
                  </a:cxn>
                  <a:cxn ang="0">
                    <a:pos x="211" y="6"/>
                  </a:cxn>
                  <a:cxn ang="0">
                    <a:pos x="214" y="6"/>
                  </a:cxn>
                  <a:cxn ang="0">
                    <a:pos x="116" y="0"/>
                  </a:cxn>
                </a:cxnLst>
                <a:rect l="0" t="0" r="r" b="b"/>
                <a:pathLst>
                  <a:path w="214" h="10">
                    <a:moveTo>
                      <a:pt x="116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112" y="0"/>
                      <a:pt x="111" y="0"/>
                      <a:pt x="110" y="0"/>
                    </a:cubicBezTo>
                    <a:cubicBezTo>
                      <a:pt x="109" y="0"/>
                      <a:pt x="108" y="0"/>
                      <a:pt x="107" y="0"/>
                    </a:cubicBezTo>
                    <a:cubicBezTo>
                      <a:pt x="106" y="0"/>
                      <a:pt x="106" y="0"/>
                      <a:pt x="105" y="0"/>
                    </a:cubicBezTo>
                    <a:cubicBezTo>
                      <a:pt x="104" y="0"/>
                      <a:pt x="102" y="0"/>
                      <a:pt x="101" y="0"/>
                    </a:cubicBezTo>
                    <a:cubicBezTo>
                      <a:pt x="100" y="0"/>
                      <a:pt x="100" y="0"/>
                      <a:pt x="99" y="0"/>
                    </a:cubicBezTo>
                    <a:cubicBezTo>
                      <a:pt x="98" y="0"/>
                      <a:pt x="98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6" y="6"/>
                    </a:cubicBezTo>
                    <a:cubicBezTo>
                      <a:pt x="196" y="6"/>
                      <a:pt x="197" y="6"/>
                      <a:pt x="197" y="6"/>
                    </a:cubicBezTo>
                    <a:cubicBezTo>
                      <a:pt x="198" y="6"/>
                      <a:pt x="199" y="6"/>
                      <a:pt x="200" y="6"/>
                    </a:cubicBezTo>
                    <a:cubicBezTo>
                      <a:pt x="201" y="6"/>
                      <a:pt x="202" y="6"/>
                      <a:pt x="203" y="6"/>
                    </a:cubicBezTo>
                    <a:cubicBezTo>
                      <a:pt x="204" y="6"/>
                      <a:pt x="205" y="6"/>
                      <a:pt x="206" y="6"/>
                    </a:cubicBezTo>
                    <a:cubicBezTo>
                      <a:pt x="207" y="6"/>
                      <a:pt x="207" y="6"/>
                      <a:pt x="208" y="6"/>
                    </a:cubicBezTo>
                    <a:cubicBezTo>
                      <a:pt x="209" y="6"/>
                      <a:pt x="210" y="6"/>
                      <a:pt x="211" y="6"/>
                    </a:cubicBezTo>
                    <a:cubicBezTo>
                      <a:pt x="212" y="6"/>
                      <a:pt x="213" y="6"/>
                      <a:pt x="214" y="6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E9BC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Freeform 14"/>
              <p:cNvSpPr>
                <a:spLocks/>
              </p:cNvSpPr>
              <p:nvPr/>
            </p:nvSpPr>
            <p:spPr bwMode="gray">
              <a:xfrm>
                <a:off x="-2414588" y="1373188"/>
                <a:ext cx="2039938" cy="5500688"/>
              </a:xfrm>
              <a:custGeom>
                <a:avLst/>
                <a:gdLst/>
                <a:ahLst/>
                <a:cxnLst>
                  <a:cxn ang="0">
                    <a:pos x="332" y="13"/>
                  </a:cxn>
                  <a:cxn ang="0">
                    <a:pos x="403" y="100"/>
                  </a:cxn>
                  <a:cxn ang="0">
                    <a:pos x="409" y="206"/>
                  </a:cxn>
                  <a:cxn ang="0">
                    <a:pos x="374" y="278"/>
                  </a:cxn>
                  <a:cxn ang="0">
                    <a:pos x="445" y="301"/>
                  </a:cxn>
                  <a:cxn ang="0">
                    <a:pos x="447" y="301"/>
                  </a:cxn>
                  <a:cxn ang="0">
                    <a:pos x="453" y="301"/>
                  </a:cxn>
                  <a:cxn ang="0">
                    <a:pos x="508" y="313"/>
                  </a:cxn>
                  <a:cxn ang="0">
                    <a:pos x="543" y="388"/>
                  </a:cxn>
                  <a:cxn ang="0">
                    <a:pos x="543" y="639"/>
                  </a:cxn>
                  <a:cxn ang="0">
                    <a:pos x="542" y="845"/>
                  </a:cxn>
                  <a:cxn ang="0">
                    <a:pos x="534" y="867"/>
                  </a:cxn>
                  <a:cxn ang="0">
                    <a:pos x="497" y="891"/>
                  </a:cxn>
                  <a:cxn ang="0">
                    <a:pos x="461" y="872"/>
                  </a:cxn>
                  <a:cxn ang="0">
                    <a:pos x="453" y="848"/>
                  </a:cxn>
                  <a:cxn ang="0">
                    <a:pos x="452" y="487"/>
                  </a:cxn>
                  <a:cxn ang="0">
                    <a:pos x="443" y="470"/>
                  </a:cxn>
                  <a:cxn ang="0">
                    <a:pos x="422" y="472"/>
                  </a:cxn>
                  <a:cxn ang="0">
                    <a:pos x="415" y="492"/>
                  </a:cxn>
                  <a:cxn ang="0">
                    <a:pos x="413" y="1370"/>
                  </a:cxn>
                  <a:cxn ang="0">
                    <a:pos x="404" y="1405"/>
                  </a:cxn>
                  <a:cxn ang="0">
                    <a:pos x="362" y="1442"/>
                  </a:cxn>
                  <a:cxn ang="0">
                    <a:pos x="317" y="1415"/>
                  </a:cxn>
                  <a:cxn ang="0">
                    <a:pos x="306" y="1381"/>
                  </a:cxn>
                  <a:cxn ang="0">
                    <a:pos x="306" y="974"/>
                  </a:cxn>
                  <a:cxn ang="0">
                    <a:pos x="296" y="946"/>
                  </a:cxn>
                  <a:cxn ang="0">
                    <a:pos x="263" y="949"/>
                  </a:cxn>
                  <a:cxn ang="0">
                    <a:pos x="253" y="979"/>
                  </a:cxn>
                  <a:cxn ang="0">
                    <a:pos x="253" y="1388"/>
                  </a:cxn>
                  <a:cxn ang="0">
                    <a:pos x="242" y="1426"/>
                  </a:cxn>
                  <a:cxn ang="0">
                    <a:pos x="196" y="1466"/>
                  </a:cxn>
                  <a:cxn ang="0">
                    <a:pos x="152" y="1440"/>
                  </a:cxn>
                  <a:cxn ang="0">
                    <a:pos x="142" y="1407"/>
                  </a:cxn>
                  <a:cxn ang="0">
                    <a:pos x="139" y="505"/>
                  </a:cxn>
                  <a:cxn ang="0">
                    <a:pos x="132" y="486"/>
                  </a:cxn>
                  <a:cxn ang="0">
                    <a:pos x="109" y="486"/>
                  </a:cxn>
                  <a:cxn ang="0">
                    <a:pos x="99" y="504"/>
                  </a:cxn>
                  <a:cxn ang="0">
                    <a:pos x="100" y="878"/>
                  </a:cxn>
                  <a:cxn ang="0">
                    <a:pos x="91" y="904"/>
                  </a:cxn>
                  <a:cxn ang="0">
                    <a:pos x="51" y="930"/>
                  </a:cxn>
                  <a:cxn ang="0">
                    <a:pos x="11" y="913"/>
                  </a:cxn>
                  <a:cxn ang="0">
                    <a:pos x="2" y="890"/>
                  </a:cxn>
                  <a:cxn ang="0">
                    <a:pos x="1" y="673"/>
                  </a:cxn>
                  <a:cxn ang="0">
                    <a:pos x="0" y="409"/>
                  </a:cxn>
                  <a:cxn ang="0">
                    <a:pos x="39" y="328"/>
                  </a:cxn>
                  <a:cxn ang="0">
                    <a:pos x="98" y="311"/>
                  </a:cxn>
                  <a:cxn ang="0">
                    <a:pos x="104" y="311"/>
                  </a:cxn>
                  <a:cxn ang="0">
                    <a:pos x="107" y="311"/>
                  </a:cxn>
                  <a:cxn ang="0">
                    <a:pos x="182" y="284"/>
                  </a:cxn>
                  <a:cxn ang="0">
                    <a:pos x="145" y="211"/>
                  </a:cxn>
                  <a:cxn ang="0">
                    <a:pos x="151" y="102"/>
                  </a:cxn>
                  <a:cxn ang="0">
                    <a:pos x="225" y="13"/>
                  </a:cxn>
                </a:cxnLst>
                <a:rect l="0" t="0" r="r" b="b"/>
                <a:pathLst>
                  <a:path w="544" h="1467">
                    <a:moveTo>
                      <a:pt x="279" y="0"/>
                    </a:moveTo>
                    <a:cubicBezTo>
                      <a:pt x="297" y="0"/>
                      <a:pt x="315" y="5"/>
                      <a:pt x="332" y="13"/>
                    </a:cubicBezTo>
                    <a:cubicBezTo>
                      <a:pt x="348" y="21"/>
                      <a:pt x="362" y="33"/>
                      <a:pt x="374" y="48"/>
                    </a:cubicBezTo>
                    <a:cubicBezTo>
                      <a:pt x="387" y="63"/>
                      <a:pt x="396" y="80"/>
                      <a:pt x="403" y="100"/>
                    </a:cubicBezTo>
                    <a:cubicBezTo>
                      <a:pt x="410" y="119"/>
                      <a:pt x="413" y="140"/>
                      <a:pt x="413" y="163"/>
                    </a:cubicBezTo>
                    <a:cubicBezTo>
                      <a:pt x="413" y="178"/>
                      <a:pt x="412" y="192"/>
                      <a:pt x="409" y="206"/>
                    </a:cubicBezTo>
                    <a:cubicBezTo>
                      <a:pt x="405" y="220"/>
                      <a:pt x="401" y="233"/>
                      <a:pt x="395" y="245"/>
                    </a:cubicBezTo>
                    <a:cubicBezTo>
                      <a:pt x="389" y="257"/>
                      <a:pt x="382" y="268"/>
                      <a:pt x="374" y="278"/>
                    </a:cubicBezTo>
                    <a:cubicBezTo>
                      <a:pt x="366" y="288"/>
                      <a:pt x="357" y="297"/>
                      <a:pt x="347" y="305"/>
                    </a:cubicBezTo>
                    <a:cubicBezTo>
                      <a:pt x="445" y="301"/>
                      <a:pt x="445" y="301"/>
                      <a:pt x="445" y="301"/>
                    </a:cubicBezTo>
                    <a:cubicBezTo>
                      <a:pt x="445" y="301"/>
                      <a:pt x="445" y="301"/>
                      <a:pt x="446" y="301"/>
                    </a:cubicBezTo>
                    <a:cubicBezTo>
                      <a:pt x="446" y="301"/>
                      <a:pt x="447" y="301"/>
                      <a:pt x="447" y="301"/>
                    </a:cubicBezTo>
                    <a:cubicBezTo>
                      <a:pt x="448" y="301"/>
                      <a:pt x="449" y="301"/>
                      <a:pt x="450" y="301"/>
                    </a:cubicBezTo>
                    <a:cubicBezTo>
                      <a:pt x="451" y="301"/>
                      <a:pt x="452" y="301"/>
                      <a:pt x="453" y="301"/>
                    </a:cubicBezTo>
                    <a:cubicBezTo>
                      <a:pt x="459" y="300"/>
                      <a:pt x="468" y="301"/>
                      <a:pt x="478" y="302"/>
                    </a:cubicBezTo>
                    <a:cubicBezTo>
                      <a:pt x="487" y="304"/>
                      <a:pt x="498" y="307"/>
                      <a:pt x="508" y="313"/>
                    </a:cubicBezTo>
                    <a:cubicBezTo>
                      <a:pt x="517" y="319"/>
                      <a:pt x="526" y="327"/>
                      <a:pt x="533" y="339"/>
                    </a:cubicBezTo>
                    <a:cubicBezTo>
                      <a:pt x="539" y="351"/>
                      <a:pt x="544" y="367"/>
                      <a:pt x="543" y="388"/>
                    </a:cubicBezTo>
                    <a:cubicBezTo>
                      <a:pt x="543" y="407"/>
                      <a:pt x="543" y="444"/>
                      <a:pt x="543" y="489"/>
                    </a:cubicBezTo>
                    <a:cubicBezTo>
                      <a:pt x="543" y="535"/>
                      <a:pt x="543" y="588"/>
                      <a:pt x="543" y="639"/>
                    </a:cubicBezTo>
                    <a:cubicBezTo>
                      <a:pt x="542" y="690"/>
                      <a:pt x="542" y="739"/>
                      <a:pt x="542" y="777"/>
                    </a:cubicBezTo>
                    <a:cubicBezTo>
                      <a:pt x="542" y="814"/>
                      <a:pt x="542" y="840"/>
                      <a:pt x="542" y="845"/>
                    </a:cubicBezTo>
                    <a:cubicBezTo>
                      <a:pt x="542" y="845"/>
                      <a:pt x="541" y="848"/>
                      <a:pt x="540" y="852"/>
                    </a:cubicBezTo>
                    <a:cubicBezTo>
                      <a:pt x="539" y="856"/>
                      <a:pt x="537" y="862"/>
                      <a:pt x="534" y="867"/>
                    </a:cubicBezTo>
                    <a:cubicBezTo>
                      <a:pt x="530" y="873"/>
                      <a:pt x="526" y="878"/>
                      <a:pt x="520" y="882"/>
                    </a:cubicBezTo>
                    <a:cubicBezTo>
                      <a:pt x="514" y="887"/>
                      <a:pt x="507" y="890"/>
                      <a:pt x="497" y="891"/>
                    </a:cubicBezTo>
                    <a:cubicBezTo>
                      <a:pt x="488" y="892"/>
                      <a:pt x="480" y="889"/>
                      <a:pt x="474" y="886"/>
                    </a:cubicBezTo>
                    <a:cubicBezTo>
                      <a:pt x="468" y="882"/>
                      <a:pt x="464" y="877"/>
                      <a:pt x="461" y="872"/>
                    </a:cubicBezTo>
                    <a:cubicBezTo>
                      <a:pt x="458" y="866"/>
                      <a:pt x="456" y="861"/>
                      <a:pt x="454" y="856"/>
                    </a:cubicBezTo>
                    <a:cubicBezTo>
                      <a:pt x="453" y="852"/>
                      <a:pt x="453" y="849"/>
                      <a:pt x="453" y="848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53" y="491"/>
                      <a:pt x="453" y="489"/>
                      <a:pt x="452" y="487"/>
                    </a:cubicBezTo>
                    <a:cubicBezTo>
                      <a:pt x="452" y="485"/>
                      <a:pt x="451" y="482"/>
                      <a:pt x="449" y="479"/>
                    </a:cubicBezTo>
                    <a:cubicBezTo>
                      <a:pt x="448" y="476"/>
                      <a:pt x="446" y="473"/>
                      <a:pt x="443" y="470"/>
                    </a:cubicBezTo>
                    <a:cubicBezTo>
                      <a:pt x="440" y="468"/>
                      <a:pt x="437" y="467"/>
                      <a:pt x="432" y="467"/>
                    </a:cubicBezTo>
                    <a:cubicBezTo>
                      <a:pt x="428" y="467"/>
                      <a:pt x="425" y="469"/>
                      <a:pt x="422" y="472"/>
                    </a:cubicBezTo>
                    <a:cubicBezTo>
                      <a:pt x="420" y="475"/>
                      <a:pt x="418" y="478"/>
                      <a:pt x="417" y="482"/>
                    </a:cubicBezTo>
                    <a:cubicBezTo>
                      <a:pt x="416" y="486"/>
                      <a:pt x="415" y="489"/>
                      <a:pt x="415" y="492"/>
                    </a:cubicBezTo>
                    <a:cubicBezTo>
                      <a:pt x="415" y="495"/>
                      <a:pt x="415" y="497"/>
                      <a:pt x="415" y="497"/>
                    </a:cubicBezTo>
                    <a:cubicBezTo>
                      <a:pt x="413" y="1370"/>
                      <a:pt x="413" y="1370"/>
                      <a:pt x="413" y="1370"/>
                    </a:cubicBezTo>
                    <a:cubicBezTo>
                      <a:pt x="413" y="1371"/>
                      <a:pt x="413" y="1375"/>
                      <a:pt x="412" y="1382"/>
                    </a:cubicBezTo>
                    <a:cubicBezTo>
                      <a:pt x="410" y="1388"/>
                      <a:pt x="408" y="1396"/>
                      <a:pt x="404" y="1405"/>
                    </a:cubicBezTo>
                    <a:cubicBezTo>
                      <a:pt x="401" y="1413"/>
                      <a:pt x="396" y="1422"/>
                      <a:pt x="389" y="1429"/>
                    </a:cubicBezTo>
                    <a:cubicBezTo>
                      <a:pt x="382" y="1435"/>
                      <a:pt x="373" y="1440"/>
                      <a:pt x="362" y="1442"/>
                    </a:cubicBezTo>
                    <a:cubicBezTo>
                      <a:pt x="350" y="1444"/>
                      <a:pt x="341" y="1441"/>
                      <a:pt x="334" y="1436"/>
                    </a:cubicBezTo>
                    <a:cubicBezTo>
                      <a:pt x="327" y="1431"/>
                      <a:pt x="321" y="1423"/>
                      <a:pt x="317" y="1415"/>
                    </a:cubicBezTo>
                    <a:cubicBezTo>
                      <a:pt x="313" y="1407"/>
                      <a:pt x="310" y="1399"/>
                      <a:pt x="308" y="1393"/>
                    </a:cubicBezTo>
                    <a:cubicBezTo>
                      <a:pt x="307" y="1386"/>
                      <a:pt x="306" y="1382"/>
                      <a:pt x="306" y="1381"/>
                    </a:cubicBezTo>
                    <a:cubicBezTo>
                      <a:pt x="306" y="982"/>
                      <a:pt x="306" y="982"/>
                      <a:pt x="306" y="982"/>
                    </a:cubicBezTo>
                    <a:cubicBezTo>
                      <a:pt x="306" y="981"/>
                      <a:pt x="306" y="978"/>
                      <a:pt x="306" y="974"/>
                    </a:cubicBezTo>
                    <a:cubicBezTo>
                      <a:pt x="306" y="970"/>
                      <a:pt x="305" y="965"/>
                      <a:pt x="304" y="960"/>
                    </a:cubicBezTo>
                    <a:cubicBezTo>
                      <a:pt x="302" y="955"/>
                      <a:pt x="300" y="950"/>
                      <a:pt x="296" y="946"/>
                    </a:cubicBezTo>
                    <a:cubicBezTo>
                      <a:pt x="292" y="943"/>
                      <a:pt x="287" y="941"/>
                      <a:pt x="279" y="941"/>
                    </a:cubicBezTo>
                    <a:cubicBezTo>
                      <a:pt x="272" y="942"/>
                      <a:pt x="267" y="945"/>
                      <a:pt x="263" y="949"/>
                    </a:cubicBezTo>
                    <a:cubicBezTo>
                      <a:pt x="259" y="954"/>
                      <a:pt x="256" y="959"/>
                      <a:pt x="255" y="964"/>
                    </a:cubicBezTo>
                    <a:cubicBezTo>
                      <a:pt x="253" y="970"/>
                      <a:pt x="253" y="975"/>
                      <a:pt x="253" y="979"/>
                    </a:cubicBezTo>
                    <a:cubicBezTo>
                      <a:pt x="253" y="984"/>
                      <a:pt x="253" y="986"/>
                      <a:pt x="253" y="987"/>
                    </a:cubicBezTo>
                    <a:cubicBezTo>
                      <a:pt x="253" y="1388"/>
                      <a:pt x="253" y="1388"/>
                      <a:pt x="253" y="1388"/>
                    </a:cubicBezTo>
                    <a:cubicBezTo>
                      <a:pt x="253" y="1389"/>
                      <a:pt x="253" y="1394"/>
                      <a:pt x="251" y="1401"/>
                    </a:cubicBezTo>
                    <a:cubicBezTo>
                      <a:pt x="249" y="1408"/>
                      <a:pt x="246" y="1417"/>
                      <a:pt x="242" y="1426"/>
                    </a:cubicBezTo>
                    <a:cubicBezTo>
                      <a:pt x="238" y="1435"/>
                      <a:pt x="232" y="1444"/>
                      <a:pt x="225" y="1451"/>
                    </a:cubicBezTo>
                    <a:cubicBezTo>
                      <a:pt x="217" y="1458"/>
                      <a:pt x="208" y="1464"/>
                      <a:pt x="196" y="1466"/>
                    </a:cubicBezTo>
                    <a:cubicBezTo>
                      <a:pt x="185" y="1467"/>
                      <a:pt x="176" y="1465"/>
                      <a:pt x="168" y="1460"/>
                    </a:cubicBezTo>
                    <a:cubicBezTo>
                      <a:pt x="161" y="1455"/>
                      <a:pt x="156" y="1448"/>
                      <a:pt x="152" y="1440"/>
                    </a:cubicBezTo>
                    <a:cubicBezTo>
                      <a:pt x="148" y="1432"/>
                      <a:pt x="146" y="1425"/>
                      <a:pt x="144" y="1418"/>
                    </a:cubicBezTo>
                    <a:cubicBezTo>
                      <a:pt x="143" y="1412"/>
                      <a:pt x="142" y="1408"/>
                      <a:pt x="142" y="1407"/>
                    </a:cubicBezTo>
                    <a:cubicBezTo>
                      <a:pt x="140" y="511"/>
                      <a:pt x="140" y="511"/>
                      <a:pt x="140" y="511"/>
                    </a:cubicBezTo>
                    <a:cubicBezTo>
                      <a:pt x="139" y="510"/>
                      <a:pt x="139" y="508"/>
                      <a:pt x="139" y="505"/>
                    </a:cubicBezTo>
                    <a:cubicBezTo>
                      <a:pt x="139" y="503"/>
                      <a:pt x="138" y="499"/>
                      <a:pt x="137" y="495"/>
                    </a:cubicBezTo>
                    <a:cubicBezTo>
                      <a:pt x="136" y="492"/>
                      <a:pt x="134" y="488"/>
                      <a:pt x="132" y="486"/>
                    </a:cubicBezTo>
                    <a:cubicBezTo>
                      <a:pt x="129" y="483"/>
                      <a:pt x="125" y="481"/>
                      <a:pt x="121" y="481"/>
                    </a:cubicBezTo>
                    <a:cubicBezTo>
                      <a:pt x="116" y="482"/>
                      <a:pt x="112" y="483"/>
                      <a:pt x="109" y="486"/>
                    </a:cubicBezTo>
                    <a:cubicBezTo>
                      <a:pt x="106" y="488"/>
                      <a:pt x="104" y="492"/>
                      <a:pt x="103" y="495"/>
                    </a:cubicBezTo>
                    <a:cubicBezTo>
                      <a:pt x="101" y="498"/>
                      <a:pt x="100" y="502"/>
                      <a:pt x="99" y="504"/>
                    </a:cubicBezTo>
                    <a:cubicBezTo>
                      <a:pt x="99" y="507"/>
                      <a:pt x="99" y="508"/>
                      <a:pt x="98" y="509"/>
                    </a:cubicBezTo>
                    <a:cubicBezTo>
                      <a:pt x="100" y="878"/>
                      <a:pt x="100" y="878"/>
                      <a:pt x="100" y="878"/>
                    </a:cubicBezTo>
                    <a:cubicBezTo>
                      <a:pt x="100" y="879"/>
                      <a:pt x="99" y="882"/>
                      <a:pt x="98" y="887"/>
                    </a:cubicBezTo>
                    <a:cubicBezTo>
                      <a:pt x="97" y="892"/>
                      <a:pt x="94" y="898"/>
                      <a:pt x="91" y="904"/>
                    </a:cubicBezTo>
                    <a:cubicBezTo>
                      <a:pt x="88" y="910"/>
                      <a:pt x="83" y="916"/>
                      <a:pt x="76" y="921"/>
                    </a:cubicBezTo>
                    <a:cubicBezTo>
                      <a:pt x="70" y="926"/>
                      <a:pt x="62" y="929"/>
                      <a:pt x="51" y="930"/>
                    </a:cubicBezTo>
                    <a:cubicBezTo>
                      <a:pt x="41" y="931"/>
                      <a:pt x="33" y="929"/>
                      <a:pt x="26" y="926"/>
                    </a:cubicBezTo>
                    <a:cubicBezTo>
                      <a:pt x="20" y="923"/>
                      <a:pt x="15" y="918"/>
                      <a:pt x="11" y="913"/>
                    </a:cubicBezTo>
                    <a:cubicBezTo>
                      <a:pt x="8" y="907"/>
                      <a:pt x="6" y="902"/>
                      <a:pt x="4" y="898"/>
                    </a:cubicBezTo>
                    <a:cubicBezTo>
                      <a:pt x="3" y="894"/>
                      <a:pt x="2" y="891"/>
                      <a:pt x="2" y="890"/>
                    </a:cubicBezTo>
                    <a:cubicBezTo>
                      <a:pt x="2" y="885"/>
                      <a:pt x="2" y="858"/>
                      <a:pt x="2" y="819"/>
                    </a:cubicBezTo>
                    <a:cubicBezTo>
                      <a:pt x="2" y="779"/>
                      <a:pt x="1" y="727"/>
                      <a:pt x="1" y="673"/>
                    </a:cubicBezTo>
                    <a:cubicBezTo>
                      <a:pt x="1" y="619"/>
                      <a:pt x="1" y="564"/>
                      <a:pt x="0" y="516"/>
                    </a:cubicBezTo>
                    <a:cubicBezTo>
                      <a:pt x="0" y="468"/>
                      <a:pt x="0" y="429"/>
                      <a:pt x="0" y="409"/>
                    </a:cubicBezTo>
                    <a:cubicBezTo>
                      <a:pt x="0" y="387"/>
                      <a:pt x="4" y="370"/>
                      <a:pt x="11" y="357"/>
                    </a:cubicBezTo>
                    <a:cubicBezTo>
                      <a:pt x="19" y="344"/>
                      <a:pt x="28" y="334"/>
                      <a:pt x="39" y="328"/>
                    </a:cubicBezTo>
                    <a:cubicBezTo>
                      <a:pt x="50" y="321"/>
                      <a:pt x="61" y="317"/>
                      <a:pt x="72" y="314"/>
                    </a:cubicBezTo>
                    <a:cubicBezTo>
                      <a:pt x="82" y="312"/>
                      <a:pt x="92" y="311"/>
                      <a:pt x="98" y="311"/>
                    </a:cubicBezTo>
                    <a:cubicBezTo>
                      <a:pt x="99" y="311"/>
                      <a:pt x="101" y="311"/>
                      <a:pt x="102" y="311"/>
                    </a:cubicBezTo>
                    <a:cubicBezTo>
                      <a:pt x="103" y="311"/>
                      <a:pt x="104" y="311"/>
                      <a:pt x="104" y="311"/>
                    </a:cubicBezTo>
                    <a:cubicBezTo>
                      <a:pt x="105" y="311"/>
                      <a:pt x="106" y="311"/>
                      <a:pt x="106" y="311"/>
                    </a:cubicBezTo>
                    <a:cubicBezTo>
                      <a:pt x="107" y="311"/>
                      <a:pt x="107" y="311"/>
                      <a:pt x="107" y="311"/>
                    </a:cubicBezTo>
                    <a:cubicBezTo>
                      <a:pt x="210" y="309"/>
                      <a:pt x="210" y="309"/>
                      <a:pt x="210" y="309"/>
                    </a:cubicBezTo>
                    <a:cubicBezTo>
                      <a:pt x="200" y="302"/>
                      <a:pt x="190" y="293"/>
                      <a:pt x="182" y="284"/>
                    </a:cubicBezTo>
                    <a:cubicBezTo>
                      <a:pt x="173" y="274"/>
                      <a:pt x="166" y="263"/>
                      <a:pt x="160" y="251"/>
                    </a:cubicBezTo>
                    <a:cubicBezTo>
                      <a:pt x="154" y="238"/>
                      <a:pt x="149" y="225"/>
                      <a:pt x="145" y="211"/>
                    </a:cubicBezTo>
                    <a:cubicBezTo>
                      <a:pt x="142" y="197"/>
                      <a:pt x="140" y="182"/>
                      <a:pt x="140" y="167"/>
                    </a:cubicBezTo>
                    <a:cubicBezTo>
                      <a:pt x="140" y="144"/>
                      <a:pt x="144" y="122"/>
                      <a:pt x="151" y="102"/>
                    </a:cubicBezTo>
                    <a:cubicBezTo>
                      <a:pt x="158" y="82"/>
                      <a:pt x="168" y="64"/>
                      <a:pt x="181" y="49"/>
                    </a:cubicBezTo>
                    <a:cubicBezTo>
                      <a:pt x="193" y="34"/>
                      <a:pt x="208" y="21"/>
                      <a:pt x="225" y="13"/>
                    </a:cubicBezTo>
                    <a:cubicBezTo>
                      <a:pt x="241" y="5"/>
                      <a:pt x="260" y="0"/>
                      <a:pt x="279" y="0"/>
                    </a:cubicBezTo>
                    <a:close/>
                  </a:path>
                </a:pathLst>
              </a:custGeom>
              <a:solidFill>
                <a:srgbClr val="A0CDE4"/>
              </a:solidFill>
              <a:ln w="9525">
                <a:solidFill>
                  <a:srgbClr val="A0CDE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08" name="Gruppieren 35"/>
          <p:cNvGrpSpPr/>
          <p:nvPr/>
        </p:nvGrpSpPr>
        <p:grpSpPr bwMode="gray">
          <a:xfrm>
            <a:off x="2861405" y="3919480"/>
            <a:ext cx="871998" cy="796217"/>
            <a:chOff x="6466460" y="4087859"/>
            <a:chExt cx="871998" cy="796217"/>
          </a:xfrm>
        </p:grpSpPr>
        <p:pic>
          <p:nvPicPr>
            <p:cNvPr id="109" name="Picture 1" descr="c:\Documents and Settings\n6r130\My Documents\CrypTool Miscs\schloss.png"/>
            <p:cNvPicPr>
              <a:picLocks noChangeAspect="1" noChangeArrowheads="1"/>
            </p:cNvPicPr>
            <p:nvPr/>
          </p:nvPicPr>
          <p:blipFill>
            <a:blip r:embed="rId4" cstate="print"/>
            <a:srcRect b="52693"/>
            <a:stretch>
              <a:fillRect/>
            </a:stretch>
          </p:blipFill>
          <p:spPr bwMode="gray">
            <a:xfrm>
              <a:off x="6796207" y="4087859"/>
              <a:ext cx="542251" cy="421217"/>
            </a:xfrm>
            <a:prstGeom prst="rect">
              <a:avLst/>
            </a:prstGeom>
            <a:noFill/>
          </p:spPr>
        </p:pic>
        <p:pic>
          <p:nvPicPr>
            <p:cNvPr id="110" name="Picture 1" descr="c:\Documents and Settings\n6r130\My Documents\CrypTool Miscs\schloss.png"/>
            <p:cNvPicPr>
              <a:picLocks noChangeAspect="1" noChangeArrowheads="1"/>
            </p:cNvPicPr>
            <p:nvPr/>
          </p:nvPicPr>
          <p:blipFill>
            <a:blip r:embed="rId4" cstate="print"/>
            <a:srcRect t="47306"/>
            <a:stretch>
              <a:fillRect/>
            </a:stretch>
          </p:blipFill>
          <p:spPr bwMode="gray">
            <a:xfrm>
              <a:off x="6466460" y="4414893"/>
              <a:ext cx="542251" cy="469183"/>
            </a:xfrm>
            <a:prstGeom prst="rect">
              <a:avLst/>
            </a:prstGeom>
            <a:noFill/>
          </p:spPr>
        </p:pic>
        <p:pic>
          <p:nvPicPr>
            <p:cNvPr id="111" name="Picture 2" descr="C:\Documents and Settings\n6r130\FRONT_KEY.png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-100000"/>
            </a:blip>
            <a:srcRect b="51990"/>
            <a:stretch>
              <a:fillRect/>
            </a:stretch>
          </p:blipFill>
          <p:spPr bwMode="gray">
            <a:xfrm rot="10800000">
              <a:off x="6661190" y="4552244"/>
              <a:ext cx="167290" cy="200730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112" name="Gruppieren 35"/>
          <p:cNvGrpSpPr/>
          <p:nvPr/>
        </p:nvGrpSpPr>
        <p:grpSpPr bwMode="gray">
          <a:xfrm>
            <a:off x="2861405" y="3932006"/>
            <a:ext cx="871998" cy="796217"/>
            <a:chOff x="6466460" y="4087859"/>
            <a:chExt cx="871998" cy="796217"/>
          </a:xfrm>
        </p:grpSpPr>
        <p:pic>
          <p:nvPicPr>
            <p:cNvPr id="113" name="Picture 1" descr="c:\Documents and Settings\n6r130\My Documents\CrypTool Miscs\schloss.png"/>
            <p:cNvPicPr>
              <a:picLocks noChangeAspect="1" noChangeArrowheads="1"/>
            </p:cNvPicPr>
            <p:nvPr/>
          </p:nvPicPr>
          <p:blipFill>
            <a:blip r:embed="rId4" cstate="print"/>
            <a:srcRect b="52693"/>
            <a:stretch>
              <a:fillRect/>
            </a:stretch>
          </p:blipFill>
          <p:spPr bwMode="gray">
            <a:xfrm>
              <a:off x="6796207" y="4087859"/>
              <a:ext cx="542251" cy="421217"/>
            </a:xfrm>
            <a:prstGeom prst="rect">
              <a:avLst/>
            </a:prstGeom>
            <a:noFill/>
          </p:spPr>
        </p:pic>
        <p:pic>
          <p:nvPicPr>
            <p:cNvPr id="114" name="Picture 1" descr="c:\Documents and Settings\n6r130\My Documents\CrypTool Miscs\schloss.png"/>
            <p:cNvPicPr>
              <a:picLocks noChangeAspect="1" noChangeArrowheads="1"/>
            </p:cNvPicPr>
            <p:nvPr/>
          </p:nvPicPr>
          <p:blipFill>
            <a:blip r:embed="rId4" cstate="print"/>
            <a:srcRect t="47306"/>
            <a:stretch>
              <a:fillRect/>
            </a:stretch>
          </p:blipFill>
          <p:spPr bwMode="gray">
            <a:xfrm>
              <a:off x="6466460" y="4414893"/>
              <a:ext cx="542251" cy="469183"/>
            </a:xfrm>
            <a:prstGeom prst="rect">
              <a:avLst/>
            </a:prstGeom>
            <a:noFill/>
          </p:spPr>
        </p:pic>
        <p:pic>
          <p:nvPicPr>
            <p:cNvPr id="115" name="Picture 2" descr="C:\Documents and Settings\n6r130\FRONT_KEY.png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-100000"/>
            </a:blip>
            <a:srcRect b="51990"/>
            <a:stretch>
              <a:fillRect/>
            </a:stretch>
          </p:blipFill>
          <p:spPr bwMode="gray">
            <a:xfrm rot="10800000">
              <a:off x="6661190" y="4552244"/>
              <a:ext cx="167290" cy="200730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116" name="Gruppieren 64"/>
          <p:cNvGrpSpPr/>
          <p:nvPr/>
        </p:nvGrpSpPr>
        <p:grpSpPr bwMode="gray">
          <a:xfrm>
            <a:off x="6118843" y="3733255"/>
            <a:ext cx="1291413" cy="1641386"/>
            <a:chOff x="7739062" y="3733255"/>
            <a:chExt cx="1291413" cy="1641386"/>
          </a:xfrm>
        </p:grpSpPr>
        <p:pic>
          <p:nvPicPr>
            <p:cNvPr id="117" name="Picture 22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/>
            <a:stretch>
              <a:fillRect/>
            </a:stretch>
          </p:blipFill>
          <p:spPr bwMode="gray">
            <a:xfrm>
              <a:off x="7739062" y="4761236"/>
              <a:ext cx="1291413" cy="61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8" name="Gruppieren 54"/>
            <p:cNvGrpSpPr/>
            <p:nvPr/>
          </p:nvGrpSpPr>
          <p:grpSpPr bwMode="gray">
            <a:xfrm flipH="1">
              <a:off x="8098614" y="3733255"/>
              <a:ext cx="598484" cy="1377910"/>
              <a:chOff x="-2763838" y="1373188"/>
              <a:chExt cx="2389188" cy="5500688"/>
            </a:xfrm>
          </p:grpSpPr>
          <p:sp>
            <p:nvSpPr>
              <p:cNvPr id="119" name="Freeform 8"/>
              <p:cNvSpPr>
                <a:spLocks/>
              </p:cNvSpPr>
              <p:nvPr/>
            </p:nvSpPr>
            <p:spPr bwMode="gray">
              <a:xfrm>
                <a:off x="-1150938" y="3089276"/>
                <a:ext cx="558800" cy="1620838"/>
              </a:xfrm>
              <a:custGeom>
                <a:avLst/>
                <a:gdLst/>
                <a:ahLst/>
                <a:cxnLst>
                  <a:cxn ang="0">
                    <a:pos x="132" y="424"/>
                  </a:cxn>
                  <a:cxn ang="0">
                    <a:pos x="122" y="410"/>
                  </a:cxn>
                  <a:cxn ang="0">
                    <a:pos x="117" y="397"/>
                  </a:cxn>
                  <a:cxn ang="0">
                    <a:pos x="116" y="390"/>
                  </a:cxn>
                  <a:cxn ang="0">
                    <a:pos x="116" y="34"/>
                  </a:cxn>
                  <a:cxn ang="0">
                    <a:pos x="115" y="29"/>
                  </a:cxn>
                  <a:cxn ang="0">
                    <a:pos x="113" y="21"/>
                  </a:cxn>
                  <a:cxn ang="0">
                    <a:pos x="107" y="13"/>
                  </a:cxn>
                  <a:cxn ang="0">
                    <a:pos x="98" y="9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5" y="12"/>
                  </a:cxn>
                  <a:cxn ang="0">
                    <a:pos x="17" y="20"/>
                  </a:cxn>
                  <a:cxn ang="0">
                    <a:pos x="18" y="24"/>
                  </a:cxn>
                  <a:cxn ang="0">
                    <a:pos x="18" y="373"/>
                  </a:cxn>
                  <a:cxn ang="0">
                    <a:pos x="19" y="379"/>
                  </a:cxn>
                  <a:cxn ang="0">
                    <a:pos x="24" y="392"/>
                  </a:cxn>
                  <a:cxn ang="0">
                    <a:pos x="34" y="406"/>
                  </a:cxn>
                  <a:cxn ang="0">
                    <a:pos x="51" y="414"/>
                  </a:cxn>
                  <a:cxn ang="0">
                    <a:pos x="149" y="432"/>
                  </a:cxn>
                  <a:cxn ang="0">
                    <a:pos x="132" y="424"/>
                  </a:cxn>
                </a:cxnLst>
                <a:rect l="0" t="0" r="r" b="b"/>
                <a:pathLst>
                  <a:path w="149" h="432">
                    <a:moveTo>
                      <a:pt x="132" y="424"/>
                    </a:moveTo>
                    <a:cubicBezTo>
                      <a:pt x="128" y="420"/>
                      <a:pt x="124" y="415"/>
                      <a:pt x="122" y="410"/>
                    </a:cubicBezTo>
                    <a:cubicBezTo>
                      <a:pt x="119" y="405"/>
                      <a:pt x="118" y="401"/>
                      <a:pt x="117" y="397"/>
                    </a:cubicBezTo>
                    <a:cubicBezTo>
                      <a:pt x="116" y="393"/>
                      <a:pt x="116" y="391"/>
                      <a:pt x="116" y="390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3"/>
                      <a:pt x="116" y="32"/>
                      <a:pt x="115" y="29"/>
                    </a:cubicBezTo>
                    <a:cubicBezTo>
                      <a:pt x="115" y="27"/>
                      <a:pt x="114" y="24"/>
                      <a:pt x="113" y="21"/>
                    </a:cubicBezTo>
                    <a:cubicBezTo>
                      <a:pt x="112" y="19"/>
                      <a:pt x="110" y="16"/>
                      <a:pt x="107" y="13"/>
                    </a:cubicBezTo>
                    <a:cubicBezTo>
                      <a:pt x="105" y="11"/>
                      <a:pt x="102" y="10"/>
                      <a:pt x="98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4"/>
                    </a:cubicBezTo>
                    <a:cubicBezTo>
                      <a:pt x="12" y="6"/>
                      <a:pt x="13" y="9"/>
                      <a:pt x="15" y="12"/>
                    </a:cubicBezTo>
                    <a:cubicBezTo>
                      <a:pt x="16" y="15"/>
                      <a:pt x="17" y="17"/>
                      <a:pt x="17" y="20"/>
                    </a:cubicBezTo>
                    <a:cubicBezTo>
                      <a:pt x="18" y="22"/>
                      <a:pt x="18" y="23"/>
                      <a:pt x="18" y="24"/>
                    </a:cubicBezTo>
                    <a:cubicBezTo>
                      <a:pt x="18" y="373"/>
                      <a:pt x="18" y="373"/>
                      <a:pt x="18" y="373"/>
                    </a:cubicBezTo>
                    <a:cubicBezTo>
                      <a:pt x="18" y="373"/>
                      <a:pt x="18" y="376"/>
                      <a:pt x="19" y="379"/>
                    </a:cubicBezTo>
                    <a:cubicBezTo>
                      <a:pt x="20" y="383"/>
                      <a:pt x="22" y="388"/>
                      <a:pt x="24" y="392"/>
                    </a:cubicBezTo>
                    <a:cubicBezTo>
                      <a:pt x="27" y="397"/>
                      <a:pt x="30" y="402"/>
                      <a:pt x="34" y="406"/>
                    </a:cubicBezTo>
                    <a:cubicBezTo>
                      <a:pt x="38" y="410"/>
                      <a:pt x="44" y="413"/>
                      <a:pt x="51" y="414"/>
                    </a:cubicBezTo>
                    <a:cubicBezTo>
                      <a:pt x="149" y="432"/>
                      <a:pt x="149" y="432"/>
                      <a:pt x="149" y="432"/>
                    </a:cubicBezTo>
                    <a:cubicBezTo>
                      <a:pt x="142" y="431"/>
                      <a:pt x="136" y="428"/>
                      <a:pt x="132" y="424"/>
                    </a:cubicBezTo>
                    <a:close/>
                  </a:path>
                </a:pathLst>
              </a:custGeom>
              <a:solidFill>
                <a:srgbClr val="2F65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0" name="Freeform 9"/>
              <p:cNvSpPr>
                <a:spLocks/>
              </p:cNvSpPr>
              <p:nvPr/>
            </p:nvSpPr>
            <p:spPr bwMode="gray">
              <a:xfrm>
                <a:off x="-1698626" y="4829176"/>
                <a:ext cx="573088" cy="1946275"/>
              </a:xfrm>
              <a:custGeom>
                <a:avLst/>
                <a:gdLst/>
                <a:ahLst/>
                <a:cxnLst>
                  <a:cxn ang="0">
                    <a:pos x="134" y="506"/>
                  </a:cxn>
                  <a:cxn ang="0">
                    <a:pos x="123" y="486"/>
                  </a:cxn>
                  <a:cxn ang="0">
                    <a:pos x="117" y="468"/>
                  </a:cxn>
                  <a:cxn ang="0">
                    <a:pos x="115" y="459"/>
                  </a:cxn>
                  <a:cxn ang="0">
                    <a:pos x="115" y="60"/>
                  </a:cxn>
                  <a:cxn ang="0">
                    <a:pos x="115" y="53"/>
                  </a:cxn>
                  <a:cxn ang="0">
                    <a:pos x="113" y="41"/>
                  </a:cxn>
                  <a:cxn ang="0">
                    <a:pos x="108" y="28"/>
                  </a:cxn>
                  <a:cxn ang="0">
                    <a:pos x="96" y="20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8" y="21"/>
                  </a:cxn>
                  <a:cxn ang="0">
                    <a:pos x="19" y="33"/>
                  </a:cxn>
                  <a:cxn ang="0">
                    <a:pos x="19" y="39"/>
                  </a:cxn>
                  <a:cxn ang="0">
                    <a:pos x="20" y="430"/>
                  </a:cxn>
                  <a:cxn ang="0">
                    <a:pos x="22" y="439"/>
                  </a:cxn>
                  <a:cxn ang="0">
                    <a:pos x="28" y="457"/>
                  </a:cxn>
                  <a:cxn ang="0">
                    <a:pos x="39" y="476"/>
                  </a:cxn>
                  <a:cxn ang="0">
                    <a:pos x="58" y="489"/>
                  </a:cxn>
                  <a:cxn ang="0">
                    <a:pos x="153" y="519"/>
                  </a:cxn>
                  <a:cxn ang="0">
                    <a:pos x="134" y="506"/>
                  </a:cxn>
                </a:cxnLst>
                <a:rect l="0" t="0" r="r" b="b"/>
                <a:pathLst>
                  <a:path w="153" h="519">
                    <a:moveTo>
                      <a:pt x="134" y="506"/>
                    </a:moveTo>
                    <a:cubicBezTo>
                      <a:pt x="129" y="500"/>
                      <a:pt x="126" y="493"/>
                      <a:pt x="123" y="486"/>
                    </a:cubicBezTo>
                    <a:cubicBezTo>
                      <a:pt x="120" y="480"/>
                      <a:pt x="118" y="473"/>
                      <a:pt x="117" y="468"/>
                    </a:cubicBezTo>
                    <a:cubicBezTo>
                      <a:pt x="115" y="463"/>
                      <a:pt x="115" y="460"/>
                      <a:pt x="115" y="459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59"/>
                      <a:pt x="115" y="57"/>
                      <a:pt x="115" y="53"/>
                    </a:cubicBezTo>
                    <a:cubicBezTo>
                      <a:pt x="115" y="50"/>
                      <a:pt x="114" y="45"/>
                      <a:pt x="113" y="41"/>
                    </a:cubicBezTo>
                    <a:cubicBezTo>
                      <a:pt x="112" y="36"/>
                      <a:pt x="111" y="31"/>
                      <a:pt x="108" y="28"/>
                    </a:cubicBezTo>
                    <a:cubicBezTo>
                      <a:pt x="105" y="24"/>
                      <a:pt x="101" y="21"/>
                      <a:pt x="9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9" y="4"/>
                      <a:pt x="12" y="8"/>
                    </a:cubicBezTo>
                    <a:cubicBezTo>
                      <a:pt x="15" y="11"/>
                      <a:pt x="17" y="16"/>
                      <a:pt x="18" y="21"/>
                    </a:cubicBezTo>
                    <a:cubicBezTo>
                      <a:pt x="19" y="25"/>
                      <a:pt x="19" y="30"/>
                      <a:pt x="19" y="33"/>
                    </a:cubicBezTo>
                    <a:cubicBezTo>
                      <a:pt x="19" y="36"/>
                      <a:pt x="19" y="39"/>
                      <a:pt x="19" y="39"/>
                    </a:cubicBezTo>
                    <a:cubicBezTo>
                      <a:pt x="20" y="430"/>
                      <a:pt x="20" y="430"/>
                      <a:pt x="20" y="430"/>
                    </a:cubicBezTo>
                    <a:cubicBezTo>
                      <a:pt x="20" y="431"/>
                      <a:pt x="20" y="434"/>
                      <a:pt x="22" y="439"/>
                    </a:cubicBezTo>
                    <a:cubicBezTo>
                      <a:pt x="23" y="444"/>
                      <a:pt x="25" y="450"/>
                      <a:pt x="28" y="457"/>
                    </a:cubicBezTo>
                    <a:cubicBezTo>
                      <a:pt x="30" y="463"/>
                      <a:pt x="34" y="470"/>
                      <a:pt x="39" y="476"/>
                    </a:cubicBezTo>
                    <a:cubicBezTo>
                      <a:pt x="44" y="482"/>
                      <a:pt x="50" y="486"/>
                      <a:pt x="58" y="489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46" y="516"/>
                      <a:pt x="139" y="512"/>
                      <a:pt x="134" y="506"/>
                    </a:cubicBezTo>
                    <a:close/>
                  </a:path>
                </a:pathLst>
              </a:custGeom>
              <a:solidFill>
                <a:srgbClr val="2F65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1" name="Freeform 11"/>
              <p:cNvSpPr>
                <a:spLocks/>
              </p:cNvSpPr>
              <p:nvPr/>
            </p:nvSpPr>
            <p:spPr bwMode="gray">
              <a:xfrm>
                <a:off x="-2306638" y="3143251"/>
                <a:ext cx="555625" cy="3719513"/>
              </a:xfrm>
              <a:custGeom>
                <a:avLst/>
                <a:gdLst/>
                <a:ahLst/>
                <a:cxnLst>
                  <a:cxn ang="0">
                    <a:pos x="130" y="979"/>
                  </a:cxn>
                  <a:cxn ang="0">
                    <a:pos x="120" y="961"/>
                  </a:cxn>
                  <a:cxn ang="0">
                    <a:pos x="115" y="944"/>
                  </a:cxn>
                  <a:cxn ang="0">
                    <a:pos x="113" y="935"/>
                  </a:cxn>
                  <a:cxn ang="0">
                    <a:pos x="111" y="39"/>
                  </a:cxn>
                  <a:cxn ang="0">
                    <a:pos x="110" y="34"/>
                  </a:cxn>
                  <a:cxn ang="0">
                    <a:pos x="108" y="24"/>
                  </a:cxn>
                  <a:cxn ang="0">
                    <a:pos x="104" y="15"/>
                  </a:cxn>
                  <a:cxn ang="0">
                    <a:pos x="94" y="10"/>
                  </a:cxn>
                  <a:cxn ang="0">
                    <a:pos x="0" y="0"/>
                  </a:cxn>
                  <a:cxn ang="0">
                    <a:pos x="9" y="5"/>
                  </a:cxn>
                  <a:cxn ang="0">
                    <a:pos x="14" y="14"/>
                  </a:cxn>
                  <a:cxn ang="0">
                    <a:pos x="16" y="23"/>
                  </a:cxn>
                  <a:cxn ang="0">
                    <a:pos x="16" y="28"/>
                  </a:cxn>
                  <a:cxn ang="0">
                    <a:pos x="20" y="905"/>
                  </a:cxn>
                  <a:cxn ang="0">
                    <a:pos x="22" y="913"/>
                  </a:cxn>
                  <a:cxn ang="0">
                    <a:pos x="27" y="930"/>
                  </a:cxn>
                  <a:cxn ang="0">
                    <a:pos x="37" y="949"/>
                  </a:cxn>
                  <a:cxn ang="0">
                    <a:pos x="55" y="961"/>
                  </a:cxn>
                  <a:cxn ang="0">
                    <a:pos x="148" y="992"/>
                  </a:cxn>
                  <a:cxn ang="0">
                    <a:pos x="130" y="979"/>
                  </a:cxn>
                </a:cxnLst>
                <a:rect l="0" t="0" r="r" b="b"/>
                <a:pathLst>
                  <a:path w="148" h="992">
                    <a:moveTo>
                      <a:pt x="130" y="979"/>
                    </a:moveTo>
                    <a:cubicBezTo>
                      <a:pt x="126" y="974"/>
                      <a:pt x="122" y="967"/>
                      <a:pt x="120" y="961"/>
                    </a:cubicBezTo>
                    <a:cubicBezTo>
                      <a:pt x="117" y="955"/>
                      <a:pt x="116" y="948"/>
                      <a:pt x="115" y="944"/>
                    </a:cubicBezTo>
                    <a:cubicBezTo>
                      <a:pt x="114" y="939"/>
                      <a:pt x="113" y="936"/>
                      <a:pt x="113" y="935"/>
                    </a:cubicBezTo>
                    <a:cubicBezTo>
                      <a:pt x="111" y="39"/>
                      <a:pt x="111" y="39"/>
                      <a:pt x="111" y="39"/>
                    </a:cubicBezTo>
                    <a:cubicBezTo>
                      <a:pt x="110" y="38"/>
                      <a:pt x="110" y="37"/>
                      <a:pt x="110" y="34"/>
                    </a:cubicBezTo>
                    <a:cubicBezTo>
                      <a:pt x="110" y="31"/>
                      <a:pt x="109" y="28"/>
                      <a:pt x="108" y="24"/>
                    </a:cubicBezTo>
                    <a:cubicBezTo>
                      <a:pt x="107" y="21"/>
                      <a:pt x="106" y="17"/>
                      <a:pt x="104" y="15"/>
                    </a:cubicBezTo>
                    <a:cubicBezTo>
                      <a:pt x="101" y="12"/>
                      <a:pt x="98" y="10"/>
                      <a:pt x="94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5"/>
                    </a:cubicBezTo>
                    <a:cubicBezTo>
                      <a:pt x="12" y="7"/>
                      <a:pt x="13" y="11"/>
                      <a:pt x="14" y="14"/>
                    </a:cubicBezTo>
                    <a:cubicBezTo>
                      <a:pt x="15" y="17"/>
                      <a:pt x="16" y="21"/>
                      <a:pt x="16" y="23"/>
                    </a:cubicBezTo>
                    <a:cubicBezTo>
                      <a:pt x="16" y="26"/>
                      <a:pt x="16" y="28"/>
                      <a:pt x="16" y="28"/>
                    </a:cubicBezTo>
                    <a:cubicBezTo>
                      <a:pt x="20" y="905"/>
                      <a:pt x="20" y="905"/>
                      <a:pt x="20" y="905"/>
                    </a:cubicBezTo>
                    <a:cubicBezTo>
                      <a:pt x="20" y="906"/>
                      <a:pt x="21" y="909"/>
                      <a:pt x="22" y="913"/>
                    </a:cubicBezTo>
                    <a:cubicBezTo>
                      <a:pt x="23" y="918"/>
                      <a:pt x="24" y="924"/>
                      <a:pt x="27" y="930"/>
                    </a:cubicBezTo>
                    <a:cubicBezTo>
                      <a:pt x="29" y="937"/>
                      <a:pt x="33" y="943"/>
                      <a:pt x="37" y="949"/>
                    </a:cubicBezTo>
                    <a:cubicBezTo>
                      <a:pt x="42" y="954"/>
                      <a:pt x="48" y="959"/>
                      <a:pt x="55" y="961"/>
                    </a:cubicBezTo>
                    <a:cubicBezTo>
                      <a:pt x="148" y="992"/>
                      <a:pt x="148" y="992"/>
                      <a:pt x="148" y="992"/>
                    </a:cubicBezTo>
                    <a:cubicBezTo>
                      <a:pt x="141" y="990"/>
                      <a:pt x="135" y="985"/>
                      <a:pt x="130" y="979"/>
                    </a:cubicBez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2" name="Freeform 12"/>
              <p:cNvSpPr>
                <a:spLocks/>
              </p:cNvSpPr>
              <p:nvPr/>
            </p:nvSpPr>
            <p:spPr bwMode="gray">
              <a:xfrm>
                <a:off x="-2246313" y="1373188"/>
                <a:ext cx="877888" cy="1158875"/>
              </a:xfrm>
              <a:custGeom>
                <a:avLst/>
                <a:gdLst/>
                <a:ahLst/>
                <a:cxnLst>
                  <a:cxn ang="0">
                    <a:pos x="165" y="309"/>
                  </a:cxn>
                  <a:cxn ang="0">
                    <a:pos x="69" y="302"/>
                  </a:cxn>
                  <a:cxn ang="0">
                    <a:pos x="41" y="278"/>
                  </a:cxn>
                  <a:cxn ang="0">
                    <a:pos x="20" y="246"/>
                  </a:cxn>
                  <a:cxn ang="0">
                    <a:pos x="6" y="207"/>
                  </a:cxn>
                  <a:cxn ang="0">
                    <a:pos x="0" y="164"/>
                  </a:cxn>
                  <a:cxn ang="0">
                    <a:pos x="11" y="100"/>
                  </a:cxn>
                  <a:cxn ang="0">
                    <a:pos x="40" y="48"/>
                  </a:cxn>
                  <a:cxn ang="0">
                    <a:pos x="84" y="13"/>
                  </a:cxn>
                  <a:cxn ang="0">
                    <a:pos x="137" y="1"/>
                  </a:cxn>
                  <a:cxn ang="0">
                    <a:pos x="234" y="0"/>
                  </a:cxn>
                  <a:cxn ang="0">
                    <a:pos x="180" y="13"/>
                  </a:cxn>
                  <a:cxn ang="0">
                    <a:pos x="136" y="49"/>
                  </a:cxn>
                  <a:cxn ang="0">
                    <a:pos x="106" y="102"/>
                  </a:cxn>
                  <a:cxn ang="0">
                    <a:pos x="95" y="167"/>
                  </a:cxn>
                  <a:cxn ang="0">
                    <a:pos x="100" y="211"/>
                  </a:cxn>
                  <a:cxn ang="0">
                    <a:pos x="115" y="251"/>
                  </a:cxn>
                  <a:cxn ang="0">
                    <a:pos x="137" y="284"/>
                  </a:cxn>
                  <a:cxn ang="0">
                    <a:pos x="165" y="309"/>
                  </a:cxn>
                </a:cxnLst>
                <a:rect l="0" t="0" r="r" b="b"/>
                <a:pathLst>
                  <a:path w="234" h="309">
                    <a:moveTo>
                      <a:pt x="165" y="309"/>
                    </a:moveTo>
                    <a:cubicBezTo>
                      <a:pt x="69" y="302"/>
                      <a:pt x="69" y="302"/>
                      <a:pt x="69" y="302"/>
                    </a:cubicBezTo>
                    <a:cubicBezTo>
                      <a:pt x="59" y="296"/>
                      <a:pt x="50" y="287"/>
                      <a:pt x="41" y="278"/>
                    </a:cubicBezTo>
                    <a:cubicBezTo>
                      <a:pt x="33" y="268"/>
                      <a:pt x="26" y="258"/>
                      <a:pt x="20" y="246"/>
                    </a:cubicBezTo>
                    <a:cubicBezTo>
                      <a:pt x="14" y="234"/>
                      <a:pt x="9" y="221"/>
                      <a:pt x="6" y="207"/>
                    </a:cubicBezTo>
                    <a:cubicBezTo>
                      <a:pt x="2" y="193"/>
                      <a:pt x="0" y="179"/>
                      <a:pt x="0" y="164"/>
                    </a:cubicBezTo>
                    <a:cubicBezTo>
                      <a:pt x="0" y="141"/>
                      <a:pt x="4" y="120"/>
                      <a:pt x="11" y="100"/>
                    </a:cubicBezTo>
                    <a:cubicBezTo>
                      <a:pt x="18" y="81"/>
                      <a:pt x="28" y="63"/>
                      <a:pt x="40" y="48"/>
                    </a:cubicBezTo>
                    <a:cubicBezTo>
                      <a:pt x="53" y="33"/>
                      <a:pt x="67" y="22"/>
                      <a:pt x="84" y="13"/>
                    </a:cubicBezTo>
                    <a:cubicBezTo>
                      <a:pt x="100" y="5"/>
                      <a:pt x="118" y="1"/>
                      <a:pt x="137" y="1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15" y="0"/>
                      <a:pt x="196" y="5"/>
                      <a:pt x="180" y="13"/>
                    </a:cubicBezTo>
                    <a:cubicBezTo>
                      <a:pt x="163" y="21"/>
                      <a:pt x="148" y="34"/>
                      <a:pt x="136" y="49"/>
                    </a:cubicBezTo>
                    <a:cubicBezTo>
                      <a:pt x="123" y="64"/>
                      <a:pt x="113" y="82"/>
                      <a:pt x="106" y="102"/>
                    </a:cubicBezTo>
                    <a:cubicBezTo>
                      <a:pt x="99" y="122"/>
                      <a:pt x="95" y="144"/>
                      <a:pt x="95" y="167"/>
                    </a:cubicBezTo>
                    <a:cubicBezTo>
                      <a:pt x="95" y="182"/>
                      <a:pt x="97" y="197"/>
                      <a:pt x="100" y="211"/>
                    </a:cubicBezTo>
                    <a:cubicBezTo>
                      <a:pt x="104" y="225"/>
                      <a:pt x="109" y="238"/>
                      <a:pt x="115" y="251"/>
                    </a:cubicBezTo>
                    <a:cubicBezTo>
                      <a:pt x="121" y="263"/>
                      <a:pt x="128" y="274"/>
                      <a:pt x="137" y="284"/>
                    </a:cubicBezTo>
                    <a:cubicBezTo>
                      <a:pt x="145" y="293"/>
                      <a:pt x="155" y="302"/>
                      <a:pt x="165" y="309"/>
                    </a:cubicBez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3" name="Freeform 13"/>
              <p:cNvSpPr>
                <a:spLocks/>
              </p:cNvSpPr>
              <p:nvPr/>
            </p:nvSpPr>
            <p:spPr bwMode="gray">
              <a:xfrm>
                <a:off x="-2763838" y="2505076"/>
                <a:ext cx="1136650" cy="2354263"/>
              </a:xfrm>
              <a:custGeom>
                <a:avLst/>
                <a:gdLst/>
                <a:ahLst/>
                <a:cxnLst>
                  <a:cxn ang="0">
                    <a:pos x="303" y="7"/>
                  </a:cxn>
                  <a:cxn ang="0">
                    <a:pos x="207" y="0"/>
                  </a:cxn>
                  <a:cxn ang="0">
                    <a:pos x="106" y="3"/>
                  </a:cxn>
                  <a:cxn ang="0">
                    <a:pos x="106" y="3"/>
                  </a:cxn>
                  <a:cxn ang="0">
                    <a:pos x="105" y="3"/>
                  </a:cxn>
                  <a:cxn ang="0">
                    <a:pos x="103" y="3"/>
                  </a:cxn>
                  <a:cxn ang="0">
                    <a:pos x="100" y="3"/>
                  </a:cxn>
                  <a:cxn ang="0">
                    <a:pos x="97" y="3"/>
                  </a:cxn>
                  <a:cxn ang="0">
                    <a:pos x="71" y="6"/>
                  </a:cxn>
                  <a:cxn ang="0">
                    <a:pos x="39" y="19"/>
                  </a:cxn>
                  <a:cxn ang="0">
                    <a:pos x="12" y="47"/>
                  </a:cxn>
                  <a:cxn ang="0">
                    <a:pos x="0" y="98"/>
                  </a:cxn>
                  <a:cxn ang="0">
                    <a:pos x="1" y="203"/>
                  </a:cxn>
                  <a:cxn ang="0">
                    <a:pos x="2" y="357"/>
                  </a:cxn>
                  <a:cxn ang="0">
                    <a:pos x="3" y="499"/>
                  </a:cxn>
                  <a:cxn ang="0">
                    <a:pos x="3" y="569"/>
                  </a:cxn>
                  <a:cxn ang="0">
                    <a:pos x="5" y="575"/>
                  </a:cxn>
                  <a:cxn ang="0">
                    <a:pos x="10" y="587"/>
                  </a:cxn>
                  <a:cxn ang="0">
                    <a:pos x="20" y="599"/>
                  </a:cxn>
                  <a:cxn ang="0">
                    <a:pos x="37" y="608"/>
                  </a:cxn>
                  <a:cxn ang="0">
                    <a:pos x="129" y="628"/>
                  </a:cxn>
                  <a:cxn ang="0">
                    <a:pos x="112" y="619"/>
                  </a:cxn>
                  <a:cxn ang="0">
                    <a:pos x="102" y="606"/>
                  </a:cxn>
                  <a:cxn ang="0">
                    <a:pos x="97" y="594"/>
                  </a:cxn>
                  <a:cxn ang="0">
                    <a:pos x="95" y="588"/>
                  </a:cxn>
                  <a:cxn ang="0">
                    <a:pos x="95" y="517"/>
                  </a:cxn>
                  <a:cxn ang="0">
                    <a:pos x="94" y="371"/>
                  </a:cxn>
                  <a:cxn ang="0">
                    <a:pos x="93" y="214"/>
                  </a:cxn>
                  <a:cxn ang="0">
                    <a:pos x="93" y="107"/>
                  </a:cxn>
                  <a:cxn ang="0">
                    <a:pos x="104" y="55"/>
                  </a:cxn>
                  <a:cxn ang="0">
                    <a:pos x="132" y="26"/>
                  </a:cxn>
                  <a:cxn ang="0">
                    <a:pos x="165" y="12"/>
                  </a:cxn>
                  <a:cxn ang="0">
                    <a:pos x="191" y="9"/>
                  </a:cxn>
                  <a:cxn ang="0">
                    <a:pos x="194" y="9"/>
                  </a:cxn>
                  <a:cxn ang="0">
                    <a:pos x="197" y="9"/>
                  </a:cxn>
                  <a:cxn ang="0">
                    <a:pos x="199" y="9"/>
                  </a:cxn>
                  <a:cxn ang="0">
                    <a:pos x="200" y="9"/>
                  </a:cxn>
                  <a:cxn ang="0">
                    <a:pos x="200" y="9"/>
                  </a:cxn>
                  <a:cxn ang="0">
                    <a:pos x="303" y="7"/>
                  </a:cxn>
                </a:cxnLst>
                <a:rect l="0" t="0" r="r" b="b"/>
                <a:pathLst>
                  <a:path w="303" h="628">
                    <a:moveTo>
                      <a:pt x="303" y="7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4" y="3"/>
                      <a:pt x="103" y="3"/>
                      <a:pt x="103" y="3"/>
                    </a:cubicBezTo>
                    <a:cubicBezTo>
                      <a:pt x="102" y="3"/>
                      <a:pt x="101" y="3"/>
                      <a:pt x="100" y="3"/>
                    </a:cubicBezTo>
                    <a:cubicBezTo>
                      <a:pt x="99" y="3"/>
                      <a:pt x="98" y="3"/>
                      <a:pt x="97" y="3"/>
                    </a:cubicBezTo>
                    <a:cubicBezTo>
                      <a:pt x="91" y="3"/>
                      <a:pt x="81" y="4"/>
                      <a:pt x="71" y="6"/>
                    </a:cubicBezTo>
                    <a:cubicBezTo>
                      <a:pt x="61" y="8"/>
                      <a:pt x="49" y="12"/>
                      <a:pt x="39" y="19"/>
                    </a:cubicBezTo>
                    <a:cubicBezTo>
                      <a:pt x="28" y="25"/>
                      <a:pt x="19" y="35"/>
                      <a:pt x="12" y="47"/>
                    </a:cubicBezTo>
                    <a:cubicBezTo>
                      <a:pt x="4" y="60"/>
                      <a:pt x="0" y="77"/>
                      <a:pt x="0" y="98"/>
                    </a:cubicBezTo>
                    <a:cubicBezTo>
                      <a:pt x="0" y="118"/>
                      <a:pt x="1" y="156"/>
                      <a:pt x="1" y="203"/>
                    </a:cubicBezTo>
                    <a:cubicBezTo>
                      <a:pt x="1" y="250"/>
                      <a:pt x="2" y="304"/>
                      <a:pt x="2" y="357"/>
                    </a:cubicBezTo>
                    <a:cubicBezTo>
                      <a:pt x="2" y="410"/>
                      <a:pt x="3" y="460"/>
                      <a:pt x="3" y="499"/>
                    </a:cubicBezTo>
                    <a:cubicBezTo>
                      <a:pt x="3" y="538"/>
                      <a:pt x="3" y="564"/>
                      <a:pt x="3" y="569"/>
                    </a:cubicBezTo>
                    <a:cubicBezTo>
                      <a:pt x="3" y="570"/>
                      <a:pt x="4" y="572"/>
                      <a:pt x="5" y="575"/>
                    </a:cubicBezTo>
                    <a:cubicBezTo>
                      <a:pt x="6" y="578"/>
                      <a:pt x="7" y="583"/>
                      <a:pt x="10" y="587"/>
                    </a:cubicBezTo>
                    <a:cubicBezTo>
                      <a:pt x="12" y="591"/>
                      <a:pt x="16" y="596"/>
                      <a:pt x="20" y="599"/>
                    </a:cubicBezTo>
                    <a:cubicBezTo>
                      <a:pt x="24" y="603"/>
                      <a:pt x="30" y="606"/>
                      <a:pt x="37" y="608"/>
                    </a:cubicBezTo>
                    <a:cubicBezTo>
                      <a:pt x="129" y="628"/>
                      <a:pt x="129" y="628"/>
                      <a:pt x="129" y="628"/>
                    </a:cubicBezTo>
                    <a:cubicBezTo>
                      <a:pt x="122" y="626"/>
                      <a:pt x="117" y="623"/>
                      <a:pt x="112" y="619"/>
                    </a:cubicBezTo>
                    <a:cubicBezTo>
                      <a:pt x="108" y="615"/>
                      <a:pt x="104" y="611"/>
                      <a:pt x="102" y="606"/>
                    </a:cubicBezTo>
                    <a:cubicBezTo>
                      <a:pt x="99" y="602"/>
                      <a:pt x="98" y="598"/>
                      <a:pt x="97" y="594"/>
                    </a:cubicBezTo>
                    <a:cubicBezTo>
                      <a:pt x="96" y="591"/>
                      <a:pt x="95" y="589"/>
                      <a:pt x="95" y="588"/>
                    </a:cubicBezTo>
                    <a:cubicBezTo>
                      <a:pt x="95" y="583"/>
                      <a:pt x="95" y="556"/>
                      <a:pt x="95" y="517"/>
                    </a:cubicBezTo>
                    <a:cubicBezTo>
                      <a:pt x="95" y="477"/>
                      <a:pt x="94" y="425"/>
                      <a:pt x="94" y="371"/>
                    </a:cubicBezTo>
                    <a:cubicBezTo>
                      <a:pt x="94" y="317"/>
                      <a:pt x="94" y="262"/>
                      <a:pt x="93" y="214"/>
                    </a:cubicBezTo>
                    <a:cubicBezTo>
                      <a:pt x="93" y="166"/>
                      <a:pt x="93" y="127"/>
                      <a:pt x="93" y="107"/>
                    </a:cubicBezTo>
                    <a:cubicBezTo>
                      <a:pt x="93" y="85"/>
                      <a:pt x="97" y="68"/>
                      <a:pt x="104" y="55"/>
                    </a:cubicBezTo>
                    <a:cubicBezTo>
                      <a:pt x="112" y="42"/>
                      <a:pt x="121" y="32"/>
                      <a:pt x="132" y="26"/>
                    </a:cubicBezTo>
                    <a:cubicBezTo>
                      <a:pt x="143" y="19"/>
                      <a:pt x="154" y="15"/>
                      <a:pt x="165" y="12"/>
                    </a:cubicBezTo>
                    <a:cubicBezTo>
                      <a:pt x="175" y="10"/>
                      <a:pt x="185" y="9"/>
                      <a:pt x="191" y="9"/>
                    </a:cubicBezTo>
                    <a:cubicBezTo>
                      <a:pt x="192" y="9"/>
                      <a:pt x="193" y="9"/>
                      <a:pt x="194" y="9"/>
                    </a:cubicBezTo>
                    <a:cubicBezTo>
                      <a:pt x="195" y="9"/>
                      <a:pt x="196" y="9"/>
                      <a:pt x="197" y="9"/>
                    </a:cubicBezTo>
                    <a:cubicBezTo>
                      <a:pt x="198" y="9"/>
                      <a:pt x="198" y="9"/>
                      <a:pt x="199" y="9"/>
                    </a:cubicBezTo>
                    <a:cubicBezTo>
                      <a:pt x="199" y="9"/>
                      <a:pt x="199" y="9"/>
                      <a:pt x="200" y="9"/>
                    </a:cubicBezTo>
                    <a:cubicBezTo>
                      <a:pt x="200" y="9"/>
                      <a:pt x="200" y="9"/>
                      <a:pt x="200" y="9"/>
                    </a:cubicBezTo>
                    <a:lnTo>
                      <a:pt x="303" y="7"/>
                    </a:ln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gray">
              <a:xfrm>
                <a:off x="-1150938" y="3089276"/>
                <a:ext cx="558800" cy="1620838"/>
              </a:xfrm>
              <a:custGeom>
                <a:avLst/>
                <a:gdLst/>
                <a:ahLst/>
                <a:cxnLst>
                  <a:cxn ang="0">
                    <a:pos x="132" y="424"/>
                  </a:cxn>
                  <a:cxn ang="0">
                    <a:pos x="122" y="410"/>
                  </a:cxn>
                  <a:cxn ang="0">
                    <a:pos x="117" y="397"/>
                  </a:cxn>
                  <a:cxn ang="0">
                    <a:pos x="116" y="390"/>
                  </a:cxn>
                  <a:cxn ang="0">
                    <a:pos x="116" y="34"/>
                  </a:cxn>
                  <a:cxn ang="0">
                    <a:pos x="115" y="29"/>
                  </a:cxn>
                  <a:cxn ang="0">
                    <a:pos x="113" y="21"/>
                  </a:cxn>
                  <a:cxn ang="0">
                    <a:pos x="107" y="13"/>
                  </a:cxn>
                  <a:cxn ang="0">
                    <a:pos x="98" y="9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5" y="12"/>
                  </a:cxn>
                  <a:cxn ang="0">
                    <a:pos x="17" y="20"/>
                  </a:cxn>
                  <a:cxn ang="0">
                    <a:pos x="18" y="24"/>
                  </a:cxn>
                  <a:cxn ang="0">
                    <a:pos x="18" y="373"/>
                  </a:cxn>
                  <a:cxn ang="0">
                    <a:pos x="19" y="379"/>
                  </a:cxn>
                  <a:cxn ang="0">
                    <a:pos x="24" y="392"/>
                  </a:cxn>
                  <a:cxn ang="0">
                    <a:pos x="34" y="406"/>
                  </a:cxn>
                  <a:cxn ang="0">
                    <a:pos x="51" y="414"/>
                  </a:cxn>
                  <a:cxn ang="0">
                    <a:pos x="149" y="432"/>
                  </a:cxn>
                  <a:cxn ang="0">
                    <a:pos x="132" y="424"/>
                  </a:cxn>
                </a:cxnLst>
                <a:rect l="0" t="0" r="r" b="b"/>
                <a:pathLst>
                  <a:path w="149" h="432">
                    <a:moveTo>
                      <a:pt x="132" y="424"/>
                    </a:moveTo>
                    <a:cubicBezTo>
                      <a:pt x="128" y="420"/>
                      <a:pt x="124" y="415"/>
                      <a:pt x="122" y="410"/>
                    </a:cubicBezTo>
                    <a:cubicBezTo>
                      <a:pt x="119" y="405"/>
                      <a:pt x="118" y="401"/>
                      <a:pt x="117" y="397"/>
                    </a:cubicBezTo>
                    <a:cubicBezTo>
                      <a:pt x="116" y="393"/>
                      <a:pt x="116" y="391"/>
                      <a:pt x="116" y="390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3"/>
                      <a:pt x="116" y="32"/>
                      <a:pt x="115" y="29"/>
                    </a:cubicBezTo>
                    <a:cubicBezTo>
                      <a:pt x="115" y="27"/>
                      <a:pt x="114" y="24"/>
                      <a:pt x="113" y="21"/>
                    </a:cubicBezTo>
                    <a:cubicBezTo>
                      <a:pt x="112" y="19"/>
                      <a:pt x="110" y="16"/>
                      <a:pt x="107" y="13"/>
                    </a:cubicBezTo>
                    <a:cubicBezTo>
                      <a:pt x="105" y="11"/>
                      <a:pt x="102" y="10"/>
                      <a:pt x="98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4"/>
                    </a:cubicBezTo>
                    <a:cubicBezTo>
                      <a:pt x="12" y="6"/>
                      <a:pt x="13" y="9"/>
                      <a:pt x="15" y="12"/>
                    </a:cubicBezTo>
                    <a:cubicBezTo>
                      <a:pt x="16" y="15"/>
                      <a:pt x="17" y="17"/>
                      <a:pt x="17" y="20"/>
                    </a:cubicBezTo>
                    <a:cubicBezTo>
                      <a:pt x="18" y="22"/>
                      <a:pt x="18" y="23"/>
                      <a:pt x="18" y="24"/>
                    </a:cubicBezTo>
                    <a:cubicBezTo>
                      <a:pt x="18" y="373"/>
                      <a:pt x="18" y="373"/>
                      <a:pt x="18" y="373"/>
                    </a:cubicBezTo>
                    <a:cubicBezTo>
                      <a:pt x="18" y="373"/>
                      <a:pt x="18" y="376"/>
                      <a:pt x="19" y="379"/>
                    </a:cubicBezTo>
                    <a:cubicBezTo>
                      <a:pt x="20" y="383"/>
                      <a:pt x="22" y="388"/>
                      <a:pt x="24" y="392"/>
                    </a:cubicBezTo>
                    <a:cubicBezTo>
                      <a:pt x="27" y="397"/>
                      <a:pt x="30" y="402"/>
                      <a:pt x="34" y="406"/>
                    </a:cubicBezTo>
                    <a:cubicBezTo>
                      <a:pt x="38" y="410"/>
                      <a:pt x="44" y="413"/>
                      <a:pt x="51" y="414"/>
                    </a:cubicBezTo>
                    <a:cubicBezTo>
                      <a:pt x="149" y="432"/>
                      <a:pt x="149" y="432"/>
                      <a:pt x="149" y="432"/>
                    </a:cubicBezTo>
                    <a:cubicBezTo>
                      <a:pt x="142" y="431"/>
                      <a:pt x="136" y="428"/>
                      <a:pt x="132" y="424"/>
                    </a:cubicBez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gray">
              <a:xfrm>
                <a:off x="-1698626" y="4829176"/>
                <a:ext cx="573088" cy="1946275"/>
              </a:xfrm>
              <a:custGeom>
                <a:avLst/>
                <a:gdLst/>
                <a:ahLst/>
                <a:cxnLst>
                  <a:cxn ang="0">
                    <a:pos x="134" y="506"/>
                  </a:cxn>
                  <a:cxn ang="0">
                    <a:pos x="123" y="486"/>
                  </a:cxn>
                  <a:cxn ang="0">
                    <a:pos x="117" y="468"/>
                  </a:cxn>
                  <a:cxn ang="0">
                    <a:pos x="115" y="459"/>
                  </a:cxn>
                  <a:cxn ang="0">
                    <a:pos x="115" y="60"/>
                  </a:cxn>
                  <a:cxn ang="0">
                    <a:pos x="115" y="53"/>
                  </a:cxn>
                  <a:cxn ang="0">
                    <a:pos x="113" y="41"/>
                  </a:cxn>
                  <a:cxn ang="0">
                    <a:pos x="108" y="28"/>
                  </a:cxn>
                  <a:cxn ang="0">
                    <a:pos x="96" y="20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8" y="21"/>
                  </a:cxn>
                  <a:cxn ang="0">
                    <a:pos x="19" y="33"/>
                  </a:cxn>
                  <a:cxn ang="0">
                    <a:pos x="19" y="39"/>
                  </a:cxn>
                  <a:cxn ang="0">
                    <a:pos x="20" y="430"/>
                  </a:cxn>
                  <a:cxn ang="0">
                    <a:pos x="22" y="439"/>
                  </a:cxn>
                  <a:cxn ang="0">
                    <a:pos x="28" y="457"/>
                  </a:cxn>
                  <a:cxn ang="0">
                    <a:pos x="39" y="476"/>
                  </a:cxn>
                  <a:cxn ang="0">
                    <a:pos x="58" y="489"/>
                  </a:cxn>
                  <a:cxn ang="0">
                    <a:pos x="153" y="519"/>
                  </a:cxn>
                  <a:cxn ang="0">
                    <a:pos x="134" y="506"/>
                  </a:cxn>
                </a:cxnLst>
                <a:rect l="0" t="0" r="r" b="b"/>
                <a:pathLst>
                  <a:path w="153" h="519">
                    <a:moveTo>
                      <a:pt x="134" y="506"/>
                    </a:moveTo>
                    <a:cubicBezTo>
                      <a:pt x="129" y="500"/>
                      <a:pt x="126" y="493"/>
                      <a:pt x="123" y="486"/>
                    </a:cubicBezTo>
                    <a:cubicBezTo>
                      <a:pt x="120" y="480"/>
                      <a:pt x="118" y="473"/>
                      <a:pt x="117" y="468"/>
                    </a:cubicBezTo>
                    <a:cubicBezTo>
                      <a:pt x="115" y="463"/>
                      <a:pt x="115" y="460"/>
                      <a:pt x="115" y="459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59"/>
                      <a:pt x="115" y="57"/>
                      <a:pt x="115" y="53"/>
                    </a:cubicBezTo>
                    <a:cubicBezTo>
                      <a:pt x="115" y="50"/>
                      <a:pt x="114" y="45"/>
                      <a:pt x="113" y="41"/>
                    </a:cubicBezTo>
                    <a:cubicBezTo>
                      <a:pt x="112" y="36"/>
                      <a:pt x="111" y="31"/>
                      <a:pt x="108" y="28"/>
                    </a:cubicBezTo>
                    <a:cubicBezTo>
                      <a:pt x="105" y="24"/>
                      <a:pt x="101" y="21"/>
                      <a:pt x="9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9" y="4"/>
                      <a:pt x="12" y="8"/>
                    </a:cubicBezTo>
                    <a:cubicBezTo>
                      <a:pt x="15" y="11"/>
                      <a:pt x="17" y="16"/>
                      <a:pt x="18" y="21"/>
                    </a:cubicBezTo>
                    <a:cubicBezTo>
                      <a:pt x="19" y="25"/>
                      <a:pt x="19" y="30"/>
                      <a:pt x="19" y="33"/>
                    </a:cubicBezTo>
                    <a:cubicBezTo>
                      <a:pt x="19" y="36"/>
                      <a:pt x="19" y="39"/>
                      <a:pt x="19" y="39"/>
                    </a:cubicBezTo>
                    <a:cubicBezTo>
                      <a:pt x="20" y="430"/>
                      <a:pt x="20" y="430"/>
                      <a:pt x="20" y="430"/>
                    </a:cubicBezTo>
                    <a:cubicBezTo>
                      <a:pt x="20" y="431"/>
                      <a:pt x="20" y="434"/>
                      <a:pt x="22" y="439"/>
                    </a:cubicBezTo>
                    <a:cubicBezTo>
                      <a:pt x="23" y="444"/>
                      <a:pt x="25" y="450"/>
                      <a:pt x="28" y="457"/>
                    </a:cubicBezTo>
                    <a:cubicBezTo>
                      <a:pt x="30" y="463"/>
                      <a:pt x="34" y="470"/>
                      <a:pt x="39" y="476"/>
                    </a:cubicBezTo>
                    <a:cubicBezTo>
                      <a:pt x="44" y="482"/>
                      <a:pt x="50" y="486"/>
                      <a:pt x="58" y="489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46" y="516"/>
                      <a:pt x="139" y="512"/>
                      <a:pt x="134" y="506"/>
                    </a:cubicBezTo>
                    <a:close/>
                  </a:path>
                </a:pathLst>
              </a:custGeom>
              <a:solidFill>
                <a:srgbClr val="3877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gray">
              <a:xfrm>
                <a:off x="-1477963" y="2478088"/>
                <a:ext cx="803275" cy="3810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3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0"/>
                  </a:cxn>
                  <a:cxn ang="0">
                    <a:pos x="0" y="4"/>
                  </a:cxn>
                  <a:cxn ang="0">
                    <a:pos x="97" y="10"/>
                  </a:cxn>
                  <a:cxn ang="0">
                    <a:pos x="195" y="6"/>
                  </a:cxn>
                  <a:cxn ang="0">
                    <a:pos x="196" y="6"/>
                  </a:cxn>
                  <a:cxn ang="0">
                    <a:pos x="197" y="6"/>
                  </a:cxn>
                  <a:cxn ang="0">
                    <a:pos x="200" y="6"/>
                  </a:cxn>
                  <a:cxn ang="0">
                    <a:pos x="203" y="6"/>
                  </a:cxn>
                  <a:cxn ang="0">
                    <a:pos x="206" y="6"/>
                  </a:cxn>
                  <a:cxn ang="0">
                    <a:pos x="208" y="6"/>
                  </a:cxn>
                  <a:cxn ang="0">
                    <a:pos x="211" y="6"/>
                  </a:cxn>
                  <a:cxn ang="0">
                    <a:pos x="214" y="6"/>
                  </a:cxn>
                  <a:cxn ang="0">
                    <a:pos x="116" y="0"/>
                  </a:cxn>
                </a:cxnLst>
                <a:rect l="0" t="0" r="r" b="b"/>
                <a:pathLst>
                  <a:path w="214" h="10">
                    <a:moveTo>
                      <a:pt x="116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112" y="0"/>
                      <a:pt x="111" y="0"/>
                      <a:pt x="110" y="0"/>
                    </a:cubicBezTo>
                    <a:cubicBezTo>
                      <a:pt x="109" y="0"/>
                      <a:pt x="108" y="0"/>
                      <a:pt x="107" y="0"/>
                    </a:cubicBezTo>
                    <a:cubicBezTo>
                      <a:pt x="106" y="0"/>
                      <a:pt x="106" y="0"/>
                      <a:pt x="105" y="0"/>
                    </a:cubicBezTo>
                    <a:cubicBezTo>
                      <a:pt x="104" y="0"/>
                      <a:pt x="102" y="0"/>
                      <a:pt x="101" y="0"/>
                    </a:cubicBezTo>
                    <a:cubicBezTo>
                      <a:pt x="100" y="0"/>
                      <a:pt x="100" y="0"/>
                      <a:pt x="99" y="0"/>
                    </a:cubicBezTo>
                    <a:cubicBezTo>
                      <a:pt x="98" y="0"/>
                      <a:pt x="98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6" y="6"/>
                    </a:cubicBezTo>
                    <a:cubicBezTo>
                      <a:pt x="196" y="6"/>
                      <a:pt x="197" y="6"/>
                      <a:pt x="197" y="6"/>
                    </a:cubicBezTo>
                    <a:cubicBezTo>
                      <a:pt x="198" y="6"/>
                      <a:pt x="199" y="6"/>
                      <a:pt x="200" y="6"/>
                    </a:cubicBezTo>
                    <a:cubicBezTo>
                      <a:pt x="201" y="6"/>
                      <a:pt x="202" y="6"/>
                      <a:pt x="203" y="6"/>
                    </a:cubicBezTo>
                    <a:cubicBezTo>
                      <a:pt x="204" y="6"/>
                      <a:pt x="205" y="6"/>
                      <a:pt x="206" y="6"/>
                    </a:cubicBezTo>
                    <a:cubicBezTo>
                      <a:pt x="207" y="6"/>
                      <a:pt x="207" y="6"/>
                      <a:pt x="208" y="6"/>
                    </a:cubicBezTo>
                    <a:cubicBezTo>
                      <a:pt x="209" y="6"/>
                      <a:pt x="210" y="6"/>
                      <a:pt x="211" y="6"/>
                    </a:cubicBezTo>
                    <a:cubicBezTo>
                      <a:pt x="212" y="6"/>
                      <a:pt x="213" y="6"/>
                      <a:pt x="214" y="6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E9BC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7" name="Freeform 14"/>
              <p:cNvSpPr>
                <a:spLocks/>
              </p:cNvSpPr>
              <p:nvPr/>
            </p:nvSpPr>
            <p:spPr bwMode="gray">
              <a:xfrm>
                <a:off x="-2414588" y="1373188"/>
                <a:ext cx="2039938" cy="5500688"/>
              </a:xfrm>
              <a:custGeom>
                <a:avLst/>
                <a:gdLst/>
                <a:ahLst/>
                <a:cxnLst>
                  <a:cxn ang="0">
                    <a:pos x="332" y="13"/>
                  </a:cxn>
                  <a:cxn ang="0">
                    <a:pos x="403" y="100"/>
                  </a:cxn>
                  <a:cxn ang="0">
                    <a:pos x="409" y="206"/>
                  </a:cxn>
                  <a:cxn ang="0">
                    <a:pos x="374" y="278"/>
                  </a:cxn>
                  <a:cxn ang="0">
                    <a:pos x="445" y="301"/>
                  </a:cxn>
                  <a:cxn ang="0">
                    <a:pos x="447" y="301"/>
                  </a:cxn>
                  <a:cxn ang="0">
                    <a:pos x="453" y="301"/>
                  </a:cxn>
                  <a:cxn ang="0">
                    <a:pos x="508" y="313"/>
                  </a:cxn>
                  <a:cxn ang="0">
                    <a:pos x="543" y="388"/>
                  </a:cxn>
                  <a:cxn ang="0">
                    <a:pos x="543" y="639"/>
                  </a:cxn>
                  <a:cxn ang="0">
                    <a:pos x="542" y="845"/>
                  </a:cxn>
                  <a:cxn ang="0">
                    <a:pos x="534" y="867"/>
                  </a:cxn>
                  <a:cxn ang="0">
                    <a:pos x="497" y="891"/>
                  </a:cxn>
                  <a:cxn ang="0">
                    <a:pos x="461" y="872"/>
                  </a:cxn>
                  <a:cxn ang="0">
                    <a:pos x="453" y="848"/>
                  </a:cxn>
                  <a:cxn ang="0">
                    <a:pos x="452" y="487"/>
                  </a:cxn>
                  <a:cxn ang="0">
                    <a:pos x="443" y="470"/>
                  </a:cxn>
                  <a:cxn ang="0">
                    <a:pos x="422" y="472"/>
                  </a:cxn>
                  <a:cxn ang="0">
                    <a:pos x="415" y="492"/>
                  </a:cxn>
                  <a:cxn ang="0">
                    <a:pos x="413" y="1370"/>
                  </a:cxn>
                  <a:cxn ang="0">
                    <a:pos x="404" y="1405"/>
                  </a:cxn>
                  <a:cxn ang="0">
                    <a:pos x="362" y="1442"/>
                  </a:cxn>
                  <a:cxn ang="0">
                    <a:pos x="317" y="1415"/>
                  </a:cxn>
                  <a:cxn ang="0">
                    <a:pos x="306" y="1381"/>
                  </a:cxn>
                  <a:cxn ang="0">
                    <a:pos x="306" y="974"/>
                  </a:cxn>
                  <a:cxn ang="0">
                    <a:pos x="296" y="946"/>
                  </a:cxn>
                  <a:cxn ang="0">
                    <a:pos x="263" y="949"/>
                  </a:cxn>
                  <a:cxn ang="0">
                    <a:pos x="253" y="979"/>
                  </a:cxn>
                  <a:cxn ang="0">
                    <a:pos x="253" y="1388"/>
                  </a:cxn>
                  <a:cxn ang="0">
                    <a:pos x="242" y="1426"/>
                  </a:cxn>
                  <a:cxn ang="0">
                    <a:pos x="196" y="1466"/>
                  </a:cxn>
                  <a:cxn ang="0">
                    <a:pos x="152" y="1440"/>
                  </a:cxn>
                  <a:cxn ang="0">
                    <a:pos x="142" y="1407"/>
                  </a:cxn>
                  <a:cxn ang="0">
                    <a:pos x="139" y="505"/>
                  </a:cxn>
                  <a:cxn ang="0">
                    <a:pos x="132" y="486"/>
                  </a:cxn>
                  <a:cxn ang="0">
                    <a:pos x="109" y="486"/>
                  </a:cxn>
                  <a:cxn ang="0">
                    <a:pos x="99" y="504"/>
                  </a:cxn>
                  <a:cxn ang="0">
                    <a:pos x="100" y="878"/>
                  </a:cxn>
                  <a:cxn ang="0">
                    <a:pos x="91" y="904"/>
                  </a:cxn>
                  <a:cxn ang="0">
                    <a:pos x="51" y="930"/>
                  </a:cxn>
                  <a:cxn ang="0">
                    <a:pos x="11" y="913"/>
                  </a:cxn>
                  <a:cxn ang="0">
                    <a:pos x="2" y="890"/>
                  </a:cxn>
                  <a:cxn ang="0">
                    <a:pos x="1" y="673"/>
                  </a:cxn>
                  <a:cxn ang="0">
                    <a:pos x="0" y="409"/>
                  </a:cxn>
                  <a:cxn ang="0">
                    <a:pos x="39" y="328"/>
                  </a:cxn>
                  <a:cxn ang="0">
                    <a:pos x="98" y="311"/>
                  </a:cxn>
                  <a:cxn ang="0">
                    <a:pos x="104" y="311"/>
                  </a:cxn>
                  <a:cxn ang="0">
                    <a:pos x="107" y="311"/>
                  </a:cxn>
                  <a:cxn ang="0">
                    <a:pos x="182" y="284"/>
                  </a:cxn>
                  <a:cxn ang="0">
                    <a:pos x="145" y="211"/>
                  </a:cxn>
                  <a:cxn ang="0">
                    <a:pos x="151" y="102"/>
                  </a:cxn>
                  <a:cxn ang="0">
                    <a:pos x="225" y="13"/>
                  </a:cxn>
                </a:cxnLst>
                <a:rect l="0" t="0" r="r" b="b"/>
                <a:pathLst>
                  <a:path w="544" h="1467">
                    <a:moveTo>
                      <a:pt x="279" y="0"/>
                    </a:moveTo>
                    <a:cubicBezTo>
                      <a:pt x="297" y="0"/>
                      <a:pt x="315" y="5"/>
                      <a:pt x="332" y="13"/>
                    </a:cubicBezTo>
                    <a:cubicBezTo>
                      <a:pt x="348" y="21"/>
                      <a:pt x="362" y="33"/>
                      <a:pt x="374" y="48"/>
                    </a:cubicBezTo>
                    <a:cubicBezTo>
                      <a:pt x="387" y="63"/>
                      <a:pt x="396" y="80"/>
                      <a:pt x="403" y="100"/>
                    </a:cubicBezTo>
                    <a:cubicBezTo>
                      <a:pt x="410" y="119"/>
                      <a:pt x="413" y="140"/>
                      <a:pt x="413" y="163"/>
                    </a:cubicBezTo>
                    <a:cubicBezTo>
                      <a:pt x="413" y="178"/>
                      <a:pt x="412" y="192"/>
                      <a:pt x="409" y="206"/>
                    </a:cubicBezTo>
                    <a:cubicBezTo>
                      <a:pt x="405" y="220"/>
                      <a:pt x="401" y="233"/>
                      <a:pt x="395" y="245"/>
                    </a:cubicBezTo>
                    <a:cubicBezTo>
                      <a:pt x="389" y="257"/>
                      <a:pt x="382" y="268"/>
                      <a:pt x="374" y="278"/>
                    </a:cubicBezTo>
                    <a:cubicBezTo>
                      <a:pt x="366" y="288"/>
                      <a:pt x="357" y="297"/>
                      <a:pt x="347" y="305"/>
                    </a:cubicBezTo>
                    <a:cubicBezTo>
                      <a:pt x="445" y="301"/>
                      <a:pt x="445" y="301"/>
                      <a:pt x="445" y="301"/>
                    </a:cubicBezTo>
                    <a:cubicBezTo>
                      <a:pt x="445" y="301"/>
                      <a:pt x="445" y="301"/>
                      <a:pt x="446" y="301"/>
                    </a:cubicBezTo>
                    <a:cubicBezTo>
                      <a:pt x="446" y="301"/>
                      <a:pt x="447" y="301"/>
                      <a:pt x="447" y="301"/>
                    </a:cubicBezTo>
                    <a:cubicBezTo>
                      <a:pt x="448" y="301"/>
                      <a:pt x="449" y="301"/>
                      <a:pt x="450" y="301"/>
                    </a:cubicBezTo>
                    <a:cubicBezTo>
                      <a:pt x="451" y="301"/>
                      <a:pt x="452" y="301"/>
                      <a:pt x="453" y="301"/>
                    </a:cubicBezTo>
                    <a:cubicBezTo>
                      <a:pt x="459" y="300"/>
                      <a:pt x="468" y="301"/>
                      <a:pt x="478" y="302"/>
                    </a:cubicBezTo>
                    <a:cubicBezTo>
                      <a:pt x="487" y="304"/>
                      <a:pt x="498" y="307"/>
                      <a:pt x="508" y="313"/>
                    </a:cubicBezTo>
                    <a:cubicBezTo>
                      <a:pt x="517" y="319"/>
                      <a:pt x="526" y="327"/>
                      <a:pt x="533" y="339"/>
                    </a:cubicBezTo>
                    <a:cubicBezTo>
                      <a:pt x="539" y="351"/>
                      <a:pt x="544" y="367"/>
                      <a:pt x="543" y="388"/>
                    </a:cubicBezTo>
                    <a:cubicBezTo>
                      <a:pt x="543" y="407"/>
                      <a:pt x="543" y="444"/>
                      <a:pt x="543" y="489"/>
                    </a:cubicBezTo>
                    <a:cubicBezTo>
                      <a:pt x="543" y="535"/>
                      <a:pt x="543" y="588"/>
                      <a:pt x="543" y="639"/>
                    </a:cubicBezTo>
                    <a:cubicBezTo>
                      <a:pt x="542" y="690"/>
                      <a:pt x="542" y="739"/>
                      <a:pt x="542" y="777"/>
                    </a:cubicBezTo>
                    <a:cubicBezTo>
                      <a:pt x="542" y="814"/>
                      <a:pt x="542" y="840"/>
                      <a:pt x="542" y="845"/>
                    </a:cubicBezTo>
                    <a:cubicBezTo>
                      <a:pt x="542" y="845"/>
                      <a:pt x="541" y="848"/>
                      <a:pt x="540" y="852"/>
                    </a:cubicBezTo>
                    <a:cubicBezTo>
                      <a:pt x="539" y="856"/>
                      <a:pt x="537" y="862"/>
                      <a:pt x="534" y="867"/>
                    </a:cubicBezTo>
                    <a:cubicBezTo>
                      <a:pt x="530" y="873"/>
                      <a:pt x="526" y="878"/>
                      <a:pt x="520" y="882"/>
                    </a:cubicBezTo>
                    <a:cubicBezTo>
                      <a:pt x="514" y="887"/>
                      <a:pt x="507" y="890"/>
                      <a:pt x="497" y="891"/>
                    </a:cubicBezTo>
                    <a:cubicBezTo>
                      <a:pt x="488" y="892"/>
                      <a:pt x="480" y="889"/>
                      <a:pt x="474" y="886"/>
                    </a:cubicBezTo>
                    <a:cubicBezTo>
                      <a:pt x="468" y="882"/>
                      <a:pt x="464" y="877"/>
                      <a:pt x="461" y="872"/>
                    </a:cubicBezTo>
                    <a:cubicBezTo>
                      <a:pt x="458" y="866"/>
                      <a:pt x="456" y="861"/>
                      <a:pt x="454" y="856"/>
                    </a:cubicBezTo>
                    <a:cubicBezTo>
                      <a:pt x="453" y="852"/>
                      <a:pt x="453" y="849"/>
                      <a:pt x="453" y="848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53" y="491"/>
                      <a:pt x="453" y="489"/>
                      <a:pt x="452" y="487"/>
                    </a:cubicBezTo>
                    <a:cubicBezTo>
                      <a:pt x="452" y="485"/>
                      <a:pt x="451" y="482"/>
                      <a:pt x="449" y="479"/>
                    </a:cubicBezTo>
                    <a:cubicBezTo>
                      <a:pt x="448" y="476"/>
                      <a:pt x="446" y="473"/>
                      <a:pt x="443" y="470"/>
                    </a:cubicBezTo>
                    <a:cubicBezTo>
                      <a:pt x="440" y="468"/>
                      <a:pt x="437" y="467"/>
                      <a:pt x="432" y="467"/>
                    </a:cubicBezTo>
                    <a:cubicBezTo>
                      <a:pt x="428" y="467"/>
                      <a:pt x="425" y="469"/>
                      <a:pt x="422" y="472"/>
                    </a:cubicBezTo>
                    <a:cubicBezTo>
                      <a:pt x="420" y="475"/>
                      <a:pt x="418" y="478"/>
                      <a:pt x="417" y="482"/>
                    </a:cubicBezTo>
                    <a:cubicBezTo>
                      <a:pt x="416" y="486"/>
                      <a:pt x="415" y="489"/>
                      <a:pt x="415" y="492"/>
                    </a:cubicBezTo>
                    <a:cubicBezTo>
                      <a:pt x="415" y="495"/>
                      <a:pt x="415" y="497"/>
                      <a:pt x="415" y="497"/>
                    </a:cubicBezTo>
                    <a:cubicBezTo>
                      <a:pt x="413" y="1370"/>
                      <a:pt x="413" y="1370"/>
                      <a:pt x="413" y="1370"/>
                    </a:cubicBezTo>
                    <a:cubicBezTo>
                      <a:pt x="413" y="1371"/>
                      <a:pt x="413" y="1375"/>
                      <a:pt x="412" y="1382"/>
                    </a:cubicBezTo>
                    <a:cubicBezTo>
                      <a:pt x="410" y="1388"/>
                      <a:pt x="408" y="1396"/>
                      <a:pt x="404" y="1405"/>
                    </a:cubicBezTo>
                    <a:cubicBezTo>
                      <a:pt x="401" y="1413"/>
                      <a:pt x="396" y="1422"/>
                      <a:pt x="389" y="1429"/>
                    </a:cubicBezTo>
                    <a:cubicBezTo>
                      <a:pt x="382" y="1435"/>
                      <a:pt x="373" y="1440"/>
                      <a:pt x="362" y="1442"/>
                    </a:cubicBezTo>
                    <a:cubicBezTo>
                      <a:pt x="350" y="1444"/>
                      <a:pt x="341" y="1441"/>
                      <a:pt x="334" y="1436"/>
                    </a:cubicBezTo>
                    <a:cubicBezTo>
                      <a:pt x="327" y="1431"/>
                      <a:pt x="321" y="1423"/>
                      <a:pt x="317" y="1415"/>
                    </a:cubicBezTo>
                    <a:cubicBezTo>
                      <a:pt x="313" y="1407"/>
                      <a:pt x="310" y="1399"/>
                      <a:pt x="308" y="1393"/>
                    </a:cubicBezTo>
                    <a:cubicBezTo>
                      <a:pt x="307" y="1386"/>
                      <a:pt x="306" y="1382"/>
                      <a:pt x="306" y="1381"/>
                    </a:cubicBezTo>
                    <a:cubicBezTo>
                      <a:pt x="306" y="982"/>
                      <a:pt x="306" y="982"/>
                      <a:pt x="306" y="982"/>
                    </a:cubicBezTo>
                    <a:cubicBezTo>
                      <a:pt x="306" y="981"/>
                      <a:pt x="306" y="978"/>
                      <a:pt x="306" y="974"/>
                    </a:cubicBezTo>
                    <a:cubicBezTo>
                      <a:pt x="306" y="970"/>
                      <a:pt x="305" y="965"/>
                      <a:pt x="304" y="960"/>
                    </a:cubicBezTo>
                    <a:cubicBezTo>
                      <a:pt x="302" y="955"/>
                      <a:pt x="300" y="950"/>
                      <a:pt x="296" y="946"/>
                    </a:cubicBezTo>
                    <a:cubicBezTo>
                      <a:pt x="292" y="943"/>
                      <a:pt x="287" y="941"/>
                      <a:pt x="279" y="941"/>
                    </a:cubicBezTo>
                    <a:cubicBezTo>
                      <a:pt x="272" y="942"/>
                      <a:pt x="267" y="945"/>
                      <a:pt x="263" y="949"/>
                    </a:cubicBezTo>
                    <a:cubicBezTo>
                      <a:pt x="259" y="954"/>
                      <a:pt x="256" y="959"/>
                      <a:pt x="255" y="964"/>
                    </a:cubicBezTo>
                    <a:cubicBezTo>
                      <a:pt x="253" y="970"/>
                      <a:pt x="253" y="975"/>
                      <a:pt x="253" y="979"/>
                    </a:cubicBezTo>
                    <a:cubicBezTo>
                      <a:pt x="253" y="984"/>
                      <a:pt x="253" y="986"/>
                      <a:pt x="253" y="987"/>
                    </a:cubicBezTo>
                    <a:cubicBezTo>
                      <a:pt x="253" y="1388"/>
                      <a:pt x="253" y="1388"/>
                      <a:pt x="253" y="1388"/>
                    </a:cubicBezTo>
                    <a:cubicBezTo>
                      <a:pt x="253" y="1389"/>
                      <a:pt x="253" y="1394"/>
                      <a:pt x="251" y="1401"/>
                    </a:cubicBezTo>
                    <a:cubicBezTo>
                      <a:pt x="249" y="1408"/>
                      <a:pt x="246" y="1417"/>
                      <a:pt x="242" y="1426"/>
                    </a:cubicBezTo>
                    <a:cubicBezTo>
                      <a:pt x="238" y="1435"/>
                      <a:pt x="232" y="1444"/>
                      <a:pt x="225" y="1451"/>
                    </a:cubicBezTo>
                    <a:cubicBezTo>
                      <a:pt x="217" y="1458"/>
                      <a:pt x="208" y="1464"/>
                      <a:pt x="196" y="1466"/>
                    </a:cubicBezTo>
                    <a:cubicBezTo>
                      <a:pt x="185" y="1467"/>
                      <a:pt x="176" y="1465"/>
                      <a:pt x="168" y="1460"/>
                    </a:cubicBezTo>
                    <a:cubicBezTo>
                      <a:pt x="161" y="1455"/>
                      <a:pt x="156" y="1448"/>
                      <a:pt x="152" y="1440"/>
                    </a:cubicBezTo>
                    <a:cubicBezTo>
                      <a:pt x="148" y="1432"/>
                      <a:pt x="146" y="1425"/>
                      <a:pt x="144" y="1418"/>
                    </a:cubicBezTo>
                    <a:cubicBezTo>
                      <a:pt x="143" y="1412"/>
                      <a:pt x="142" y="1408"/>
                      <a:pt x="142" y="1407"/>
                    </a:cubicBezTo>
                    <a:cubicBezTo>
                      <a:pt x="140" y="511"/>
                      <a:pt x="140" y="511"/>
                      <a:pt x="140" y="511"/>
                    </a:cubicBezTo>
                    <a:cubicBezTo>
                      <a:pt x="139" y="510"/>
                      <a:pt x="139" y="508"/>
                      <a:pt x="139" y="505"/>
                    </a:cubicBezTo>
                    <a:cubicBezTo>
                      <a:pt x="139" y="503"/>
                      <a:pt x="138" y="499"/>
                      <a:pt x="137" y="495"/>
                    </a:cubicBezTo>
                    <a:cubicBezTo>
                      <a:pt x="136" y="492"/>
                      <a:pt x="134" y="488"/>
                      <a:pt x="132" y="486"/>
                    </a:cubicBezTo>
                    <a:cubicBezTo>
                      <a:pt x="129" y="483"/>
                      <a:pt x="125" y="481"/>
                      <a:pt x="121" y="481"/>
                    </a:cubicBezTo>
                    <a:cubicBezTo>
                      <a:pt x="116" y="482"/>
                      <a:pt x="112" y="483"/>
                      <a:pt x="109" y="486"/>
                    </a:cubicBezTo>
                    <a:cubicBezTo>
                      <a:pt x="106" y="488"/>
                      <a:pt x="104" y="492"/>
                      <a:pt x="103" y="495"/>
                    </a:cubicBezTo>
                    <a:cubicBezTo>
                      <a:pt x="101" y="498"/>
                      <a:pt x="100" y="502"/>
                      <a:pt x="99" y="504"/>
                    </a:cubicBezTo>
                    <a:cubicBezTo>
                      <a:pt x="99" y="507"/>
                      <a:pt x="99" y="508"/>
                      <a:pt x="98" y="509"/>
                    </a:cubicBezTo>
                    <a:cubicBezTo>
                      <a:pt x="100" y="878"/>
                      <a:pt x="100" y="878"/>
                      <a:pt x="100" y="878"/>
                    </a:cubicBezTo>
                    <a:cubicBezTo>
                      <a:pt x="100" y="879"/>
                      <a:pt x="99" y="882"/>
                      <a:pt x="98" y="887"/>
                    </a:cubicBezTo>
                    <a:cubicBezTo>
                      <a:pt x="97" y="892"/>
                      <a:pt x="94" y="898"/>
                      <a:pt x="91" y="904"/>
                    </a:cubicBezTo>
                    <a:cubicBezTo>
                      <a:pt x="88" y="910"/>
                      <a:pt x="83" y="916"/>
                      <a:pt x="76" y="921"/>
                    </a:cubicBezTo>
                    <a:cubicBezTo>
                      <a:pt x="70" y="926"/>
                      <a:pt x="62" y="929"/>
                      <a:pt x="51" y="930"/>
                    </a:cubicBezTo>
                    <a:cubicBezTo>
                      <a:pt x="41" y="931"/>
                      <a:pt x="33" y="929"/>
                      <a:pt x="26" y="926"/>
                    </a:cubicBezTo>
                    <a:cubicBezTo>
                      <a:pt x="20" y="923"/>
                      <a:pt x="15" y="918"/>
                      <a:pt x="11" y="913"/>
                    </a:cubicBezTo>
                    <a:cubicBezTo>
                      <a:pt x="8" y="907"/>
                      <a:pt x="6" y="902"/>
                      <a:pt x="4" y="898"/>
                    </a:cubicBezTo>
                    <a:cubicBezTo>
                      <a:pt x="3" y="894"/>
                      <a:pt x="2" y="891"/>
                      <a:pt x="2" y="890"/>
                    </a:cubicBezTo>
                    <a:cubicBezTo>
                      <a:pt x="2" y="885"/>
                      <a:pt x="2" y="858"/>
                      <a:pt x="2" y="819"/>
                    </a:cubicBezTo>
                    <a:cubicBezTo>
                      <a:pt x="2" y="779"/>
                      <a:pt x="1" y="727"/>
                      <a:pt x="1" y="673"/>
                    </a:cubicBezTo>
                    <a:cubicBezTo>
                      <a:pt x="1" y="619"/>
                      <a:pt x="1" y="564"/>
                      <a:pt x="0" y="516"/>
                    </a:cubicBezTo>
                    <a:cubicBezTo>
                      <a:pt x="0" y="468"/>
                      <a:pt x="0" y="429"/>
                      <a:pt x="0" y="409"/>
                    </a:cubicBezTo>
                    <a:cubicBezTo>
                      <a:pt x="0" y="387"/>
                      <a:pt x="4" y="370"/>
                      <a:pt x="11" y="357"/>
                    </a:cubicBezTo>
                    <a:cubicBezTo>
                      <a:pt x="19" y="344"/>
                      <a:pt x="28" y="334"/>
                      <a:pt x="39" y="328"/>
                    </a:cubicBezTo>
                    <a:cubicBezTo>
                      <a:pt x="50" y="321"/>
                      <a:pt x="61" y="317"/>
                      <a:pt x="72" y="314"/>
                    </a:cubicBezTo>
                    <a:cubicBezTo>
                      <a:pt x="82" y="312"/>
                      <a:pt x="92" y="311"/>
                      <a:pt x="98" y="311"/>
                    </a:cubicBezTo>
                    <a:cubicBezTo>
                      <a:pt x="99" y="311"/>
                      <a:pt x="101" y="311"/>
                      <a:pt x="102" y="311"/>
                    </a:cubicBezTo>
                    <a:cubicBezTo>
                      <a:pt x="103" y="311"/>
                      <a:pt x="104" y="311"/>
                      <a:pt x="104" y="311"/>
                    </a:cubicBezTo>
                    <a:cubicBezTo>
                      <a:pt x="105" y="311"/>
                      <a:pt x="106" y="311"/>
                      <a:pt x="106" y="311"/>
                    </a:cubicBezTo>
                    <a:cubicBezTo>
                      <a:pt x="107" y="311"/>
                      <a:pt x="107" y="311"/>
                      <a:pt x="107" y="311"/>
                    </a:cubicBezTo>
                    <a:cubicBezTo>
                      <a:pt x="210" y="309"/>
                      <a:pt x="210" y="309"/>
                      <a:pt x="210" y="309"/>
                    </a:cubicBezTo>
                    <a:cubicBezTo>
                      <a:pt x="200" y="302"/>
                      <a:pt x="190" y="293"/>
                      <a:pt x="182" y="284"/>
                    </a:cubicBezTo>
                    <a:cubicBezTo>
                      <a:pt x="173" y="274"/>
                      <a:pt x="166" y="263"/>
                      <a:pt x="160" y="251"/>
                    </a:cubicBezTo>
                    <a:cubicBezTo>
                      <a:pt x="154" y="238"/>
                      <a:pt x="149" y="225"/>
                      <a:pt x="145" y="211"/>
                    </a:cubicBezTo>
                    <a:cubicBezTo>
                      <a:pt x="142" y="197"/>
                      <a:pt x="140" y="182"/>
                      <a:pt x="140" y="167"/>
                    </a:cubicBezTo>
                    <a:cubicBezTo>
                      <a:pt x="140" y="144"/>
                      <a:pt x="144" y="122"/>
                      <a:pt x="151" y="102"/>
                    </a:cubicBezTo>
                    <a:cubicBezTo>
                      <a:pt x="158" y="82"/>
                      <a:pt x="168" y="64"/>
                      <a:pt x="181" y="49"/>
                    </a:cubicBezTo>
                    <a:cubicBezTo>
                      <a:pt x="193" y="34"/>
                      <a:pt x="208" y="21"/>
                      <a:pt x="225" y="13"/>
                    </a:cubicBezTo>
                    <a:cubicBezTo>
                      <a:pt x="241" y="5"/>
                      <a:pt x="260" y="0"/>
                      <a:pt x="279" y="0"/>
                    </a:cubicBezTo>
                    <a:close/>
                  </a:path>
                </a:pathLst>
              </a:custGeom>
              <a:solidFill>
                <a:srgbClr val="3E9BC8"/>
              </a:solidFill>
              <a:ln w="19050">
                <a:solidFill>
                  <a:srgbClr val="3E9BC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128" name="Picture 2" descr="H:\CrypTool\RSA-Präsentation\m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5334340" y="4213224"/>
            <a:ext cx="1070996" cy="695326"/>
          </a:xfrm>
          <a:prstGeom prst="rect">
            <a:avLst/>
          </a:prstGeom>
          <a:noFill/>
        </p:spPr>
      </p:pic>
      <p:pic>
        <p:nvPicPr>
          <p:cNvPr id="129" name="Picture 1" descr="H:\CrypTool\RSA-Präsentation\mailverschluesselt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gray">
          <a:xfrm>
            <a:off x="5334340" y="4213224"/>
            <a:ext cx="1073158" cy="695326"/>
          </a:xfrm>
          <a:prstGeom prst="rect">
            <a:avLst/>
          </a:prstGeom>
          <a:noFill/>
        </p:spPr>
      </p:pic>
      <p:grpSp>
        <p:nvGrpSpPr>
          <p:cNvPr id="130" name="Gruppieren 35"/>
          <p:cNvGrpSpPr/>
          <p:nvPr/>
        </p:nvGrpSpPr>
        <p:grpSpPr bwMode="gray">
          <a:xfrm>
            <a:off x="2865978" y="3926241"/>
            <a:ext cx="871998" cy="796217"/>
            <a:chOff x="6466460" y="4087859"/>
            <a:chExt cx="871998" cy="796217"/>
          </a:xfrm>
        </p:grpSpPr>
        <p:pic>
          <p:nvPicPr>
            <p:cNvPr id="131" name="Picture 1" descr="c:\Documents and Settings\n6r130\My Documents\CrypTool Miscs\schloss.png"/>
            <p:cNvPicPr>
              <a:picLocks noChangeAspect="1" noChangeArrowheads="1"/>
            </p:cNvPicPr>
            <p:nvPr/>
          </p:nvPicPr>
          <p:blipFill>
            <a:blip r:embed="rId4" cstate="print"/>
            <a:srcRect b="52693"/>
            <a:stretch>
              <a:fillRect/>
            </a:stretch>
          </p:blipFill>
          <p:spPr bwMode="gray">
            <a:xfrm>
              <a:off x="6796207" y="4087859"/>
              <a:ext cx="542251" cy="421217"/>
            </a:xfrm>
            <a:prstGeom prst="rect">
              <a:avLst/>
            </a:prstGeom>
            <a:noFill/>
          </p:spPr>
        </p:pic>
        <p:pic>
          <p:nvPicPr>
            <p:cNvPr id="132" name="Picture 1" descr="c:\Documents and Settings\n6r130\My Documents\CrypTool Miscs\schloss.png"/>
            <p:cNvPicPr>
              <a:picLocks noChangeAspect="1" noChangeArrowheads="1"/>
            </p:cNvPicPr>
            <p:nvPr/>
          </p:nvPicPr>
          <p:blipFill>
            <a:blip r:embed="rId4" cstate="print"/>
            <a:srcRect t="47306"/>
            <a:stretch>
              <a:fillRect/>
            </a:stretch>
          </p:blipFill>
          <p:spPr bwMode="gray">
            <a:xfrm>
              <a:off x="6466460" y="4414893"/>
              <a:ext cx="542251" cy="469183"/>
            </a:xfrm>
            <a:prstGeom prst="rect">
              <a:avLst/>
            </a:prstGeom>
            <a:noFill/>
          </p:spPr>
        </p:pic>
        <p:pic>
          <p:nvPicPr>
            <p:cNvPr id="133" name="Picture 2" descr="C:\Documents and Settings\n6r130\FRONT_KEY.png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-100000"/>
            </a:blip>
            <a:srcRect b="51990"/>
            <a:stretch>
              <a:fillRect/>
            </a:stretch>
          </p:blipFill>
          <p:spPr bwMode="gray">
            <a:xfrm rot="10800000">
              <a:off x="6661190" y="4552244"/>
              <a:ext cx="167290" cy="200730"/>
            </a:xfrm>
            <a:prstGeom prst="rect">
              <a:avLst/>
            </a:prstGeom>
            <a:noFill/>
            <a:effectLst/>
          </p:spPr>
        </p:pic>
      </p:grpSp>
      <p:pic>
        <p:nvPicPr>
          <p:cNvPr id="134" name="Picture 2" descr="C:\Documents and Settings\n6r130\FRONT_KEY.png"/>
          <p:cNvPicPr>
            <a:picLocks noChangeAspect="1" noChangeArrowheads="1"/>
          </p:cNvPicPr>
          <p:nvPr/>
        </p:nvPicPr>
        <p:blipFill>
          <a:blip r:embed="rId8" cstate="print">
            <a:lum bright="2000" contrast="6000"/>
          </a:blip>
          <a:srcRect/>
          <a:stretch>
            <a:fillRect/>
          </a:stretch>
        </p:blipFill>
        <p:spPr bwMode="gray">
          <a:xfrm rot="10800000">
            <a:off x="2998784" y="4405210"/>
            <a:ext cx="266662" cy="666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5" name="Gruppieren 35"/>
          <p:cNvGrpSpPr/>
          <p:nvPr/>
        </p:nvGrpSpPr>
        <p:grpSpPr bwMode="gray">
          <a:xfrm>
            <a:off x="2865978" y="3935459"/>
            <a:ext cx="871998" cy="796217"/>
            <a:chOff x="6466460" y="4087859"/>
            <a:chExt cx="871998" cy="796217"/>
          </a:xfrm>
        </p:grpSpPr>
        <p:pic>
          <p:nvPicPr>
            <p:cNvPr id="136" name="Picture 1" descr="c:\Documents and Settings\n6r130\My Documents\CrypTool Miscs\schloss.png"/>
            <p:cNvPicPr>
              <a:picLocks noChangeAspect="1" noChangeArrowheads="1"/>
            </p:cNvPicPr>
            <p:nvPr/>
          </p:nvPicPr>
          <p:blipFill>
            <a:blip r:embed="rId4" cstate="print"/>
            <a:srcRect b="52693"/>
            <a:stretch>
              <a:fillRect/>
            </a:stretch>
          </p:blipFill>
          <p:spPr bwMode="gray">
            <a:xfrm>
              <a:off x="6796207" y="4087859"/>
              <a:ext cx="542251" cy="421217"/>
            </a:xfrm>
            <a:prstGeom prst="rect">
              <a:avLst/>
            </a:prstGeom>
            <a:noFill/>
          </p:spPr>
        </p:pic>
        <p:pic>
          <p:nvPicPr>
            <p:cNvPr id="137" name="Picture 1" descr="c:\Documents and Settings\n6r130\My Documents\CrypTool Miscs\schloss.png"/>
            <p:cNvPicPr>
              <a:picLocks noChangeAspect="1" noChangeArrowheads="1"/>
            </p:cNvPicPr>
            <p:nvPr/>
          </p:nvPicPr>
          <p:blipFill>
            <a:blip r:embed="rId4" cstate="print"/>
            <a:srcRect t="47306"/>
            <a:stretch>
              <a:fillRect/>
            </a:stretch>
          </p:blipFill>
          <p:spPr bwMode="gray">
            <a:xfrm>
              <a:off x="6466460" y="4414893"/>
              <a:ext cx="542251" cy="469183"/>
            </a:xfrm>
            <a:prstGeom prst="rect">
              <a:avLst/>
            </a:prstGeom>
            <a:noFill/>
          </p:spPr>
        </p:pic>
        <p:pic>
          <p:nvPicPr>
            <p:cNvPr id="138" name="Picture 2" descr="C:\Documents and Settings\n6r130\FRONT_KEY.png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-100000"/>
            </a:blip>
            <a:srcRect b="51990"/>
            <a:stretch>
              <a:fillRect/>
            </a:stretch>
          </p:blipFill>
          <p:spPr bwMode="gray">
            <a:xfrm rot="10800000">
              <a:off x="6661190" y="4552244"/>
              <a:ext cx="167290" cy="200730"/>
            </a:xfrm>
            <a:prstGeom prst="rect">
              <a:avLst/>
            </a:prstGeom>
            <a:noFill/>
            <a:effectLst/>
          </p:spPr>
        </p:pic>
      </p:grpSp>
      <p:pic>
        <p:nvPicPr>
          <p:cNvPr id="139" name="Picture 2" descr="H:\CrypTool\RSA-Präsentation\m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921338" y="4217987"/>
            <a:ext cx="1070996" cy="6953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11111E-6 -4.44444E-6 L -1.11111E-6 -0.0377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4.72222E-6 -2.22222E-6 L -4.72222E-6 0.0314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11111E-6 -0.0363 C 0.05278 0.01734 0.10695 0.0652 0.1658 0.0763 C 0.22465 0.0874 0.31406 0.03953 0.35313 0.02982 " pathEditMode="relative" rAng="0" ptsTypes="aaa">
                                      <p:cBhvr>
                                        <p:cTn id="57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6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9" dur="600" fill="hold"/>
                                        <p:tgtEl>
                                          <p:spTgt spid="13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77778E-7 -0.03631 C 0.02795 -0.03169 0.11736 -0.01226 0.16823 -0.00856 C 0.2191 -0.00486 0.27674 -0.01295 0.30521 -0.01411 " pathEditMode="relative" rAng="0" ptsTypes="aaa">
                                      <p:cBhvr>
                                        <p:cTn id="64" dur="6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66" dur="600" fill="hold"/>
                                        <p:tgtEl>
                                          <p:spTgt spid="1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778E-7 -0.03631 C 0.03802 -0.03932 0.16024 -0.05088 0.22847 -0.05412 C 0.2967 -0.05736 0.37153 -0.05551 0.4092 -0.05597 " pathEditMode="relative" rAng="0" ptsTypes="aaa">
                                      <p:cBhvr>
                                        <p:cTn id="71" dur="6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73" dur="600" fill="hold"/>
                                        <p:tgtEl>
                                          <p:spTgt spid="112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3148 L -0.06666 -0.012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2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13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5313 0.02986 L 0.28247 0.0539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6424 -2.22222E-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666 -0.01203 L 0.02935 0.00764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32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2400" dirty="0" smtClean="0"/>
              <a:t>The essential problem</a:t>
            </a:r>
            <a:endParaRPr lang="en-US" sz="2400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1"/>
            <a:r>
              <a:rPr lang="en-US" dirty="0" smtClean="0"/>
              <a:t>The RSA cipher is the electronic implementation of the model described before.</a:t>
            </a:r>
          </a:p>
          <a:p>
            <a:pPr lvl="1"/>
            <a:r>
              <a:rPr lang="en-US" dirty="0" smtClean="0"/>
              <a:t>The cipher got its name from its inventors: </a:t>
            </a:r>
            <a:r>
              <a:rPr lang="en-US" b="1" dirty="0" err="1" smtClean="0"/>
              <a:t>R</a:t>
            </a:r>
            <a:r>
              <a:rPr lang="en-US" dirty="0" err="1" smtClean="0"/>
              <a:t>ivest</a:t>
            </a:r>
            <a:r>
              <a:rPr lang="en-US" dirty="0" smtClean="0"/>
              <a:t>, </a:t>
            </a:r>
            <a:r>
              <a:rPr lang="en-US" b="1" dirty="0" smtClean="0"/>
              <a:t>S</a:t>
            </a:r>
            <a:r>
              <a:rPr lang="en-US" dirty="0" smtClean="0"/>
              <a:t>hamir and </a:t>
            </a:r>
            <a:r>
              <a:rPr lang="en-US" b="1" dirty="0" err="1" smtClean="0"/>
              <a:t>A</a:t>
            </a:r>
            <a:r>
              <a:rPr lang="en-US" dirty="0" err="1" smtClean="0"/>
              <a:t>dleman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algorithm is based on an underlying mathematical problem. Specifically, it is the problem of factoring a given large number into prime numbers.</a:t>
            </a:r>
          </a:p>
          <a:p>
            <a:pPr lvl="1"/>
            <a:r>
              <a:rPr lang="en-US" dirty="0" smtClean="0"/>
              <a:t>When you have a number that is a product of large prime numbers, it is quite hard to find its decomposition. Still today no one has found a fast and effective way of finding the factors. </a:t>
            </a:r>
            <a:br>
              <a:rPr lang="en-US" dirty="0" smtClean="0"/>
            </a:br>
            <a:r>
              <a:rPr lang="en-US" dirty="0" smtClean="0"/>
              <a:t>The security of RSA is based on this difficulty.</a:t>
            </a:r>
          </a:p>
        </p:txBody>
      </p:sp>
      <p:grpSp>
        <p:nvGrpSpPr>
          <p:cNvPr id="11" name="Gruppieren 10"/>
          <p:cNvGrpSpPr/>
          <p:nvPr/>
        </p:nvGrpSpPr>
        <p:grpSpPr bwMode="gray">
          <a:xfrm>
            <a:off x="554038" y="5412659"/>
            <a:ext cx="8151812" cy="823042"/>
            <a:chOff x="554038" y="5404722"/>
            <a:chExt cx="8151812" cy="823042"/>
          </a:xfrm>
        </p:grpSpPr>
        <p:sp>
          <p:nvSpPr>
            <p:cNvPr id="21" name="Rounded Rectangle 20"/>
            <p:cNvSpPr/>
            <p:nvPr/>
          </p:nvSpPr>
          <p:spPr bwMode="gray">
            <a:xfrm>
              <a:off x="554038" y="5404722"/>
              <a:ext cx="8151812" cy="8230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7063" lvl="0"/>
              <a:r>
                <a:rPr lang="en-US" sz="1600" b="1" dirty="0" smtClean="0">
                  <a:solidFill>
                    <a:srgbClr val="C00000"/>
                  </a:solidFill>
                </a:rPr>
                <a:t>Current PCs can quickly factor numbers with about 80 digits. </a:t>
              </a:r>
              <a:br>
                <a:rPr lang="en-US" sz="1600" b="1" dirty="0" smtClean="0">
                  <a:solidFill>
                    <a:srgbClr val="C00000"/>
                  </a:solidFill>
                </a:rPr>
              </a:br>
              <a:r>
                <a:rPr lang="en-US" sz="1600" b="1" dirty="0" smtClean="0">
                  <a:solidFill>
                    <a:srgbClr val="C00000"/>
                  </a:solidFill>
                </a:rPr>
                <a:t>Therefore, practical RSA implementations must use </a:t>
              </a:r>
              <a:r>
                <a:rPr lang="en-US" sz="1600" b="1" dirty="0" err="1" smtClean="0">
                  <a:solidFill>
                    <a:srgbClr val="C00000"/>
                  </a:solidFill>
                </a:rPr>
                <a:t>moduli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with at least 300 digits </a:t>
              </a:r>
              <a:br>
                <a:rPr lang="en-US" sz="1600" b="1" dirty="0" smtClean="0">
                  <a:solidFill>
                    <a:srgbClr val="C00000"/>
                  </a:solidFill>
                </a:rPr>
              </a:br>
              <a:r>
                <a:rPr lang="en-US" sz="1600" b="1" dirty="0" smtClean="0">
                  <a:solidFill>
                    <a:srgbClr val="C00000"/>
                  </a:solidFill>
                </a:rPr>
                <a:t>to achieve sufficient security. </a:t>
              </a:r>
            </a:p>
          </p:txBody>
        </p:sp>
        <p:sp>
          <p:nvSpPr>
            <p:cNvPr id="6" name="Rounded Rectangle 5"/>
            <p:cNvSpPr/>
            <p:nvPr/>
          </p:nvSpPr>
          <p:spPr bwMode="gray">
            <a:xfrm>
              <a:off x="720736" y="5552800"/>
              <a:ext cx="373864" cy="373864"/>
            </a:xfrm>
            <a:prstGeom prst="roundRect">
              <a:avLst/>
            </a:prstGeom>
            <a:gradFill>
              <a:gsLst>
                <a:gs pos="57000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2400" b="1" smtClean="0">
                  <a:solidFill>
                    <a:schemeClr val="tx1"/>
                  </a:solidFill>
                </a:rPr>
                <a:t>!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576393" y="4405079"/>
            <a:ext cx="4129457" cy="6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554038" y="3597159"/>
            <a:ext cx="4018960" cy="34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565216" y="4013084"/>
            <a:ext cx="4018959" cy="34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29336" t="24776" r="53448" b="25415"/>
          <a:stretch>
            <a:fillRect/>
          </a:stretch>
        </p:blipFill>
        <p:spPr bwMode="gray">
          <a:xfrm>
            <a:off x="2130787" y="4015948"/>
            <a:ext cx="281852" cy="2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 l="46959" t="24776" r="29657" b="25415"/>
          <a:stretch>
            <a:fillRect/>
          </a:stretch>
        </p:blipFill>
        <p:spPr bwMode="gray">
          <a:xfrm>
            <a:off x="4090988" y="4573387"/>
            <a:ext cx="336550" cy="2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6865153" y="4989599"/>
            <a:ext cx="1840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Decimal length: 232</a:t>
            </a:r>
            <a:endParaRPr lang="en-US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61279" y="4989599"/>
            <a:ext cx="195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length: 768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 smtClean="0"/>
              <a:t>To understand how RSA cipher works you need some basic mathematical </a:t>
            </a:r>
            <a:br>
              <a:rPr lang="en-US" dirty="0" smtClean="0"/>
            </a:br>
            <a:r>
              <a:rPr lang="en-US" dirty="0" smtClean="0"/>
              <a:t>concepts. We will explain this in the next slides.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2400" smtClean="0"/>
              <a:t>How does the RSA cipher work?</a:t>
            </a:r>
            <a:endParaRPr lang="en-US" sz="2400"/>
          </a:p>
        </p:txBody>
      </p:sp>
      <p:grpSp>
        <p:nvGrpSpPr>
          <p:cNvPr id="17" name="Gruppieren 16"/>
          <p:cNvGrpSpPr/>
          <p:nvPr/>
        </p:nvGrpSpPr>
        <p:grpSpPr bwMode="gray">
          <a:xfrm>
            <a:off x="554038" y="1838325"/>
            <a:ext cx="8151812" cy="485775"/>
            <a:chOff x="554038" y="1838325"/>
            <a:chExt cx="8151812" cy="485775"/>
          </a:xfrm>
        </p:grpSpPr>
        <p:sp>
          <p:nvSpPr>
            <p:cNvPr id="6" name="Rounded Rectangle 6"/>
            <p:cNvSpPr/>
            <p:nvPr/>
          </p:nvSpPr>
          <p:spPr bwMode="gray">
            <a:xfrm>
              <a:off x="554038" y="1838325"/>
              <a:ext cx="8151812" cy="4857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mtClean="0">
                  <a:solidFill>
                    <a:srgbClr val="00B050"/>
                  </a:solidFill>
                </a:rPr>
                <a:t>The modulo operator</a:t>
              </a:r>
            </a:p>
          </p:txBody>
        </p:sp>
        <p:sp>
          <p:nvSpPr>
            <p:cNvPr id="7" name="Rounded Rectangle 70"/>
            <p:cNvSpPr/>
            <p:nvPr/>
          </p:nvSpPr>
          <p:spPr bwMode="gray">
            <a:xfrm>
              <a:off x="677863" y="1955212"/>
              <a:ext cx="252000" cy="252000"/>
            </a:xfrm>
            <a:prstGeom prst="roundRect">
              <a:avLst/>
            </a:prstGeom>
            <a:gradFill>
              <a:gsLst>
                <a:gs pos="57000">
                  <a:srgbClr val="14DA43"/>
                </a:gs>
                <a:gs pos="100000">
                  <a:srgbClr val="00B050"/>
                </a:gs>
              </a:gsLst>
              <a:lin ang="5400000" scaled="0"/>
            </a:gradFill>
            <a:ln>
              <a:solidFill>
                <a:srgbClr val="14DA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600" b="1" smtClean="0">
                  <a:solidFill>
                    <a:schemeClr val="bg1"/>
                  </a:solidFill>
                </a:rPr>
                <a:t>1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 bwMode="gray">
          <a:xfrm>
            <a:off x="554038" y="3127858"/>
            <a:ext cx="8151812" cy="544029"/>
            <a:chOff x="554038" y="3127858"/>
            <a:chExt cx="8151812" cy="544029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4930" r="71883"/>
            <a:stretch>
              <a:fillRect/>
            </a:stretch>
          </p:blipFill>
          <p:spPr bwMode="gray">
            <a:xfrm>
              <a:off x="1443238" y="3127858"/>
              <a:ext cx="325737" cy="397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ounded Rectangle 6"/>
            <p:cNvSpPr/>
            <p:nvPr/>
          </p:nvSpPr>
          <p:spPr bwMode="gray">
            <a:xfrm>
              <a:off x="554038" y="3186112"/>
              <a:ext cx="8151812" cy="4857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dirty="0" smtClean="0">
                  <a:solidFill>
                    <a:srgbClr val="00B050"/>
                  </a:solidFill>
                </a:rPr>
                <a:t>Euler-Fermat theorem</a:t>
              </a:r>
            </a:p>
          </p:txBody>
        </p:sp>
        <p:sp>
          <p:nvSpPr>
            <p:cNvPr id="13" name="Rounded Rectangle 70"/>
            <p:cNvSpPr/>
            <p:nvPr/>
          </p:nvSpPr>
          <p:spPr bwMode="gray">
            <a:xfrm>
              <a:off x="677863" y="3302999"/>
              <a:ext cx="252000" cy="252000"/>
            </a:xfrm>
            <a:prstGeom prst="roundRect">
              <a:avLst/>
            </a:prstGeom>
            <a:gradFill>
              <a:gsLst>
                <a:gs pos="57000">
                  <a:srgbClr val="14DA43"/>
                </a:gs>
                <a:gs pos="100000">
                  <a:srgbClr val="00B050"/>
                </a:gs>
              </a:gsLst>
              <a:lin ang="5400000" scaled="0"/>
            </a:gradFill>
            <a:ln>
              <a:solidFill>
                <a:srgbClr val="14DA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600" b="1" smtClean="0">
                  <a:solidFill>
                    <a:schemeClr val="bg1"/>
                  </a:solidFill>
                </a:rPr>
                <a:t>3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 bwMode="gray">
          <a:xfrm>
            <a:off x="554038" y="2437296"/>
            <a:ext cx="8151812" cy="544029"/>
            <a:chOff x="554038" y="2437296"/>
            <a:chExt cx="8151812" cy="544029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4930" r="71883"/>
            <a:stretch>
              <a:fillRect/>
            </a:stretch>
          </p:blipFill>
          <p:spPr bwMode="gray">
            <a:xfrm>
              <a:off x="1443238" y="2437296"/>
              <a:ext cx="325737" cy="397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ounded Rectangle 6"/>
            <p:cNvSpPr/>
            <p:nvPr/>
          </p:nvSpPr>
          <p:spPr bwMode="gray">
            <a:xfrm>
              <a:off x="554038" y="2495550"/>
              <a:ext cx="8151812" cy="4857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mtClean="0">
                  <a:solidFill>
                    <a:srgbClr val="00B050"/>
                  </a:solidFill>
                </a:rPr>
                <a:t>Euler‘s totient function</a:t>
              </a:r>
            </a:p>
          </p:txBody>
        </p:sp>
        <p:sp>
          <p:nvSpPr>
            <p:cNvPr id="10" name="Rounded Rectangle 70"/>
            <p:cNvSpPr/>
            <p:nvPr/>
          </p:nvSpPr>
          <p:spPr bwMode="gray">
            <a:xfrm>
              <a:off x="677863" y="2612437"/>
              <a:ext cx="252000" cy="252000"/>
            </a:xfrm>
            <a:prstGeom prst="roundRect">
              <a:avLst/>
            </a:prstGeom>
            <a:gradFill>
              <a:gsLst>
                <a:gs pos="57000">
                  <a:srgbClr val="14DA43"/>
                </a:gs>
                <a:gs pos="100000">
                  <a:srgbClr val="00B050"/>
                </a:gs>
              </a:gsLst>
              <a:lin ang="5400000" scaled="0"/>
            </a:gradFill>
            <a:ln>
              <a:solidFill>
                <a:srgbClr val="14DA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600" b="1" smtClean="0">
                  <a:solidFill>
                    <a:schemeClr val="bg1"/>
                  </a:solidFill>
                </a:rPr>
                <a:t>2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42857" t="-18405" r="38200" b="-4295"/>
          <a:stretch>
            <a:fillRect/>
          </a:stretch>
        </p:blipFill>
        <p:spPr bwMode="gray">
          <a:xfrm>
            <a:off x="5202947" y="4089400"/>
            <a:ext cx="278892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5" name="Rounded Rectangle 24"/>
          <p:cNvSpPr/>
          <p:nvPr/>
        </p:nvSpPr>
        <p:spPr bwMode="gray">
          <a:xfrm>
            <a:off x="7086600" y="1465263"/>
            <a:ext cx="1123950" cy="972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mtClean="0">
              <a:solidFill>
                <a:srgbClr val="00B050"/>
              </a:solidFill>
            </a:endParaRP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286828" y="4346894"/>
            <a:ext cx="458152" cy="2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368868" y="4362134"/>
            <a:ext cx="366712" cy="20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" name="Picture 22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gray">
          <a:xfrm>
            <a:off x="2772728" y="4986973"/>
            <a:ext cx="48863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22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gray">
          <a:xfrm>
            <a:off x="1736408" y="5322253"/>
            <a:ext cx="58007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22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/>
          <a:stretch>
            <a:fillRect/>
          </a:stretch>
        </p:blipFill>
        <p:spPr bwMode="gray">
          <a:xfrm>
            <a:off x="654368" y="4979353"/>
            <a:ext cx="56483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5" name="Gruppieren 84"/>
          <p:cNvGrpSpPr/>
          <p:nvPr/>
        </p:nvGrpSpPr>
        <p:grpSpPr bwMode="gray">
          <a:xfrm>
            <a:off x="801861" y="4546599"/>
            <a:ext cx="261763" cy="602663"/>
            <a:chOff x="-2763838" y="1373188"/>
            <a:chExt cx="2389188" cy="5500688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-2306638" y="3143251"/>
              <a:ext cx="555625" cy="3719513"/>
            </a:xfrm>
            <a:custGeom>
              <a:avLst/>
              <a:gdLst/>
              <a:ahLst/>
              <a:cxnLst>
                <a:cxn ang="0">
                  <a:pos x="130" y="979"/>
                </a:cxn>
                <a:cxn ang="0">
                  <a:pos x="120" y="961"/>
                </a:cxn>
                <a:cxn ang="0">
                  <a:pos x="115" y="944"/>
                </a:cxn>
                <a:cxn ang="0">
                  <a:pos x="113" y="935"/>
                </a:cxn>
                <a:cxn ang="0">
                  <a:pos x="111" y="39"/>
                </a:cxn>
                <a:cxn ang="0">
                  <a:pos x="110" y="34"/>
                </a:cxn>
                <a:cxn ang="0">
                  <a:pos x="108" y="24"/>
                </a:cxn>
                <a:cxn ang="0">
                  <a:pos x="104" y="15"/>
                </a:cxn>
                <a:cxn ang="0">
                  <a:pos x="94" y="1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4" y="14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20" y="905"/>
                </a:cxn>
                <a:cxn ang="0">
                  <a:pos x="22" y="913"/>
                </a:cxn>
                <a:cxn ang="0">
                  <a:pos x="27" y="930"/>
                </a:cxn>
                <a:cxn ang="0">
                  <a:pos x="37" y="949"/>
                </a:cxn>
                <a:cxn ang="0">
                  <a:pos x="55" y="961"/>
                </a:cxn>
                <a:cxn ang="0">
                  <a:pos x="148" y="992"/>
                </a:cxn>
                <a:cxn ang="0">
                  <a:pos x="130" y="979"/>
                </a:cxn>
              </a:cxnLst>
              <a:rect l="0" t="0" r="r" b="b"/>
              <a:pathLst>
                <a:path w="148" h="992">
                  <a:moveTo>
                    <a:pt x="130" y="979"/>
                  </a:moveTo>
                  <a:cubicBezTo>
                    <a:pt x="126" y="974"/>
                    <a:pt x="122" y="967"/>
                    <a:pt x="120" y="961"/>
                  </a:cubicBezTo>
                  <a:cubicBezTo>
                    <a:pt x="117" y="955"/>
                    <a:pt x="116" y="948"/>
                    <a:pt x="115" y="944"/>
                  </a:cubicBezTo>
                  <a:cubicBezTo>
                    <a:pt x="114" y="939"/>
                    <a:pt x="113" y="936"/>
                    <a:pt x="113" y="935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38"/>
                    <a:pt x="110" y="37"/>
                    <a:pt x="110" y="34"/>
                  </a:cubicBezTo>
                  <a:cubicBezTo>
                    <a:pt x="110" y="31"/>
                    <a:pt x="109" y="28"/>
                    <a:pt x="108" y="24"/>
                  </a:cubicBezTo>
                  <a:cubicBezTo>
                    <a:pt x="107" y="21"/>
                    <a:pt x="106" y="17"/>
                    <a:pt x="104" y="15"/>
                  </a:cubicBezTo>
                  <a:cubicBezTo>
                    <a:pt x="101" y="12"/>
                    <a:pt x="98" y="10"/>
                    <a:pt x="94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5"/>
                  </a:cubicBezTo>
                  <a:cubicBezTo>
                    <a:pt x="12" y="7"/>
                    <a:pt x="13" y="11"/>
                    <a:pt x="14" y="14"/>
                  </a:cubicBezTo>
                  <a:cubicBezTo>
                    <a:pt x="15" y="17"/>
                    <a:pt x="16" y="21"/>
                    <a:pt x="16" y="23"/>
                  </a:cubicBezTo>
                  <a:cubicBezTo>
                    <a:pt x="16" y="26"/>
                    <a:pt x="16" y="28"/>
                    <a:pt x="16" y="28"/>
                  </a:cubicBezTo>
                  <a:cubicBezTo>
                    <a:pt x="20" y="905"/>
                    <a:pt x="20" y="905"/>
                    <a:pt x="20" y="905"/>
                  </a:cubicBezTo>
                  <a:cubicBezTo>
                    <a:pt x="20" y="906"/>
                    <a:pt x="21" y="909"/>
                    <a:pt x="22" y="913"/>
                  </a:cubicBezTo>
                  <a:cubicBezTo>
                    <a:pt x="23" y="918"/>
                    <a:pt x="24" y="924"/>
                    <a:pt x="27" y="930"/>
                  </a:cubicBezTo>
                  <a:cubicBezTo>
                    <a:pt x="29" y="937"/>
                    <a:pt x="33" y="943"/>
                    <a:pt x="37" y="949"/>
                  </a:cubicBezTo>
                  <a:cubicBezTo>
                    <a:pt x="42" y="954"/>
                    <a:pt x="48" y="959"/>
                    <a:pt x="55" y="961"/>
                  </a:cubicBezTo>
                  <a:cubicBezTo>
                    <a:pt x="148" y="992"/>
                    <a:pt x="148" y="992"/>
                    <a:pt x="148" y="992"/>
                  </a:cubicBezTo>
                  <a:cubicBezTo>
                    <a:pt x="141" y="990"/>
                    <a:pt x="135" y="985"/>
                    <a:pt x="130" y="97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-2246313" y="1373188"/>
              <a:ext cx="877888" cy="1158875"/>
            </a:xfrm>
            <a:custGeom>
              <a:avLst/>
              <a:gdLst/>
              <a:ahLst/>
              <a:cxnLst>
                <a:cxn ang="0">
                  <a:pos x="165" y="309"/>
                </a:cxn>
                <a:cxn ang="0">
                  <a:pos x="69" y="302"/>
                </a:cxn>
                <a:cxn ang="0">
                  <a:pos x="41" y="278"/>
                </a:cxn>
                <a:cxn ang="0">
                  <a:pos x="20" y="246"/>
                </a:cxn>
                <a:cxn ang="0">
                  <a:pos x="6" y="207"/>
                </a:cxn>
                <a:cxn ang="0">
                  <a:pos x="0" y="164"/>
                </a:cxn>
                <a:cxn ang="0">
                  <a:pos x="11" y="100"/>
                </a:cxn>
                <a:cxn ang="0">
                  <a:pos x="40" y="48"/>
                </a:cxn>
                <a:cxn ang="0">
                  <a:pos x="84" y="13"/>
                </a:cxn>
                <a:cxn ang="0">
                  <a:pos x="137" y="1"/>
                </a:cxn>
                <a:cxn ang="0">
                  <a:pos x="234" y="0"/>
                </a:cxn>
                <a:cxn ang="0">
                  <a:pos x="180" y="13"/>
                </a:cxn>
                <a:cxn ang="0">
                  <a:pos x="136" y="49"/>
                </a:cxn>
                <a:cxn ang="0">
                  <a:pos x="106" y="102"/>
                </a:cxn>
                <a:cxn ang="0">
                  <a:pos x="95" y="167"/>
                </a:cxn>
                <a:cxn ang="0">
                  <a:pos x="100" y="211"/>
                </a:cxn>
                <a:cxn ang="0">
                  <a:pos x="115" y="251"/>
                </a:cxn>
                <a:cxn ang="0">
                  <a:pos x="137" y="284"/>
                </a:cxn>
                <a:cxn ang="0">
                  <a:pos x="165" y="309"/>
                </a:cxn>
              </a:cxnLst>
              <a:rect l="0" t="0" r="r" b="b"/>
              <a:pathLst>
                <a:path w="234" h="309">
                  <a:moveTo>
                    <a:pt x="165" y="309"/>
                  </a:moveTo>
                  <a:cubicBezTo>
                    <a:pt x="69" y="302"/>
                    <a:pt x="69" y="302"/>
                    <a:pt x="69" y="302"/>
                  </a:cubicBezTo>
                  <a:cubicBezTo>
                    <a:pt x="59" y="296"/>
                    <a:pt x="50" y="287"/>
                    <a:pt x="41" y="278"/>
                  </a:cubicBezTo>
                  <a:cubicBezTo>
                    <a:pt x="33" y="268"/>
                    <a:pt x="26" y="258"/>
                    <a:pt x="20" y="246"/>
                  </a:cubicBezTo>
                  <a:cubicBezTo>
                    <a:pt x="14" y="234"/>
                    <a:pt x="9" y="221"/>
                    <a:pt x="6" y="207"/>
                  </a:cubicBezTo>
                  <a:cubicBezTo>
                    <a:pt x="2" y="193"/>
                    <a:pt x="0" y="179"/>
                    <a:pt x="0" y="164"/>
                  </a:cubicBezTo>
                  <a:cubicBezTo>
                    <a:pt x="0" y="141"/>
                    <a:pt x="4" y="120"/>
                    <a:pt x="11" y="100"/>
                  </a:cubicBezTo>
                  <a:cubicBezTo>
                    <a:pt x="18" y="81"/>
                    <a:pt x="28" y="63"/>
                    <a:pt x="40" y="48"/>
                  </a:cubicBezTo>
                  <a:cubicBezTo>
                    <a:pt x="53" y="33"/>
                    <a:pt x="67" y="22"/>
                    <a:pt x="84" y="13"/>
                  </a:cubicBezTo>
                  <a:cubicBezTo>
                    <a:pt x="100" y="5"/>
                    <a:pt x="118" y="1"/>
                    <a:pt x="137" y="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15" y="0"/>
                    <a:pt x="196" y="5"/>
                    <a:pt x="180" y="13"/>
                  </a:cubicBezTo>
                  <a:cubicBezTo>
                    <a:pt x="163" y="21"/>
                    <a:pt x="148" y="34"/>
                    <a:pt x="136" y="49"/>
                  </a:cubicBezTo>
                  <a:cubicBezTo>
                    <a:pt x="123" y="64"/>
                    <a:pt x="113" y="82"/>
                    <a:pt x="106" y="102"/>
                  </a:cubicBezTo>
                  <a:cubicBezTo>
                    <a:pt x="99" y="122"/>
                    <a:pt x="95" y="144"/>
                    <a:pt x="95" y="167"/>
                  </a:cubicBezTo>
                  <a:cubicBezTo>
                    <a:pt x="95" y="182"/>
                    <a:pt x="97" y="197"/>
                    <a:pt x="100" y="211"/>
                  </a:cubicBezTo>
                  <a:cubicBezTo>
                    <a:pt x="104" y="225"/>
                    <a:pt x="109" y="238"/>
                    <a:pt x="115" y="251"/>
                  </a:cubicBezTo>
                  <a:cubicBezTo>
                    <a:pt x="121" y="263"/>
                    <a:pt x="128" y="274"/>
                    <a:pt x="137" y="284"/>
                  </a:cubicBezTo>
                  <a:cubicBezTo>
                    <a:pt x="145" y="293"/>
                    <a:pt x="155" y="302"/>
                    <a:pt x="165" y="30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-2763838" y="2505076"/>
              <a:ext cx="1136650" cy="2354263"/>
            </a:xfrm>
            <a:custGeom>
              <a:avLst/>
              <a:gdLst/>
              <a:ahLst/>
              <a:cxnLst>
                <a:cxn ang="0">
                  <a:pos x="303" y="7"/>
                </a:cxn>
                <a:cxn ang="0">
                  <a:pos x="207" y="0"/>
                </a:cxn>
                <a:cxn ang="0">
                  <a:pos x="106" y="3"/>
                </a:cxn>
                <a:cxn ang="0">
                  <a:pos x="106" y="3"/>
                </a:cxn>
                <a:cxn ang="0">
                  <a:pos x="105" y="3"/>
                </a:cxn>
                <a:cxn ang="0">
                  <a:pos x="103" y="3"/>
                </a:cxn>
                <a:cxn ang="0">
                  <a:pos x="100" y="3"/>
                </a:cxn>
                <a:cxn ang="0">
                  <a:pos x="97" y="3"/>
                </a:cxn>
                <a:cxn ang="0">
                  <a:pos x="71" y="6"/>
                </a:cxn>
                <a:cxn ang="0">
                  <a:pos x="39" y="19"/>
                </a:cxn>
                <a:cxn ang="0">
                  <a:pos x="12" y="47"/>
                </a:cxn>
                <a:cxn ang="0">
                  <a:pos x="0" y="98"/>
                </a:cxn>
                <a:cxn ang="0">
                  <a:pos x="1" y="203"/>
                </a:cxn>
                <a:cxn ang="0">
                  <a:pos x="2" y="357"/>
                </a:cxn>
                <a:cxn ang="0">
                  <a:pos x="3" y="499"/>
                </a:cxn>
                <a:cxn ang="0">
                  <a:pos x="3" y="569"/>
                </a:cxn>
                <a:cxn ang="0">
                  <a:pos x="5" y="575"/>
                </a:cxn>
                <a:cxn ang="0">
                  <a:pos x="10" y="587"/>
                </a:cxn>
                <a:cxn ang="0">
                  <a:pos x="20" y="599"/>
                </a:cxn>
                <a:cxn ang="0">
                  <a:pos x="37" y="608"/>
                </a:cxn>
                <a:cxn ang="0">
                  <a:pos x="129" y="628"/>
                </a:cxn>
                <a:cxn ang="0">
                  <a:pos x="112" y="619"/>
                </a:cxn>
                <a:cxn ang="0">
                  <a:pos x="102" y="606"/>
                </a:cxn>
                <a:cxn ang="0">
                  <a:pos x="97" y="594"/>
                </a:cxn>
                <a:cxn ang="0">
                  <a:pos x="95" y="588"/>
                </a:cxn>
                <a:cxn ang="0">
                  <a:pos x="95" y="517"/>
                </a:cxn>
                <a:cxn ang="0">
                  <a:pos x="94" y="371"/>
                </a:cxn>
                <a:cxn ang="0">
                  <a:pos x="93" y="214"/>
                </a:cxn>
                <a:cxn ang="0">
                  <a:pos x="93" y="107"/>
                </a:cxn>
                <a:cxn ang="0">
                  <a:pos x="104" y="55"/>
                </a:cxn>
                <a:cxn ang="0">
                  <a:pos x="132" y="26"/>
                </a:cxn>
                <a:cxn ang="0">
                  <a:pos x="165" y="12"/>
                </a:cxn>
                <a:cxn ang="0">
                  <a:pos x="191" y="9"/>
                </a:cxn>
                <a:cxn ang="0">
                  <a:pos x="194" y="9"/>
                </a:cxn>
                <a:cxn ang="0">
                  <a:pos x="197" y="9"/>
                </a:cxn>
                <a:cxn ang="0">
                  <a:pos x="199" y="9"/>
                </a:cxn>
                <a:cxn ang="0">
                  <a:pos x="200" y="9"/>
                </a:cxn>
                <a:cxn ang="0">
                  <a:pos x="200" y="9"/>
                </a:cxn>
                <a:cxn ang="0">
                  <a:pos x="303" y="7"/>
                </a:cxn>
              </a:cxnLst>
              <a:rect l="0" t="0" r="r" b="b"/>
              <a:pathLst>
                <a:path w="303" h="628">
                  <a:moveTo>
                    <a:pt x="303" y="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2" y="3"/>
                    <a:pt x="101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1" y="3"/>
                    <a:pt x="81" y="4"/>
                    <a:pt x="71" y="6"/>
                  </a:cubicBezTo>
                  <a:cubicBezTo>
                    <a:pt x="61" y="8"/>
                    <a:pt x="49" y="12"/>
                    <a:pt x="39" y="19"/>
                  </a:cubicBezTo>
                  <a:cubicBezTo>
                    <a:pt x="28" y="25"/>
                    <a:pt x="19" y="35"/>
                    <a:pt x="12" y="47"/>
                  </a:cubicBezTo>
                  <a:cubicBezTo>
                    <a:pt x="4" y="60"/>
                    <a:pt x="0" y="77"/>
                    <a:pt x="0" y="98"/>
                  </a:cubicBezTo>
                  <a:cubicBezTo>
                    <a:pt x="0" y="118"/>
                    <a:pt x="1" y="156"/>
                    <a:pt x="1" y="203"/>
                  </a:cubicBezTo>
                  <a:cubicBezTo>
                    <a:pt x="1" y="250"/>
                    <a:pt x="2" y="304"/>
                    <a:pt x="2" y="357"/>
                  </a:cubicBezTo>
                  <a:cubicBezTo>
                    <a:pt x="2" y="410"/>
                    <a:pt x="3" y="460"/>
                    <a:pt x="3" y="499"/>
                  </a:cubicBezTo>
                  <a:cubicBezTo>
                    <a:pt x="3" y="538"/>
                    <a:pt x="3" y="564"/>
                    <a:pt x="3" y="569"/>
                  </a:cubicBezTo>
                  <a:cubicBezTo>
                    <a:pt x="3" y="570"/>
                    <a:pt x="4" y="572"/>
                    <a:pt x="5" y="575"/>
                  </a:cubicBezTo>
                  <a:cubicBezTo>
                    <a:pt x="6" y="578"/>
                    <a:pt x="7" y="583"/>
                    <a:pt x="10" y="587"/>
                  </a:cubicBezTo>
                  <a:cubicBezTo>
                    <a:pt x="12" y="591"/>
                    <a:pt x="16" y="596"/>
                    <a:pt x="20" y="599"/>
                  </a:cubicBezTo>
                  <a:cubicBezTo>
                    <a:pt x="24" y="603"/>
                    <a:pt x="30" y="606"/>
                    <a:pt x="37" y="608"/>
                  </a:cubicBezTo>
                  <a:cubicBezTo>
                    <a:pt x="129" y="628"/>
                    <a:pt x="129" y="628"/>
                    <a:pt x="129" y="628"/>
                  </a:cubicBezTo>
                  <a:cubicBezTo>
                    <a:pt x="122" y="626"/>
                    <a:pt x="117" y="623"/>
                    <a:pt x="112" y="619"/>
                  </a:cubicBezTo>
                  <a:cubicBezTo>
                    <a:pt x="108" y="615"/>
                    <a:pt x="104" y="611"/>
                    <a:pt x="102" y="606"/>
                  </a:cubicBezTo>
                  <a:cubicBezTo>
                    <a:pt x="99" y="602"/>
                    <a:pt x="98" y="598"/>
                    <a:pt x="97" y="594"/>
                  </a:cubicBezTo>
                  <a:cubicBezTo>
                    <a:pt x="96" y="591"/>
                    <a:pt x="95" y="589"/>
                    <a:pt x="95" y="588"/>
                  </a:cubicBezTo>
                  <a:cubicBezTo>
                    <a:pt x="95" y="583"/>
                    <a:pt x="95" y="556"/>
                    <a:pt x="95" y="517"/>
                  </a:cubicBezTo>
                  <a:cubicBezTo>
                    <a:pt x="95" y="477"/>
                    <a:pt x="94" y="425"/>
                    <a:pt x="94" y="371"/>
                  </a:cubicBezTo>
                  <a:cubicBezTo>
                    <a:pt x="94" y="317"/>
                    <a:pt x="94" y="262"/>
                    <a:pt x="93" y="214"/>
                  </a:cubicBezTo>
                  <a:cubicBezTo>
                    <a:pt x="93" y="166"/>
                    <a:pt x="93" y="127"/>
                    <a:pt x="93" y="107"/>
                  </a:cubicBezTo>
                  <a:cubicBezTo>
                    <a:pt x="93" y="85"/>
                    <a:pt x="97" y="68"/>
                    <a:pt x="104" y="55"/>
                  </a:cubicBezTo>
                  <a:cubicBezTo>
                    <a:pt x="112" y="42"/>
                    <a:pt x="121" y="32"/>
                    <a:pt x="132" y="26"/>
                  </a:cubicBezTo>
                  <a:cubicBezTo>
                    <a:pt x="143" y="19"/>
                    <a:pt x="154" y="15"/>
                    <a:pt x="165" y="12"/>
                  </a:cubicBezTo>
                  <a:cubicBezTo>
                    <a:pt x="175" y="10"/>
                    <a:pt x="185" y="9"/>
                    <a:pt x="191" y="9"/>
                  </a:cubicBezTo>
                  <a:cubicBezTo>
                    <a:pt x="192" y="9"/>
                    <a:pt x="193" y="9"/>
                    <a:pt x="194" y="9"/>
                  </a:cubicBezTo>
                  <a:cubicBezTo>
                    <a:pt x="195" y="9"/>
                    <a:pt x="196" y="9"/>
                    <a:pt x="197" y="9"/>
                  </a:cubicBezTo>
                  <a:cubicBezTo>
                    <a:pt x="198" y="9"/>
                    <a:pt x="198" y="9"/>
                    <a:pt x="199" y="9"/>
                  </a:cubicBezTo>
                  <a:cubicBezTo>
                    <a:pt x="199" y="9"/>
                    <a:pt x="199" y="9"/>
                    <a:pt x="200" y="9"/>
                  </a:cubicBezTo>
                  <a:cubicBezTo>
                    <a:pt x="200" y="9"/>
                    <a:pt x="200" y="9"/>
                    <a:pt x="200" y="9"/>
                  </a:cubicBezTo>
                  <a:lnTo>
                    <a:pt x="303" y="7"/>
                  </a:ln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-1477963" y="2478088"/>
              <a:ext cx="803275" cy="3810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0" y="4"/>
                </a:cxn>
                <a:cxn ang="0">
                  <a:pos x="97" y="10"/>
                </a:cxn>
                <a:cxn ang="0">
                  <a:pos x="195" y="6"/>
                </a:cxn>
                <a:cxn ang="0">
                  <a:pos x="196" y="6"/>
                </a:cxn>
                <a:cxn ang="0">
                  <a:pos x="197" y="6"/>
                </a:cxn>
                <a:cxn ang="0">
                  <a:pos x="200" y="6"/>
                </a:cxn>
                <a:cxn ang="0">
                  <a:pos x="203" y="6"/>
                </a:cxn>
                <a:cxn ang="0">
                  <a:pos x="206" y="6"/>
                </a:cxn>
                <a:cxn ang="0">
                  <a:pos x="208" y="6"/>
                </a:cxn>
                <a:cxn ang="0">
                  <a:pos x="211" y="6"/>
                </a:cxn>
                <a:cxn ang="0">
                  <a:pos x="214" y="6"/>
                </a:cxn>
                <a:cxn ang="0">
                  <a:pos x="116" y="0"/>
                </a:cxn>
              </a:cxnLst>
              <a:rect l="0" t="0" r="r" b="b"/>
              <a:pathLst>
                <a:path w="214" h="10">
                  <a:moveTo>
                    <a:pt x="116" y="0"/>
                  </a:moveTo>
                  <a:cubicBezTo>
                    <a:pt x="115" y="0"/>
                    <a:pt x="114" y="0"/>
                    <a:pt x="113" y="0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106" y="0"/>
                    <a:pt x="106" y="0"/>
                    <a:pt x="105" y="0"/>
                  </a:cubicBezTo>
                  <a:cubicBezTo>
                    <a:pt x="104" y="0"/>
                    <a:pt x="102" y="0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8" y="0"/>
                    <a:pt x="98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6"/>
                    <a:pt x="195" y="6"/>
                    <a:pt x="196" y="6"/>
                  </a:cubicBezTo>
                  <a:cubicBezTo>
                    <a:pt x="196" y="6"/>
                    <a:pt x="197" y="6"/>
                    <a:pt x="197" y="6"/>
                  </a:cubicBezTo>
                  <a:cubicBezTo>
                    <a:pt x="198" y="6"/>
                    <a:pt x="199" y="6"/>
                    <a:pt x="200" y="6"/>
                  </a:cubicBezTo>
                  <a:cubicBezTo>
                    <a:pt x="201" y="6"/>
                    <a:pt x="202" y="6"/>
                    <a:pt x="203" y="6"/>
                  </a:cubicBezTo>
                  <a:cubicBezTo>
                    <a:pt x="204" y="6"/>
                    <a:pt x="205" y="6"/>
                    <a:pt x="206" y="6"/>
                  </a:cubicBezTo>
                  <a:cubicBezTo>
                    <a:pt x="207" y="6"/>
                    <a:pt x="207" y="6"/>
                    <a:pt x="208" y="6"/>
                  </a:cubicBezTo>
                  <a:cubicBezTo>
                    <a:pt x="209" y="6"/>
                    <a:pt x="210" y="6"/>
                    <a:pt x="211" y="6"/>
                  </a:cubicBezTo>
                  <a:cubicBezTo>
                    <a:pt x="212" y="6"/>
                    <a:pt x="213" y="6"/>
                    <a:pt x="214" y="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3E9B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-2414588" y="1373188"/>
              <a:ext cx="2039938" cy="5500688"/>
            </a:xfrm>
            <a:custGeom>
              <a:avLst/>
              <a:gdLst/>
              <a:ahLst/>
              <a:cxnLst>
                <a:cxn ang="0">
                  <a:pos x="332" y="13"/>
                </a:cxn>
                <a:cxn ang="0">
                  <a:pos x="403" y="100"/>
                </a:cxn>
                <a:cxn ang="0">
                  <a:pos x="409" y="206"/>
                </a:cxn>
                <a:cxn ang="0">
                  <a:pos x="374" y="278"/>
                </a:cxn>
                <a:cxn ang="0">
                  <a:pos x="445" y="301"/>
                </a:cxn>
                <a:cxn ang="0">
                  <a:pos x="447" y="301"/>
                </a:cxn>
                <a:cxn ang="0">
                  <a:pos x="453" y="301"/>
                </a:cxn>
                <a:cxn ang="0">
                  <a:pos x="508" y="313"/>
                </a:cxn>
                <a:cxn ang="0">
                  <a:pos x="543" y="388"/>
                </a:cxn>
                <a:cxn ang="0">
                  <a:pos x="543" y="639"/>
                </a:cxn>
                <a:cxn ang="0">
                  <a:pos x="542" y="845"/>
                </a:cxn>
                <a:cxn ang="0">
                  <a:pos x="534" y="867"/>
                </a:cxn>
                <a:cxn ang="0">
                  <a:pos x="497" y="891"/>
                </a:cxn>
                <a:cxn ang="0">
                  <a:pos x="461" y="872"/>
                </a:cxn>
                <a:cxn ang="0">
                  <a:pos x="453" y="848"/>
                </a:cxn>
                <a:cxn ang="0">
                  <a:pos x="452" y="487"/>
                </a:cxn>
                <a:cxn ang="0">
                  <a:pos x="443" y="470"/>
                </a:cxn>
                <a:cxn ang="0">
                  <a:pos x="422" y="472"/>
                </a:cxn>
                <a:cxn ang="0">
                  <a:pos x="415" y="492"/>
                </a:cxn>
                <a:cxn ang="0">
                  <a:pos x="413" y="1370"/>
                </a:cxn>
                <a:cxn ang="0">
                  <a:pos x="404" y="1405"/>
                </a:cxn>
                <a:cxn ang="0">
                  <a:pos x="362" y="1442"/>
                </a:cxn>
                <a:cxn ang="0">
                  <a:pos x="317" y="1415"/>
                </a:cxn>
                <a:cxn ang="0">
                  <a:pos x="306" y="1381"/>
                </a:cxn>
                <a:cxn ang="0">
                  <a:pos x="306" y="974"/>
                </a:cxn>
                <a:cxn ang="0">
                  <a:pos x="296" y="946"/>
                </a:cxn>
                <a:cxn ang="0">
                  <a:pos x="263" y="949"/>
                </a:cxn>
                <a:cxn ang="0">
                  <a:pos x="253" y="979"/>
                </a:cxn>
                <a:cxn ang="0">
                  <a:pos x="253" y="1388"/>
                </a:cxn>
                <a:cxn ang="0">
                  <a:pos x="242" y="1426"/>
                </a:cxn>
                <a:cxn ang="0">
                  <a:pos x="196" y="1466"/>
                </a:cxn>
                <a:cxn ang="0">
                  <a:pos x="152" y="1440"/>
                </a:cxn>
                <a:cxn ang="0">
                  <a:pos x="142" y="1407"/>
                </a:cxn>
                <a:cxn ang="0">
                  <a:pos x="139" y="505"/>
                </a:cxn>
                <a:cxn ang="0">
                  <a:pos x="132" y="486"/>
                </a:cxn>
                <a:cxn ang="0">
                  <a:pos x="109" y="486"/>
                </a:cxn>
                <a:cxn ang="0">
                  <a:pos x="99" y="504"/>
                </a:cxn>
                <a:cxn ang="0">
                  <a:pos x="100" y="878"/>
                </a:cxn>
                <a:cxn ang="0">
                  <a:pos x="91" y="904"/>
                </a:cxn>
                <a:cxn ang="0">
                  <a:pos x="51" y="930"/>
                </a:cxn>
                <a:cxn ang="0">
                  <a:pos x="11" y="913"/>
                </a:cxn>
                <a:cxn ang="0">
                  <a:pos x="2" y="890"/>
                </a:cxn>
                <a:cxn ang="0">
                  <a:pos x="1" y="673"/>
                </a:cxn>
                <a:cxn ang="0">
                  <a:pos x="0" y="409"/>
                </a:cxn>
                <a:cxn ang="0">
                  <a:pos x="39" y="328"/>
                </a:cxn>
                <a:cxn ang="0">
                  <a:pos x="98" y="311"/>
                </a:cxn>
                <a:cxn ang="0">
                  <a:pos x="104" y="311"/>
                </a:cxn>
                <a:cxn ang="0">
                  <a:pos x="107" y="311"/>
                </a:cxn>
                <a:cxn ang="0">
                  <a:pos x="182" y="284"/>
                </a:cxn>
                <a:cxn ang="0">
                  <a:pos x="145" y="211"/>
                </a:cxn>
                <a:cxn ang="0">
                  <a:pos x="151" y="102"/>
                </a:cxn>
                <a:cxn ang="0">
                  <a:pos x="225" y="13"/>
                </a:cxn>
              </a:cxnLst>
              <a:rect l="0" t="0" r="r" b="b"/>
              <a:pathLst>
                <a:path w="544" h="1467">
                  <a:moveTo>
                    <a:pt x="279" y="0"/>
                  </a:moveTo>
                  <a:cubicBezTo>
                    <a:pt x="297" y="0"/>
                    <a:pt x="315" y="5"/>
                    <a:pt x="332" y="13"/>
                  </a:cubicBezTo>
                  <a:cubicBezTo>
                    <a:pt x="348" y="21"/>
                    <a:pt x="362" y="33"/>
                    <a:pt x="374" y="48"/>
                  </a:cubicBezTo>
                  <a:cubicBezTo>
                    <a:pt x="387" y="63"/>
                    <a:pt x="396" y="80"/>
                    <a:pt x="403" y="100"/>
                  </a:cubicBezTo>
                  <a:cubicBezTo>
                    <a:pt x="410" y="119"/>
                    <a:pt x="413" y="140"/>
                    <a:pt x="413" y="163"/>
                  </a:cubicBezTo>
                  <a:cubicBezTo>
                    <a:pt x="413" y="178"/>
                    <a:pt x="412" y="192"/>
                    <a:pt x="409" y="206"/>
                  </a:cubicBezTo>
                  <a:cubicBezTo>
                    <a:pt x="405" y="220"/>
                    <a:pt x="401" y="233"/>
                    <a:pt x="395" y="245"/>
                  </a:cubicBezTo>
                  <a:cubicBezTo>
                    <a:pt x="389" y="257"/>
                    <a:pt x="382" y="268"/>
                    <a:pt x="374" y="278"/>
                  </a:cubicBezTo>
                  <a:cubicBezTo>
                    <a:pt x="366" y="288"/>
                    <a:pt x="357" y="297"/>
                    <a:pt x="347" y="305"/>
                  </a:cubicBezTo>
                  <a:cubicBezTo>
                    <a:pt x="445" y="301"/>
                    <a:pt x="445" y="301"/>
                    <a:pt x="445" y="301"/>
                  </a:cubicBezTo>
                  <a:cubicBezTo>
                    <a:pt x="445" y="301"/>
                    <a:pt x="445" y="301"/>
                    <a:pt x="446" y="301"/>
                  </a:cubicBezTo>
                  <a:cubicBezTo>
                    <a:pt x="446" y="301"/>
                    <a:pt x="447" y="301"/>
                    <a:pt x="447" y="301"/>
                  </a:cubicBezTo>
                  <a:cubicBezTo>
                    <a:pt x="448" y="301"/>
                    <a:pt x="449" y="301"/>
                    <a:pt x="450" y="301"/>
                  </a:cubicBezTo>
                  <a:cubicBezTo>
                    <a:pt x="451" y="301"/>
                    <a:pt x="452" y="301"/>
                    <a:pt x="453" y="301"/>
                  </a:cubicBezTo>
                  <a:cubicBezTo>
                    <a:pt x="459" y="300"/>
                    <a:pt x="468" y="301"/>
                    <a:pt x="478" y="302"/>
                  </a:cubicBezTo>
                  <a:cubicBezTo>
                    <a:pt x="487" y="304"/>
                    <a:pt x="498" y="307"/>
                    <a:pt x="508" y="313"/>
                  </a:cubicBezTo>
                  <a:cubicBezTo>
                    <a:pt x="517" y="319"/>
                    <a:pt x="526" y="327"/>
                    <a:pt x="533" y="339"/>
                  </a:cubicBezTo>
                  <a:cubicBezTo>
                    <a:pt x="539" y="351"/>
                    <a:pt x="544" y="367"/>
                    <a:pt x="543" y="388"/>
                  </a:cubicBezTo>
                  <a:cubicBezTo>
                    <a:pt x="543" y="407"/>
                    <a:pt x="543" y="444"/>
                    <a:pt x="543" y="489"/>
                  </a:cubicBezTo>
                  <a:cubicBezTo>
                    <a:pt x="543" y="535"/>
                    <a:pt x="543" y="588"/>
                    <a:pt x="543" y="639"/>
                  </a:cubicBezTo>
                  <a:cubicBezTo>
                    <a:pt x="542" y="690"/>
                    <a:pt x="542" y="739"/>
                    <a:pt x="542" y="777"/>
                  </a:cubicBezTo>
                  <a:cubicBezTo>
                    <a:pt x="542" y="814"/>
                    <a:pt x="542" y="840"/>
                    <a:pt x="542" y="845"/>
                  </a:cubicBezTo>
                  <a:cubicBezTo>
                    <a:pt x="542" y="845"/>
                    <a:pt x="541" y="848"/>
                    <a:pt x="540" y="852"/>
                  </a:cubicBezTo>
                  <a:cubicBezTo>
                    <a:pt x="539" y="856"/>
                    <a:pt x="537" y="862"/>
                    <a:pt x="534" y="867"/>
                  </a:cubicBezTo>
                  <a:cubicBezTo>
                    <a:pt x="530" y="873"/>
                    <a:pt x="526" y="878"/>
                    <a:pt x="520" y="882"/>
                  </a:cubicBezTo>
                  <a:cubicBezTo>
                    <a:pt x="514" y="887"/>
                    <a:pt x="507" y="890"/>
                    <a:pt x="497" y="891"/>
                  </a:cubicBezTo>
                  <a:cubicBezTo>
                    <a:pt x="488" y="892"/>
                    <a:pt x="480" y="889"/>
                    <a:pt x="474" y="886"/>
                  </a:cubicBezTo>
                  <a:cubicBezTo>
                    <a:pt x="468" y="882"/>
                    <a:pt x="464" y="877"/>
                    <a:pt x="461" y="872"/>
                  </a:cubicBezTo>
                  <a:cubicBezTo>
                    <a:pt x="458" y="866"/>
                    <a:pt x="456" y="861"/>
                    <a:pt x="454" y="856"/>
                  </a:cubicBezTo>
                  <a:cubicBezTo>
                    <a:pt x="453" y="852"/>
                    <a:pt x="453" y="849"/>
                    <a:pt x="453" y="848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53" y="491"/>
                    <a:pt x="453" y="489"/>
                    <a:pt x="452" y="487"/>
                  </a:cubicBezTo>
                  <a:cubicBezTo>
                    <a:pt x="452" y="485"/>
                    <a:pt x="451" y="482"/>
                    <a:pt x="449" y="479"/>
                  </a:cubicBezTo>
                  <a:cubicBezTo>
                    <a:pt x="448" y="476"/>
                    <a:pt x="446" y="473"/>
                    <a:pt x="443" y="470"/>
                  </a:cubicBezTo>
                  <a:cubicBezTo>
                    <a:pt x="440" y="468"/>
                    <a:pt x="437" y="467"/>
                    <a:pt x="432" y="467"/>
                  </a:cubicBezTo>
                  <a:cubicBezTo>
                    <a:pt x="428" y="467"/>
                    <a:pt x="425" y="469"/>
                    <a:pt x="422" y="472"/>
                  </a:cubicBezTo>
                  <a:cubicBezTo>
                    <a:pt x="420" y="475"/>
                    <a:pt x="418" y="478"/>
                    <a:pt x="417" y="482"/>
                  </a:cubicBezTo>
                  <a:cubicBezTo>
                    <a:pt x="416" y="486"/>
                    <a:pt x="415" y="489"/>
                    <a:pt x="415" y="492"/>
                  </a:cubicBezTo>
                  <a:cubicBezTo>
                    <a:pt x="415" y="495"/>
                    <a:pt x="415" y="497"/>
                    <a:pt x="415" y="497"/>
                  </a:cubicBezTo>
                  <a:cubicBezTo>
                    <a:pt x="413" y="1370"/>
                    <a:pt x="413" y="1370"/>
                    <a:pt x="413" y="1370"/>
                  </a:cubicBezTo>
                  <a:cubicBezTo>
                    <a:pt x="413" y="1371"/>
                    <a:pt x="413" y="1375"/>
                    <a:pt x="412" y="1382"/>
                  </a:cubicBezTo>
                  <a:cubicBezTo>
                    <a:pt x="410" y="1388"/>
                    <a:pt x="408" y="1396"/>
                    <a:pt x="404" y="1405"/>
                  </a:cubicBezTo>
                  <a:cubicBezTo>
                    <a:pt x="401" y="1413"/>
                    <a:pt x="396" y="1422"/>
                    <a:pt x="389" y="1429"/>
                  </a:cubicBezTo>
                  <a:cubicBezTo>
                    <a:pt x="382" y="1435"/>
                    <a:pt x="373" y="1440"/>
                    <a:pt x="362" y="1442"/>
                  </a:cubicBezTo>
                  <a:cubicBezTo>
                    <a:pt x="350" y="1444"/>
                    <a:pt x="341" y="1441"/>
                    <a:pt x="334" y="1436"/>
                  </a:cubicBezTo>
                  <a:cubicBezTo>
                    <a:pt x="327" y="1431"/>
                    <a:pt x="321" y="1423"/>
                    <a:pt x="317" y="1415"/>
                  </a:cubicBezTo>
                  <a:cubicBezTo>
                    <a:pt x="313" y="1407"/>
                    <a:pt x="310" y="1399"/>
                    <a:pt x="308" y="1393"/>
                  </a:cubicBezTo>
                  <a:cubicBezTo>
                    <a:pt x="307" y="1386"/>
                    <a:pt x="306" y="1382"/>
                    <a:pt x="306" y="1381"/>
                  </a:cubicBezTo>
                  <a:cubicBezTo>
                    <a:pt x="306" y="982"/>
                    <a:pt x="306" y="982"/>
                    <a:pt x="306" y="982"/>
                  </a:cubicBezTo>
                  <a:cubicBezTo>
                    <a:pt x="306" y="981"/>
                    <a:pt x="306" y="978"/>
                    <a:pt x="306" y="974"/>
                  </a:cubicBezTo>
                  <a:cubicBezTo>
                    <a:pt x="306" y="970"/>
                    <a:pt x="305" y="965"/>
                    <a:pt x="304" y="960"/>
                  </a:cubicBezTo>
                  <a:cubicBezTo>
                    <a:pt x="302" y="955"/>
                    <a:pt x="300" y="950"/>
                    <a:pt x="296" y="946"/>
                  </a:cubicBezTo>
                  <a:cubicBezTo>
                    <a:pt x="292" y="943"/>
                    <a:pt x="287" y="941"/>
                    <a:pt x="279" y="941"/>
                  </a:cubicBezTo>
                  <a:cubicBezTo>
                    <a:pt x="272" y="942"/>
                    <a:pt x="267" y="945"/>
                    <a:pt x="263" y="949"/>
                  </a:cubicBezTo>
                  <a:cubicBezTo>
                    <a:pt x="259" y="954"/>
                    <a:pt x="256" y="959"/>
                    <a:pt x="255" y="964"/>
                  </a:cubicBezTo>
                  <a:cubicBezTo>
                    <a:pt x="253" y="970"/>
                    <a:pt x="253" y="975"/>
                    <a:pt x="253" y="979"/>
                  </a:cubicBezTo>
                  <a:cubicBezTo>
                    <a:pt x="253" y="984"/>
                    <a:pt x="253" y="986"/>
                    <a:pt x="253" y="987"/>
                  </a:cubicBezTo>
                  <a:cubicBezTo>
                    <a:pt x="253" y="1388"/>
                    <a:pt x="253" y="1388"/>
                    <a:pt x="253" y="1388"/>
                  </a:cubicBezTo>
                  <a:cubicBezTo>
                    <a:pt x="253" y="1389"/>
                    <a:pt x="253" y="1394"/>
                    <a:pt x="251" y="1401"/>
                  </a:cubicBezTo>
                  <a:cubicBezTo>
                    <a:pt x="249" y="1408"/>
                    <a:pt x="246" y="1417"/>
                    <a:pt x="242" y="1426"/>
                  </a:cubicBezTo>
                  <a:cubicBezTo>
                    <a:pt x="238" y="1435"/>
                    <a:pt x="232" y="1444"/>
                    <a:pt x="225" y="1451"/>
                  </a:cubicBezTo>
                  <a:cubicBezTo>
                    <a:pt x="217" y="1458"/>
                    <a:pt x="208" y="1464"/>
                    <a:pt x="196" y="1466"/>
                  </a:cubicBezTo>
                  <a:cubicBezTo>
                    <a:pt x="185" y="1467"/>
                    <a:pt x="176" y="1465"/>
                    <a:pt x="168" y="1460"/>
                  </a:cubicBezTo>
                  <a:cubicBezTo>
                    <a:pt x="161" y="1455"/>
                    <a:pt x="156" y="1448"/>
                    <a:pt x="152" y="1440"/>
                  </a:cubicBezTo>
                  <a:cubicBezTo>
                    <a:pt x="148" y="1432"/>
                    <a:pt x="146" y="1425"/>
                    <a:pt x="144" y="1418"/>
                  </a:cubicBezTo>
                  <a:cubicBezTo>
                    <a:pt x="143" y="1412"/>
                    <a:pt x="142" y="1408"/>
                    <a:pt x="142" y="1407"/>
                  </a:cubicBezTo>
                  <a:cubicBezTo>
                    <a:pt x="140" y="511"/>
                    <a:pt x="140" y="511"/>
                    <a:pt x="140" y="511"/>
                  </a:cubicBezTo>
                  <a:cubicBezTo>
                    <a:pt x="139" y="510"/>
                    <a:pt x="139" y="508"/>
                    <a:pt x="139" y="505"/>
                  </a:cubicBezTo>
                  <a:cubicBezTo>
                    <a:pt x="139" y="503"/>
                    <a:pt x="138" y="499"/>
                    <a:pt x="137" y="495"/>
                  </a:cubicBezTo>
                  <a:cubicBezTo>
                    <a:pt x="136" y="492"/>
                    <a:pt x="134" y="488"/>
                    <a:pt x="132" y="486"/>
                  </a:cubicBezTo>
                  <a:cubicBezTo>
                    <a:pt x="129" y="483"/>
                    <a:pt x="125" y="481"/>
                    <a:pt x="121" y="481"/>
                  </a:cubicBezTo>
                  <a:cubicBezTo>
                    <a:pt x="116" y="482"/>
                    <a:pt x="112" y="483"/>
                    <a:pt x="109" y="486"/>
                  </a:cubicBezTo>
                  <a:cubicBezTo>
                    <a:pt x="106" y="488"/>
                    <a:pt x="104" y="492"/>
                    <a:pt x="103" y="495"/>
                  </a:cubicBezTo>
                  <a:cubicBezTo>
                    <a:pt x="101" y="498"/>
                    <a:pt x="100" y="502"/>
                    <a:pt x="99" y="504"/>
                  </a:cubicBezTo>
                  <a:cubicBezTo>
                    <a:pt x="99" y="507"/>
                    <a:pt x="99" y="508"/>
                    <a:pt x="98" y="509"/>
                  </a:cubicBezTo>
                  <a:cubicBezTo>
                    <a:pt x="100" y="878"/>
                    <a:pt x="100" y="878"/>
                    <a:pt x="100" y="878"/>
                  </a:cubicBezTo>
                  <a:cubicBezTo>
                    <a:pt x="100" y="879"/>
                    <a:pt x="99" y="882"/>
                    <a:pt x="98" y="887"/>
                  </a:cubicBezTo>
                  <a:cubicBezTo>
                    <a:pt x="97" y="892"/>
                    <a:pt x="94" y="898"/>
                    <a:pt x="91" y="904"/>
                  </a:cubicBezTo>
                  <a:cubicBezTo>
                    <a:pt x="88" y="910"/>
                    <a:pt x="83" y="916"/>
                    <a:pt x="76" y="921"/>
                  </a:cubicBezTo>
                  <a:cubicBezTo>
                    <a:pt x="70" y="926"/>
                    <a:pt x="62" y="929"/>
                    <a:pt x="51" y="930"/>
                  </a:cubicBezTo>
                  <a:cubicBezTo>
                    <a:pt x="41" y="931"/>
                    <a:pt x="33" y="929"/>
                    <a:pt x="26" y="926"/>
                  </a:cubicBezTo>
                  <a:cubicBezTo>
                    <a:pt x="20" y="923"/>
                    <a:pt x="15" y="918"/>
                    <a:pt x="11" y="913"/>
                  </a:cubicBezTo>
                  <a:cubicBezTo>
                    <a:pt x="8" y="907"/>
                    <a:pt x="6" y="902"/>
                    <a:pt x="4" y="898"/>
                  </a:cubicBezTo>
                  <a:cubicBezTo>
                    <a:pt x="3" y="894"/>
                    <a:pt x="2" y="891"/>
                    <a:pt x="2" y="890"/>
                  </a:cubicBezTo>
                  <a:cubicBezTo>
                    <a:pt x="2" y="885"/>
                    <a:pt x="2" y="858"/>
                    <a:pt x="2" y="819"/>
                  </a:cubicBezTo>
                  <a:cubicBezTo>
                    <a:pt x="2" y="779"/>
                    <a:pt x="1" y="727"/>
                    <a:pt x="1" y="673"/>
                  </a:cubicBezTo>
                  <a:cubicBezTo>
                    <a:pt x="1" y="619"/>
                    <a:pt x="1" y="564"/>
                    <a:pt x="0" y="516"/>
                  </a:cubicBezTo>
                  <a:cubicBezTo>
                    <a:pt x="0" y="468"/>
                    <a:pt x="0" y="429"/>
                    <a:pt x="0" y="409"/>
                  </a:cubicBezTo>
                  <a:cubicBezTo>
                    <a:pt x="0" y="387"/>
                    <a:pt x="4" y="370"/>
                    <a:pt x="11" y="357"/>
                  </a:cubicBezTo>
                  <a:cubicBezTo>
                    <a:pt x="19" y="344"/>
                    <a:pt x="28" y="334"/>
                    <a:pt x="39" y="328"/>
                  </a:cubicBezTo>
                  <a:cubicBezTo>
                    <a:pt x="50" y="321"/>
                    <a:pt x="61" y="317"/>
                    <a:pt x="72" y="314"/>
                  </a:cubicBezTo>
                  <a:cubicBezTo>
                    <a:pt x="82" y="312"/>
                    <a:pt x="92" y="311"/>
                    <a:pt x="98" y="311"/>
                  </a:cubicBezTo>
                  <a:cubicBezTo>
                    <a:pt x="99" y="311"/>
                    <a:pt x="101" y="311"/>
                    <a:pt x="102" y="311"/>
                  </a:cubicBezTo>
                  <a:cubicBezTo>
                    <a:pt x="103" y="311"/>
                    <a:pt x="104" y="311"/>
                    <a:pt x="104" y="311"/>
                  </a:cubicBezTo>
                  <a:cubicBezTo>
                    <a:pt x="105" y="311"/>
                    <a:pt x="106" y="311"/>
                    <a:pt x="106" y="311"/>
                  </a:cubicBezTo>
                  <a:cubicBezTo>
                    <a:pt x="107" y="311"/>
                    <a:pt x="107" y="311"/>
                    <a:pt x="107" y="311"/>
                  </a:cubicBezTo>
                  <a:cubicBezTo>
                    <a:pt x="210" y="309"/>
                    <a:pt x="210" y="309"/>
                    <a:pt x="210" y="309"/>
                  </a:cubicBezTo>
                  <a:cubicBezTo>
                    <a:pt x="200" y="302"/>
                    <a:pt x="190" y="293"/>
                    <a:pt x="182" y="284"/>
                  </a:cubicBezTo>
                  <a:cubicBezTo>
                    <a:pt x="173" y="274"/>
                    <a:pt x="166" y="263"/>
                    <a:pt x="160" y="251"/>
                  </a:cubicBezTo>
                  <a:cubicBezTo>
                    <a:pt x="154" y="238"/>
                    <a:pt x="149" y="225"/>
                    <a:pt x="145" y="211"/>
                  </a:cubicBezTo>
                  <a:cubicBezTo>
                    <a:pt x="142" y="197"/>
                    <a:pt x="140" y="182"/>
                    <a:pt x="140" y="167"/>
                  </a:cubicBezTo>
                  <a:cubicBezTo>
                    <a:pt x="140" y="144"/>
                    <a:pt x="144" y="122"/>
                    <a:pt x="151" y="102"/>
                  </a:cubicBezTo>
                  <a:cubicBezTo>
                    <a:pt x="158" y="82"/>
                    <a:pt x="168" y="64"/>
                    <a:pt x="181" y="49"/>
                  </a:cubicBezTo>
                  <a:cubicBezTo>
                    <a:pt x="193" y="34"/>
                    <a:pt x="208" y="21"/>
                    <a:pt x="225" y="13"/>
                  </a:cubicBezTo>
                  <a:cubicBezTo>
                    <a:pt x="241" y="5"/>
                    <a:pt x="260" y="0"/>
                    <a:pt x="279" y="0"/>
                  </a:cubicBezTo>
                  <a:close/>
                </a:path>
              </a:pathLst>
            </a:custGeom>
            <a:solidFill>
              <a:srgbClr val="3E9BC8"/>
            </a:solidFill>
            <a:ln w="9525">
              <a:solidFill>
                <a:srgbClr val="3E9BC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uppieren 86"/>
          <p:cNvGrpSpPr/>
          <p:nvPr/>
        </p:nvGrpSpPr>
        <p:grpSpPr bwMode="gray">
          <a:xfrm>
            <a:off x="1865486" y="4784724"/>
            <a:ext cx="306214" cy="705004"/>
            <a:chOff x="-2763838" y="1373188"/>
            <a:chExt cx="2389188" cy="5500688"/>
          </a:xfrm>
        </p:grpSpPr>
        <p:sp>
          <p:nvSpPr>
            <p:cNvPr id="88" name="Freeform 8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gray">
            <a:xfrm>
              <a:off x="-2306638" y="3143251"/>
              <a:ext cx="555625" cy="3719513"/>
            </a:xfrm>
            <a:custGeom>
              <a:avLst/>
              <a:gdLst/>
              <a:ahLst/>
              <a:cxnLst>
                <a:cxn ang="0">
                  <a:pos x="130" y="979"/>
                </a:cxn>
                <a:cxn ang="0">
                  <a:pos x="120" y="961"/>
                </a:cxn>
                <a:cxn ang="0">
                  <a:pos x="115" y="944"/>
                </a:cxn>
                <a:cxn ang="0">
                  <a:pos x="113" y="935"/>
                </a:cxn>
                <a:cxn ang="0">
                  <a:pos x="111" y="39"/>
                </a:cxn>
                <a:cxn ang="0">
                  <a:pos x="110" y="34"/>
                </a:cxn>
                <a:cxn ang="0">
                  <a:pos x="108" y="24"/>
                </a:cxn>
                <a:cxn ang="0">
                  <a:pos x="104" y="15"/>
                </a:cxn>
                <a:cxn ang="0">
                  <a:pos x="94" y="1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4" y="14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20" y="905"/>
                </a:cxn>
                <a:cxn ang="0">
                  <a:pos x="22" y="913"/>
                </a:cxn>
                <a:cxn ang="0">
                  <a:pos x="27" y="930"/>
                </a:cxn>
                <a:cxn ang="0">
                  <a:pos x="37" y="949"/>
                </a:cxn>
                <a:cxn ang="0">
                  <a:pos x="55" y="961"/>
                </a:cxn>
                <a:cxn ang="0">
                  <a:pos x="148" y="992"/>
                </a:cxn>
                <a:cxn ang="0">
                  <a:pos x="130" y="979"/>
                </a:cxn>
              </a:cxnLst>
              <a:rect l="0" t="0" r="r" b="b"/>
              <a:pathLst>
                <a:path w="148" h="992">
                  <a:moveTo>
                    <a:pt x="130" y="979"/>
                  </a:moveTo>
                  <a:cubicBezTo>
                    <a:pt x="126" y="974"/>
                    <a:pt x="122" y="967"/>
                    <a:pt x="120" y="961"/>
                  </a:cubicBezTo>
                  <a:cubicBezTo>
                    <a:pt x="117" y="955"/>
                    <a:pt x="116" y="948"/>
                    <a:pt x="115" y="944"/>
                  </a:cubicBezTo>
                  <a:cubicBezTo>
                    <a:pt x="114" y="939"/>
                    <a:pt x="113" y="936"/>
                    <a:pt x="113" y="935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38"/>
                    <a:pt x="110" y="37"/>
                    <a:pt x="110" y="34"/>
                  </a:cubicBezTo>
                  <a:cubicBezTo>
                    <a:pt x="110" y="31"/>
                    <a:pt x="109" y="28"/>
                    <a:pt x="108" y="24"/>
                  </a:cubicBezTo>
                  <a:cubicBezTo>
                    <a:pt x="107" y="21"/>
                    <a:pt x="106" y="17"/>
                    <a:pt x="104" y="15"/>
                  </a:cubicBezTo>
                  <a:cubicBezTo>
                    <a:pt x="101" y="12"/>
                    <a:pt x="98" y="10"/>
                    <a:pt x="94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5"/>
                  </a:cubicBezTo>
                  <a:cubicBezTo>
                    <a:pt x="12" y="7"/>
                    <a:pt x="13" y="11"/>
                    <a:pt x="14" y="14"/>
                  </a:cubicBezTo>
                  <a:cubicBezTo>
                    <a:pt x="15" y="17"/>
                    <a:pt x="16" y="21"/>
                    <a:pt x="16" y="23"/>
                  </a:cubicBezTo>
                  <a:cubicBezTo>
                    <a:pt x="16" y="26"/>
                    <a:pt x="16" y="28"/>
                    <a:pt x="16" y="28"/>
                  </a:cubicBezTo>
                  <a:cubicBezTo>
                    <a:pt x="20" y="905"/>
                    <a:pt x="20" y="905"/>
                    <a:pt x="20" y="905"/>
                  </a:cubicBezTo>
                  <a:cubicBezTo>
                    <a:pt x="20" y="906"/>
                    <a:pt x="21" y="909"/>
                    <a:pt x="22" y="913"/>
                  </a:cubicBezTo>
                  <a:cubicBezTo>
                    <a:pt x="23" y="918"/>
                    <a:pt x="24" y="924"/>
                    <a:pt x="27" y="930"/>
                  </a:cubicBezTo>
                  <a:cubicBezTo>
                    <a:pt x="29" y="937"/>
                    <a:pt x="33" y="943"/>
                    <a:pt x="37" y="949"/>
                  </a:cubicBezTo>
                  <a:cubicBezTo>
                    <a:pt x="42" y="954"/>
                    <a:pt x="48" y="959"/>
                    <a:pt x="55" y="961"/>
                  </a:cubicBezTo>
                  <a:cubicBezTo>
                    <a:pt x="148" y="992"/>
                    <a:pt x="148" y="992"/>
                    <a:pt x="148" y="992"/>
                  </a:cubicBezTo>
                  <a:cubicBezTo>
                    <a:pt x="141" y="990"/>
                    <a:pt x="135" y="985"/>
                    <a:pt x="130" y="97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gray">
            <a:xfrm>
              <a:off x="-2246313" y="1373188"/>
              <a:ext cx="877888" cy="1158875"/>
            </a:xfrm>
            <a:custGeom>
              <a:avLst/>
              <a:gdLst/>
              <a:ahLst/>
              <a:cxnLst>
                <a:cxn ang="0">
                  <a:pos x="165" y="309"/>
                </a:cxn>
                <a:cxn ang="0">
                  <a:pos x="69" y="302"/>
                </a:cxn>
                <a:cxn ang="0">
                  <a:pos x="41" y="278"/>
                </a:cxn>
                <a:cxn ang="0">
                  <a:pos x="20" y="246"/>
                </a:cxn>
                <a:cxn ang="0">
                  <a:pos x="6" y="207"/>
                </a:cxn>
                <a:cxn ang="0">
                  <a:pos x="0" y="164"/>
                </a:cxn>
                <a:cxn ang="0">
                  <a:pos x="11" y="100"/>
                </a:cxn>
                <a:cxn ang="0">
                  <a:pos x="40" y="48"/>
                </a:cxn>
                <a:cxn ang="0">
                  <a:pos x="84" y="13"/>
                </a:cxn>
                <a:cxn ang="0">
                  <a:pos x="137" y="1"/>
                </a:cxn>
                <a:cxn ang="0">
                  <a:pos x="234" y="0"/>
                </a:cxn>
                <a:cxn ang="0">
                  <a:pos x="180" y="13"/>
                </a:cxn>
                <a:cxn ang="0">
                  <a:pos x="136" y="49"/>
                </a:cxn>
                <a:cxn ang="0">
                  <a:pos x="106" y="102"/>
                </a:cxn>
                <a:cxn ang="0">
                  <a:pos x="95" y="167"/>
                </a:cxn>
                <a:cxn ang="0">
                  <a:pos x="100" y="211"/>
                </a:cxn>
                <a:cxn ang="0">
                  <a:pos x="115" y="251"/>
                </a:cxn>
                <a:cxn ang="0">
                  <a:pos x="137" y="284"/>
                </a:cxn>
                <a:cxn ang="0">
                  <a:pos x="165" y="309"/>
                </a:cxn>
              </a:cxnLst>
              <a:rect l="0" t="0" r="r" b="b"/>
              <a:pathLst>
                <a:path w="234" h="309">
                  <a:moveTo>
                    <a:pt x="165" y="309"/>
                  </a:moveTo>
                  <a:cubicBezTo>
                    <a:pt x="69" y="302"/>
                    <a:pt x="69" y="302"/>
                    <a:pt x="69" y="302"/>
                  </a:cubicBezTo>
                  <a:cubicBezTo>
                    <a:pt x="59" y="296"/>
                    <a:pt x="50" y="287"/>
                    <a:pt x="41" y="278"/>
                  </a:cubicBezTo>
                  <a:cubicBezTo>
                    <a:pt x="33" y="268"/>
                    <a:pt x="26" y="258"/>
                    <a:pt x="20" y="246"/>
                  </a:cubicBezTo>
                  <a:cubicBezTo>
                    <a:pt x="14" y="234"/>
                    <a:pt x="9" y="221"/>
                    <a:pt x="6" y="207"/>
                  </a:cubicBezTo>
                  <a:cubicBezTo>
                    <a:pt x="2" y="193"/>
                    <a:pt x="0" y="179"/>
                    <a:pt x="0" y="164"/>
                  </a:cubicBezTo>
                  <a:cubicBezTo>
                    <a:pt x="0" y="141"/>
                    <a:pt x="4" y="120"/>
                    <a:pt x="11" y="100"/>
                  </a:cubicBezTo>
                  <a:cubicBezTo>
                    <a:pt x="18" y="81"/>
                    <a:pt x="28" y="63"/>
                    <a:pt x="40" y="48"/>
                  </a:cubicBezTo>
                  <a:cubicBezTo>
                    <a:pt x="53" y="33"/>
                    <a:pt x="67" y="22"/>
                    <a:pt x="84" y="13"/>
                  </a:cubicBezTo>
                  <a:cubicBezTo>
                    <a:pt x="100" y="5"/>
                    <a:pt x="118" y="1"/>
                    <a:pt x="137" y="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15" y="0"/>
                    <a:pt x="196" y="5"/>
                    <a:pt x="180" y="13"/>
                  </a:cubicBezTo>
                  <a:cubicBezTo>
                    <a:pt x="163" y="21"/>
                    <a:pt x="148" y="34"/>
                    <a:pt x="136" y="49"/>
                  </a:cubicBezTo>
                  <a:cubicBezTo>
                    <a:pt x="123" y="64"/>
                    <a:pt x="113" y="82"/>
                    <a:pt x="106" y="102"/>
                  </a:cubicBezTo>
                  <a:cubicBezTo>
                    <a:pt x="99" y="122"/>
                    <a:pt x="95" y="144"/>
                    <a:pt x="95" y="167"/>
                  </a:cubicBezTo>
                  <a:cubicBezTo>
                    <a:pt x="95" y="182"/>
                    <a:pt x="97" y="197"/>
                    <a:pt x="100" y="211"/>
                  </a:cubicBezTo>
                  <a:cubicBezTo>
                    <a:pt x="104" y="225"/>
                    <a:pt x="109" y="238"/>
                    <a:pt x="115" y="251"/>
                  </a:cubicBezTo>
                  <a:cubicBezTo>
                    <a:pt x="121" y="263"/>
                    <a:pt x="128" y="274"/>
                    <a:pt x="137" y="284"/>
                  </a:cubicBezTo>
                  <a:cubicBezTo>
                    <a:pt x="145" y="293"/>
                    <a:pt x="155" y="302"/>
                    <a:pt x="165" y="30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gray">
            <a:xfrm>
              <a:off x="-2763838" y="2505076"/>
              <a:ext cx="1136650" cy="2354263"/>
            </a:xfrm>
            <a:custGeom>
              <a:avLst/>
              <a:gdLst/>
              <a:ahLst/>
              <a:cxnLst>
                <a:cxn ang="0">
                  <a:pos x="303" y="7"/>
                </a:cxn>
                <a:cxn ang="0">
                  <a:pos x="207" y="0"/>
                </a:cxn>
                <a:cxn ang="0">
                  <a:pos x="106" y="3"/>
                </a:cxn>
                <a:cxn ang="0">
                  <a:pos x="106" y="3"/>
                </a:cxn>
                <a:cxn ang="0">
                  <a:pos x="105" y="3"/>
                </a:cxn>
                <a:cxn ang="0">
                  <a:pos x="103" y="3"/>
                </a:cxn>
                <a:cxn ang="0">
                  <a:pos x="100" y="3"/>
                </a:cxn>
                <a:cxn ang="0">
                  <a:pos x="97" y="3"/>
                </a:cxn>
                <a:cxn ang="0">
                  <a:pos x="71" y="6"/>
                </a:cxn>
                <a:cxn ang="0">
                  <a:pos x="39" y="19"/>
                </a:cxn>
                <a:cxn ang="0">
                  <a:pos x="12" y="47"/>
                </a:cxn>
                <a:cxn ang="0">
                  <a:pos x="0" y="98"/>
                </a:cxn>
                <a:cxn ang="0">
                  <a:pos x="1" y="203"/>
                </a:cxn>
                <a:cxn ang="0">
                  <a:pos x="2" y="357"/>
                </a:cxn>
                <a:cxn ang="0">
                  <a:pos x="3" y="499"/>
                </a:cxn>
                <a:cxn ang="0">
                  <a:pos x="3" y="569"/>
                </a:cxn>
                <a:cxn ang="0">
                  <a:pos x="5" y="575"/>
                </a:cxn>
                <a:cxn ang="0">
                  <a:pos x="10" y="587"/>
                </a:cxn>
                <a:cxn ang="0">
                  <a:pos x="20" y="599"/>
                </a:cxn>
                <a:cxn ang="0">
                  <a:pos x="37" y="608"/>
                </a:cxn>
                <a:cxn ang="0">
                  <a:pos x="129" y="628"/>
                </a:cxn>
                <a:cxn ang="0">
                  <a:pos x="112" y="619"/>
                </a:cxn>
                <a:cxn ang="0">
                  <a:pos x="102" y="606"/>
                </a:cxn>
                <a:cxn ang="0">
                  <a:pos x="97" y="594"/>
                </a:cxn>
                <a:cxn ang="0">
                  <a:pos x="95" y="588"/>
                </a:cxn>
                <a:cxn ang="0">
                  <a:pos x="95" y="517"/>
                </a:cxn>
                <a:cxn ang="0">
                  <a:pos x="94" y="371"/>
                </a:cxn>
                <a:cxn ang="0">
                  <a:pos x="93" y="214"/>
                </a:cxn>
                <a:cxn ang="0">
                  <a:pos x="93" y="107"/>
                </a:cxn>
                <a:cxn ang="0">
                  <a:pos x="104" y="55"/>
                </a:cxn>
                <a:cxn ang="0">
                  <a:pos x="132" y="26"/>
                </a:cxn>
                <a:cxn ang="0">
                  <a:pos x="165" y="12"/>
                </a:cxn>
                <a:cxn ang="0">
                  <a:pos x="191" y="9"/>
                </a:cxn>
                <a:cxn ang="0">
                  <a:pos x="194" y="9"/>
                </a:cxn>
                <a:cxn ang="0">
                  <a:pos x="197" y="9"/>
                </a:cxn>
                <a:cxn ang="0">
                  <a:pos x="199" y="9"/>
                </a:cxn>
                <a:cxn ang="0">
                  <a:pos x="200" y="9"/>
                </a:cxn>
                <a:cxn ang="0">
                  <a:pos x="200" y="9"/>
                </a:cxn>
                <a:cxn ang="0">
                  <a:pos x="303" y="7"/>
                </a:cxn>
              </a:cxnLst>
              <a:rect l="0" t="0" r="r" b="b"/>
              <a:pathLst>
                <a:path w="303" h="628">
                  <a:moveTo>
                    <a:pt x="303" y="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2" y="3"/>
                    <a:pt x="101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1" y="3"/>
                    <a:pt x="81" y="4"/>
                    <a:pt x="71" y="6"/>
                  </a:cubicBezTo>
                  <a:cubicBezTo>
                    <a:pt x="61" y="8"/>
                    <a:pt x="49" y="12"/>
                    <a:pt x="39" y="19"/>
                  </a:cubicBezTo>
                  <a:cubicBezTo>
                    <a:pt x="28" y="25"/>
                    <a:pt x="19" y="35"/>
                    <a:pt x="12" y="47"/>
                  </a:cubicBezTo>
                  <a:cubicBezTo>
                    <a:pt x="4" y="60"/>
                    <a:pt x="0" y="77"/>
                    <a:pt x="0" y="98"/>
                  </a:cubicBezTo>
                  <a:cubicBezTo>
                    <a:pt x="0" y="118"/>
                    <a:pt x="1" y="156"/>
                    <a:pt x="1" y="203"/>
                  </a:cubicBezTo>
                  <a:cubicBezTo>
                    <a:pt x="1" y="250"/>
                    <a:pt x="2" y="304"/>
                    <a:pt x="2" y="357"/>
                  </a:cubicBezTo>
                  <a:cubicBezTo>
                    <a:pt x="2" y="410"/>
                    <a:pt x="3" y="460"/>
                    <a:pt x="3" y="499"/>
                  </a:cubicBezTo>
                  <a:cubicBezTo>
                    <a:pt x="3" y="538"/>
                    <a:pt x="3" y="564"/>
                    <a:pt x="3" y="569"/>
                  </a:cubicBezTo>
                  <a:cubicBezTo>
                    <a:pt x="3" y="570"/>
                    <a:pt x="4" y="572"/>
                    <a:pt x="5" y="575"/>
                  </a:cubicBezTo>
                  <a:cubicBezTo>
                    <a:pt x="6" y="578"/>
                    <a:pt x="7" y="583"/>
                    <a:pt x="10" y="587"/>
                  </a:cubicBezTo>
                  <a:cubicBezTo>
                    <a:pt x="12" y="591"/>
                    <a:pt x="16" y="596"/>
                    <a:pt x="20" y="599"/>
                  </a:cubicBezTo>
                  <a:cubicBezTo>
                    <a:pt x="24" y="603"/>
                    <a:pt x="30" y="606"/>
                    <a:pt x="37" y="608"/>
                  </a:cubicBezTo>
                  <a:cubicBezTo>
                    <a:pt x="129" y="628"/>
                    <a:pt x="129" y="628"/>
                    <a:pt x="129" y="628"/>
                  </a:cubicBezTo>
                  <a:cubicBezTo>
                    <a:pt x="122" y="626"/>
                    <a:pt x="117" y="623"/>
                    <a:pt x="112" y="619"/>
                  </a:cubicBezTo>
                  <a:cubicBezTo>
                    <a:pt x="108" y="615"/>
                    <a:pt x="104" y="611"/>
                    <a:pt x="102" y="606"/>
                  </a:cubicBezTo>
                  <a:cubicBezTo>
                    <a:pt x="99" y="602"/>
                    <a:pt x="98" y="598"/>
                    <a:pt x="97" y="594"/>
                  </a:cubicBezTo>
                  <a:cubicBezTo>
                    <a:pt x="96" y="591"/>
                    <a:pt x="95" y="589"/>
                    <a:pt x="95" y="588"/>
                  </a:cubicBezTo>
                  <a:cubicBezTo>
                    <a:pt x="95" y="583"/>
                    <a:pt x="95" y="556"/>
                    <a:pt x="95" y="517"/>
                  </a:cubicBezTo>
                  <a:cubicBezTo>
                    <a:pt x="95" y="477"/>
                    <a:pt x="94" y="425"/>
                    <a:pt x="94" y="371"/>
                  </a:cubicBezTo>
                  <a:cubicBezTo>
                    <a:pt x="94" y="317"/>
                    <a:pt x="94" y="262"/>
                    <a:pt x="93" y="214"/>
                  </a:cubicBezTo>
                  <a:cubicBezTo>
                    <a:pt x="93" y="166"/>
                    <a:pt x="93" y="127"/>
                    <a:pt x="93" y="107"/>
                  </a:cubicBezTo>
                  <a:cubicBezTo>
                    <a:pt x="93" y="85"/>
                    <a:pt x="97" y="68"/>
                    <a:pt x="104" y="55"/>
                  </a:cubicBezTo>
                  <a:cubicBezTo>
                    <a:pt x="112" y="42"/>
                    <a:pt x="121" y="32"/>
                    <a:pt x="132" y="26"/>
                  </a:cubicBezTo>
                  <a:cubicBezTo>
                    <a:pt x="143" y="19"/>
                    <a:pt x="154" y="15"/>
                    <a:pt x="165" y="12"/>
                  </a:cubicBezTo>
                  <a:cubicBezTo>
                    <a:pt x="175" y="10"/>
                    <a:pt x="185" y="9"/>
                    <a:pt x="191" y="9"/>
                  </a:cubicBezTo>
                  <a:cubicBezTo>
                    <a:pt x="192" y="9"/>
                    <a:pt x="193" y="9"/>
                    <a:pt x="194" y="9"/>
                  </a:cubicBezTo>
                  <a:cubicBezTo>
                    <a:pt x="195" y="9"/>
                    <a:pt x="196" y="9"/>
                    <a:pt x="197" y="9"/>
                  </a:cubicBezTo>
                  <a:cubicBezTo>
                    <a:pt x="198" y="9"/>
                    <a:pt x="198" y="9"/>
                    <a:pt x="199" y="9"/>
                  </a:cubicBezTo>
                  <a:cubicBezTo>
                    <a:pt x="199" y="9"/>
                    <a:pt x="199" y="9"/>
                    <a:pt x="200" y="9"/>
                  </a:cubicBezTo>
                  <a:cubicBezTo>
                    <a:pt x="200" y="9"/>
                    <a:pt x="200" y="9"/>
                    <a:pt x="200" y="9"/>
                  </a:cubicBezTo>
                  <a:lnTo>
                    <a:pt x="303" y="7"/>
                  </a:ln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6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gray">
            <a:xfrm>
              <a:off x="-1477963" y="2478088"/>
              <a:ext cx="803275" cy="3810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0" y="4"/>
                </a:cxn>
                <a:cxn ang="0">
                  <a:pos x="97" y="10"/>
                </a:cxn>
                <a:cxn ang="0">
                  <a:pos x="195" y="6"/>
                </a:cxn>
                <a:cxn ang="0">
                  <a:pos x="196" y="6"/>
                </a:cxn>
                <a:cxn ang="0">
                  <a:pos x="197" y="6"/>
                </a:cxn>
                <a:cxn ang="0">
                  <a:pos x="200" y="6"/>
                </a:cxn>
                <a:cxn ang="0">
                  <a:pos x="203" y="6"/>
                </a:cxn>
                <a:cxn ang="0">
                  <a:pos x="206" y="6"/>
                </a:cxn>
                <a:cxn ang="0">
                  <a:pos x="208" y="6"/>
                </a:cxn>
                <a:cxn ang="0">
                  <a:pos x="211" y="6"/>
                </a:cxn>
                <a:cxn ang="0">
                  <a:pos x="214" y="6"/>
                </a:cxn>
                <a:cxn ang="0">
                  <a:pos x="116" y="0"/>
                </a:cxn>
              </a:cxnLst>
              <a:rect l="0" t="0" r="r" b="b"/>
              <a:pathLst>
                <a:path w="214" h="10">
                  <a:moveTo>
                    <a:pt x="116" y="0"/>
                  </a:moveTo>
                  <a:cubicBezTo>
                    <a:pt x="115" y="0"/>
                    <a:pt x="114" y="0"/>
                    <a:pt x="113" y="0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106" y="0"/>
                    <a:pt x="106" y="0"/>
                    <a:pt x="105" y="0"/>
                  </a:cubicBezTo>
                  <a:cubicBezTo>
                    <a:pt x="104" y="0"/>
                    <a:pt x="102" y="0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8" y="0"/>
                    <a:pt x="98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6"/>
                    <a:pt x="195" y="6"/>
                    <a:pt x="196" y="6"/>
                  </a:cubicBezTo>
                  <a:cubicBezTo>
                    <a:pt x="196" y="6"/>
                    <a:pt x="197" y="6"/>
                    <a:pt x="197" y="6"/>
                  </a:cubicBezTo>
                  <a:cubicBezTo>
                    <a:pt x="198" y="6"/>
                    <a:pt x="199" y="6"/>
                    <a:pt x="200" y="6"/>
                  </a:cubicBezTo>
                  <a:cubicBezTo>
                    <a:pt x="201" y="6"/>
                    <a:pt x="202" y="6"/>
                    <a:pt x="203" y="6"/>
                  </a:cubicBezTo>
                  <a:cubicBezTo>
                    <a:pt x="204" y="6"/>
                    <a:pt x="205" y="6"/>
                    <a:pt x="206" y="6"/>
                  </a:cubicBezTo>
                  <a:cubicBezTo>
                    <a:pt x="207" y="6"/>
                    <a:pt x="207" y="6"/>
                    <a:pt x="208" y="6"/>
                  </a:cubicBezTo>
                  <a:cubicBezTo>
                    <a:pt x="209" y="6"/>
                    <a:pt x="210" y="6"/>
                    <a:pt x="211" y="6"/>
                  </a:cubicBezTo>
                  <a:cubicBezTo>
                    <a:pt x="212" y="6"/>
                    <a:pt x="213" y="6"/>
                    <a:pt x="214" y="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3E9B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gray">
            <a:xfrm>
              <a:off x="-2414588" y="1373188"/>
              <a:ext cx="2039938" cy="5500688"/>
            </a:xfrm>
            <a:custGeom>
              <a:avLst/>
              <a:gdLst/>
              <a:ahLst/>
              <a:cxnLst>
                <a:cxn ang="0">
                  <a:pos x="332" y="13"/>
                </a:cxn>
                <a:cxn ang="0">
                  <a:pos x="403" y="100"/>
                </a:cxn>
                <a:cxn ang="0">
                  <a:pos x="409" y="206"/>
                </a:cxn>
                <a:cxn ang="0">
                  <a:pos x="374" y="278"/>
                </a:cxn>
                <a:cxn ang="0">
                  <a:pos x="445" y="301"/>
                </a:cxn>
                <a:cxn ang="0">
                  <a:pos x="447" y="301"/>
                </a:cxn>
                <a:cxn ang="0">
                  <a:pos x="453" y="301"/>
                </a:cxn>
                <a:cxn ang="0">
                  <a:pos x="508" y="313"/>
                </a:cxn>
                <a:cxn ang="0">
                  <a:pos x="543" y="388"/>
                </a:cxn>
                <a:cxn ang="0">
                  <a:pos x="543" y="639"/>
                </a:cxn>
                <a:cxn ang="0">
                  <a:pos x="542" y="845"/>
                </a:cxn>
                <a:cxn ang="0">
                  <a:pos x="534" y="867"/>
                </a:cxn>
                <a:cxn ang="0">
                  <a:pos x="497" y="891"/>
                </a:cxn>
                <a:cxn ang="0">
                  <a:pos x="461" y="872"/>
                </a:cxn>
                <a:cxn ang="0">
                  <a:pos x="453" y="848"/>
                </a:cxn>
                <a:cxn ang="0">
                  <a:pos x="452" y="487"/>
                </a:cxn>
                <a:cxn ang="0">
                  <a:pos x="443" y="470"/>
                </a:cxn>
                <a:cxn ang="0">
                  <a:pos x="422" y="472"/>
                </a:cxn>
                <a:cxn ang="0">
                  <a:pos x="415" y="492"/>
                </a:cxn>
                <a:cxn ang="0">
                  <a:pos x="413" y="1370"/>
                </a:cxn>
                <a:cxn ang="0">
                  <a:pos x="404" y="1405"/>
                </a:cxn>
                <a:cxn ang="0">
                  <a:pos x="362" y="1442"/>
                </a:cxn>
                <a:cxn ang="0">
                  <a:pos x="317" y="1415"/>
                </a:cxn>
                <a:cxn ang="0">
                  <a:pos x="306" y="1381"/>
                </a:cxn>
                <a:cxn ang="0">
                  <a:pos x="306" y="974"/>
                </a:cxn>
                <a:cxn ang="0">
                  <a:pos x="296" y="946"/>
                </a:cxn>
                <a:cxn ang="0">
                  <a:pos x="263" y="949"/>
                </a:cxn>
                <a:cxn ang="0">
                  <a:pos x="253" y="979"/>
                </a:cxn>
                <a:cxn ang="0">
                  <a:pos x="253" y="1388"/>
                </a:cxn>
                <a:cxn ang="0">
                  <a:pos x="242" y="1426"/>
                </a:cxn>
                <a:cxn ang="0">
                  <a:pos x="196" y="1466"/>
                </a:cxn>
                <a:cxn ang="0">
                  <a:pos x="152" y="1440"/>
                </a:cxn>
                <a:cxn ang="0">
                  <a:pos x="142" y="1407"/>
                </a:cxn>
                <a:cxn ang="0">
                  <a:pos x="139" y="505"/>
                </a:cxn>
                <a:cxn ang="0">
                  <a:pos x="132" y="486"/>
                </a:cxn>
                <a:cxn ang="0">
                  <a:pos x="109" y="486"/>
                </a:cxn>
                <a:cxn ang="0">
                  <a:pos x="99" y="504"/>
                </a:cxn>
                <a:cxn ang="0">
                  <a:pos x="100" y="878"/>
                </a:cxn>
                <a:cxn ang="0">
                  <a:pos x="91" y="904"/>
                </a:cxn>
                <a:cxn ang="0">
                  <a:pos x="51" y="930"/>
                </a:cxn>
                <a:cxn ang="0">
                  <a:pos x="11" y="913"/>
                </a:cxn>
                <a:cxn ang="0">
                  <a:pos x="2" y="890"/>
                </a:cxn>
                <a:cxn ang="0">
                  <a:pos x="1" y="673"/>
                </a:cxn>
                <a:cxn ang="0">
                  <a:pos x="0" y="409"/>
                </a:cxn>
                <a:cxn ang="0">
                  <a:pos x="39" y="328"/>
                </a:cxn>
                <a:cxn ang="0">
                  <a:pos x="98" y="311"/>
                </a:cxn>
                <a:cxn ang="0">
                  <a:pos x="104" y="311"/>
                </a:cxn>
                <a:cxn ang="0">
                  <a:pos x="107" y="311"/>
                </a:cxn>
                <a:cxn ang="0">
                  <a:pos x="182" y="284"/>
                </a:cxn>
                <a:cxn ang="0">
                  <a:pos x="145" y="211"/>
                </a:cxn>
                <a:cxn ang="0">
                  <a:pos x="151" y="102"/>
                </a:cxn>
                <a:cxn ang="0">
                  <a:pos x="225" y="13"/>
                </a:cxn>
              </a:cxnLst>
              <a:rect l="0" t="0" r="r" b="b"/>
              <a:pathLst>
                <a:path w="544" h="1467">
                  <a:moveTo>
                    <a:pt x="279" y="0"/>
                  </a:moveTo>
                  <a:cubicBezTo>
                    <a:pt x="297" y="0"/>
                    <a:pt x="315" y="5"/>
                    <a:pt x="332" y="13"/>
                  </a:cubicBezTo>
                  <a:cubicBezTo>
                    <a:pt x="348" y="21"/>
                    <a:pt x="362" y="33"/>
                    <a:pt x="374" y="48"/>
                  </a:cubicBezTo>
                  <a:cubicBezTo>
                    <a:pt x="387" y="63"/>
                    <a:pt x="396" y="80"/>
                    <a:pt x="403" y="100"/>
                  </a:cubicBezTo>
                  <a:cubicBezTo>
                    <a:pt x="410" y="119"/>
                    <a:pt x="413" y="140"/>
                    <a:pt x="413" y="163"/>
                  </a:cubicBezTo>
                  <a:cubicBezTo>
                    <a:pt x="413" y="178"/>
                    <a:pt x="412" y="192"/>
                    <a:pt x="409" y="206"/>
                  </a:cubicBezTo>
                  <a:cubicBezTo>
                    <a:pt x="405" y="220"/>
                    <a:pt x="401" y="233"/>
                    <a:pt x="395" y="245"/>
                  </a:cubicBezTo>
                  <a:cubicBezTo>
                    <a:pt x="389" y="257"/>
                    <a:pt x="382" y="268"/>
                    <a:pt x="374" y="278"/>
                  </a:cubicBezTo>
                  <a:cubicBezTo>
                    <a:pt x="366" y="288"/>
                    <a:pt x="357" y="297"/>
                    <a:pt x="347" y="305"/>
                  </a:cubicBezTo>
                  <a:cubicBezTo>
                    <a:pt x="445" y="301"/>
                    <a:pt x="445" y="301"/>
                    <a:pt x="445" y="301"/>
                  </a:cubicBezTo>
                  <a:cubicBezTo>
                    <a:pt x="445" y="301"/>
                    <a:pt x="445" y="301"/>
                    <a:pt x="446" y="301"/>
                  </a:cubicBezTo>
                  <a:cubicBezTo>
                    <a:pt x="446" y="301"/>
                    <a:pt x="447" y="301"/>
                    <a:pt x="447" y="301"/>
                  </a:cubicBezTo>
                  <a:cubicBezTo>
                    <a:pt x="448" y="301"/>
                    <a:pt x="449" y="301"/>
                    <a:pt x="450" y="301"/>
                  </a:cubicBezTo>
                  <a:cubicBezTo>
                    <a:pt x="451" y="301"/>
                    <a:pt x="452" y="301"/>
                    <a:pt x="453" y="301"/>
                  </a:cubicBezTo>
                  <a:cubicBezTo>
                    <a:pt x="459" y="300"/>
                    <a:pt x="468" y="301"/>
                    <a:pt x="478" y="302"/>
                  </a:cubicBezTo>
                  <a:cubicBezTo>
                    <a:pt x="487" y="304"/>
                    <a:pt x="498" y="307"/>
                    <a:pt x="508" y="313"/>
                  </a:cubicBezTo>
                  <a:cubicBezTo>
                    <a:pt x="517" y="319"/>
                    <a:pt x="526" y="327"/>
                    <a:pt x="533" y="339"/>
                  </a:cubicBezTo>
                  <a:cubicBezTo>
                    <a:pt x="539" y="351"/>
                    <a:pt x="544" y="367"/>
                    <a:pt x="543" y="388"/>
                  </a:cubicBezTo>
                  <a:cubicBezTo>
                    <a:pt x="543" y="407"/>
                    <a:pt x="543" y="444"/>
                    <a:pt x="543" y="489"/>
                  </a:cubicBezTo>
                  <a:cubicBezTo>
                    <a:pt x="543" y="535"/>
                    <a:pt x="543" y="588"/>
                    <a:pt x="543" y="639"/>
                  </a:cubicBezTo>
                  <a:cubicBezTo>
                    <a:pt x="542" y="690"/>
                    <a:pt x="542" y="739"/>
                    <a:pt x="542" y="777"/>
                  </a:cubicBezTo>
                  <a:cubicBezTo>
                    <a:pt x="542" y="814"/>
                    <a:pt x="542" y="840"/>
                    <a:pt x="542" y="845"/>
                  </a:cubicBezTo>
                  <a:cubicBezTo>
                    <a:pt x="542" y="845"/>
                    <a:pt x="541" y="848"/>
                    <a:pt x="540" y="852"/>
                  </a:cubicBezTo>
                  <a:cubicBezTo>
                    <a:pt x="539" y="856"/>
                    <a:pt x="537" y="862"/>
                    <a:pt x="534" y="867"/>
                  </a:cubicBezTo>
                  <a:cubicBezTo>
                    <a:pt x="530" y="873"/>
                    <a:pt x="526" y="878"/>
                    <a:pt x="520" y="882"/>
                  </a:cubicBezTo>
                  <a:cubicBezTo>
                    <a:pt x="514" y="887"/>
                    <a:pt x="507" y="890"/>
                    <a:pt x="497" y="891"/>
                  </a:cubicBezTo>
                  <a:cubicBezTo>
                    <a:pt x="488" y="892"/>
                    <a:pt x="480" y="889"/>
                    <a:pt x="474" y="886"/>
                  </a:cubicBezTo>
                  <a:cubicBezTo>
                    <a:pt x="468" y="882"/>
                    <a:pt x="464" y="877"/>
                    <a:pt x="461" y="872"/>
                  </a:cubicBezTo>
                  <a:cubicBezTo>
                    <a:pt x="458" y="866"/>
                    <a:pt x="456" y="861"/>
                    <a:pt x="454" y="856"/>
                  </a:cubicBezTo>
                  <a:cubicBezTo>
                    <a:pt x="453" y="852"/>
                    <a:pt x="453" y="849"/>
                    <a:pt x="453" y="848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53" y="491"/>
                    <a:pt x="453" y="489"/>
                    <a:pt x="452" y="487"/>
                  </a:cubicBezTo>
                  <a:cubicBezTo>
                    <a:pt x="452" y="485"/>
                    <a:pt x="451" y="482"/>
                    <a:pt x="449" y="479"/>
                  </a:cubicBezTo>
                  <a:cubicBezTo>
                    <a:pt x="448" y="476"/>
                    <a:pt x="446" y="473"/>
                    <a:pt x="443" y="470"/>
                  </a:cubicBezTo>
                  <a:cubicBezTo>
                    <a:pt x="440" y="468"/>
                    <a:pt x="437" y="467"/>
                    <a:pt x="432" y="467"/>
                  </a:cubicBezTo>
                  <a:cubicBezTo>
                    <a:pt x="428" y="467"/>
                    <a:pt x="425" y="469"/>
                    <a:pt x="422" y="472"/>
                  </a:cubicBezTo>
                  <a:cubicBezTo>
                    <a:pt x="420" y="475"/>
                    <a:pt x="418" y="478"/>
                    <a:pt x="417" y="482"/>
                  </a:cubicBezTo>
                  <a:cubicBezTo>
                    <a:pt x="416" y="486"/>
                    <a:pt x="415" y="489"/>
                    <a:pt x="415" y="492"/>
                  </a:cubicBezTo>
                  <a:cubicBezTo>
                    <a:pt x="415" y="495"/>
                    <a:pt x="415" y="497"/>
                    <a:pt x="415" y="497"/>
                  </a:cubicBezTo>
                  <a:cubicBezTo>
                    <a:pt x="413" y="1370"/>
                    <a:pt x="413" y="1370"/>
                    <a:pt x="413" y="1370"/>
                  </a:cubicBezTo>
                  <a:cubicBezTo>
                    <a:pt x="413" y="1371"/>
                    <a:pt x="413" y="1375"/>
                    <a:pt x="412" y="1382"/>
                  </a:cubicBezTo>
                  <a:cubicBezTo>
                    <a:pt x="410" y="1388"/>
                    <a:pt x="408" y="1396"/>
                    <a:pt x="404" y="1405"/>
                  </a:cubicBezTo>
                  <a:cubicBezTo>
                    <a:pt x="401" y="1413"/>
                    <a:pt x="396" y="1422"/>
                    <a:pt x="389" y="1429"/>
                  </a:cubicBezTo>
                  <a:cubicBezTo>
                    <a:pt x="382" y="1435"/>
                    <a:pt x="373" y="1440"/>
                    <a:pt x="362" y="1442"/>
                  </a:cubicBezTo>
                  <a:cubicBezTo>
                    <a:pt x="350" y="1444"/>
                    <a:pt x="341" y="1441"/>
                    <a:pt x="334" y="1436"/>
                  </a:cubicBezTo>
                  <a:cubicBezTo>
                    <a:pt x="327" y="1431"/>
                    <a:pt x="321" y="1423"/>
                    <a:pt x="317" y="1415"/>
                  </a:cubicBezTo>
                  <a:cubicBezTo>
                    <a:pt x="313" y="1407"/>
                    <a:pt x="310" y="1399"/>
                    <a:pt x="308" y="1393"/>
                  </a:cubicBezTo>
                  <a:cubicBezTo>
                    <a:pt x="307" y="1386"/>
                    <a:pt x="306" y="1382"/>
                    <a:pt x="306" y="1381"/>
                  </a:cubicBezTo>
                  <a:cubicBezTo>
                    <a:pt x="306" y="982"/>
                    <a:pt x="306" y="982"/>
                    <a:pt x="306" y="982"/>
                  </a:cubicBezTo>
                  <a:cubicBezTo>
                    <a:pt x="306" y="981"/>
                    <a:pt x="306" y="978"/>
                    <a:pt x="306" y="974"/>
                  </a:cubicBezTo>
                  <a:cubicBezTo>
                    <a:pt x="306" y="970"/>
                    <a:pt x="305" y="965"/>
                    <a:pt x="304" y="960"/>
                  </a:cubicBezTo>
                  <a:cubicBezTo>
                    <a:pt x="302" y="955"/>
                    <a:pt x="300" y="950"/>
                    <a:pt x="296" y="946"/>
                  </a:cubicBezTo>
                  <a:cubicBezTo>
                    <a:pt x="292" y="943"/>
                    <a:pt x="287" y="941"/>
                    <a:pt x="279" y="941"/>
                  </a:cubicBezTo>
                  <a:cubicBezTo>
                    <a:pt x="272" y="942"/>
                    <a:pt x="267" y="945"/>
                    <a:pt x="263" y="949"/>
                  </a:cubicBezTo>
                  <a:cubicBezTo>
                    <a:pt x="259" y="954"/>
                    <a:pt x="256" y="959"/>
                    <a:pt x="255" y="964"/>
                  </a:cubicBezTo>
                  <a:cubicBezTo>
                    <a:pt x="253" y="970"/>
                    <a:pt x="253" y="975"/>
                    <a:pt x="253" y="979"/>
                  </a:cubicBezTo>
                  <a:cubicBezTo>
                    <a:pt x="253" y="984"/>
                    <a:pt x="253" y="986"/>
                    <a:pt x="253" y="987"/>
                  </a:cubicBezTo>
                  <a:cubicBezTo>
                    <a:pt x="253" y="1388"/>
                    <a:pt x="253" y="1388"/>
                    <a:pt x="253" y="1388"/>
                  </a:cubicBezTo>
                  <a:cubicBezTo>
                    <a:pt x="253" y="1389"/>
                    <a:pt x="253" y="1394"/>
                    <a:pt x="251" y="1401"/>
                  </a:cubicBezTo>
                  <a:cubicBezTo>
                    <a:pt x="249" y="1408"/>
                    <a:pt x="246" y="1417"/>
                    <a:pt x="242" y="1426"/>
                  </a:cubicBezTo>
                  <a:cubicBezTo>
                    <a:pt x="238" y="1435"/>
                    <a:pt x="232" y="1444"/>
                    <a:pt x="225" y="1451"/>
                  </a:cubicBezTo>
                  <a:cubicBezTo>
                    <a:pt x="217" y="1458"/>
                    <a:pt x="208" y="1464"/>
                    <a:pt x="196" y="1466"/>
                  </a:cubicBezTo>
                  <a:cubicBezTo>
                    <a:pt x="185" y="1467"/>
                    <a:pt x="176" y="1465"/>
                    <a:pt x="168" y="1460"/>
                  </a:cubicBezTo>
                  <a:cubicBezTo>
                    <a:pt x="161" y="1455"/>
                    <a:pt x="156" y="1448"/>
                    <a:pt x="152" y="1440"/>
                  </a:cubicBezTo>
                  <a:cubicBezTo>
                    <a:pt x="148" y="1432"/>
                    <a:pt x="146" y="1425"/>
                    <a:pt x="144" y="1418"/>
                  </a:cubicBezTo>
                  <a:cubicBezTo>
                    <a:pt x="143" y="1412"/>
                    <a:pt x="142" y="1408"/>
                    <a:pt x="142" y="1407"/>
                  </a:cubicBezTo>
                  <a:cubicBezTo>
                    <a:pt x="140" y="511"/>
                    <a:pt x="140" y="511"/>
                    <a:pt x="140" y="511"/>
                  </a:cubicBezTo>
                  <a:cubicBezTo>
                    <a:pt x="139" y="510"/>
                    <a:pt x="139" y="508"/>
                    <a:pt x="139" y="505"/>
                  </a:cubicBezTo>
                  <a:cubicBezTo>
                    <a:pt x="139" y="503"/>
                    <a:pt x="138" y="499"/>
                    <a:pt x="137" y="495"/>
                  </a:cubicBezTo>
                  <a:cubicBezTo>
                    <a:pt x="136" y="492"/>
                    <a:pt x="134" y="488"/>
                    <a:pt x="132" y="486"/>
                  </a:cubicBezTo>
                  <a:cubicBezTo>
                    <a:pt x="129" y="483"/>
                    <a:pt x="125" y="481"/>
                    <a:pt x="121" y="481"/>
                  </a:cubicBezTo>
                  <a:cubicBezTo>
                    <a:pt x="116" y="482"/>
                    <a:pt x="112" y="483"/>
                    <a:pt x="109" y="486"/>
                  </a:cubicBezTo>
                  <a:cubicBezTo>
                    <a:pt x="106" y="488"/>
                    <a:pt x="104" y="492"/>
                    <a:pt x="103" y="495"/>
                  </a:cubicBezTo>
                  <a:cubicBezTo>
                    <a:pt x="101" y="498"/>
                    <a:pt x="100" y="502"/>
                    <a:pt x="99" y="504"/>
                  </a:cubicBezTo>
                  <a:cubicBezTo>
                    <a:pt x="99" y="507"/>
                    <a:pt x="99" y="508"/>
                    <a:pt x="98" y="509"/>
                  </a:cubicBezTo>
                  <a:cubicBezTo>
                    <a:pt x="100" y="878"/>
                    <a:pt x="100" y="878"/>
                    <a:pt x="100" y="878"/>
                  </a:cubicBezTo>
                  <a:cubicBezTo>
                    <a:pt x="100" y="879"/>
                    <a:pt x="99" y="882"/>
                    <a:pt x="98" y="887"/>
                  </a:cubicBezTo>
                  <a:cubicBezTo>
                    <a:pt x="97" y="892"/>
                    <a:pt x="94" y="898"/>
                    <a:pt x="91" y="904"/>
                  </a:cubicBezTo>
                  <a:cubicBezTo>
                    <a:pt x="88" y="910"/>
                    <a:pt x="83" y="916"/>
                    <a:pt x="76" y="921"/>
                  </a:cubicBezTo>
                  <a:cubicBezTo>
                    <a:pt x="70" y="926"/>
                    <a:pt x="62" y="929"/>
                    <a:pt x="51" y="930"/>
                  </a:cubicBezTo>
                  <a:cubicBezTo>
                    <a:pt x="41" y="931"/>
                    <a:pt x="33" y="929"/>
                    <a:pt x="26" y="926"/>
                  </a:cubicBezTo>
                  <a:cubicBezTo>
                    <a:pt x="20" y="923"/>
                    <a:pt x="15" y="918"/>
                    <a:pt x="11" y="913"/>
                  </a:cubicBezTo>
                  <a:cubicBezTo>
                    <a:pt x="8" y="907"/>
                    <a:pt x="6" y="902"/>
                    <a:pt x="4" y="898"/>
                  </a:cubicBezTo>
                  <a:cubicBezTo>
                    <a:pt x="3" y="894"/>
                    <a:pt x="2" y="891"/>
                    <a:pt x="2" y="890"/>
                  </a:cubicBezTo>
                  <a:cubicBezTo>
                    <a:pt x="2" y="885"/>
                    <a:pt x="2" y="858"/>
                    <a:pt x="2" y="819"/>
                  </a:cubicBezTo>
                  <a:cubicBezTo>
                    <a:pt x="2" y="779"/>
                    <a:pt x="1" y="727"/>
                    <a:pt x="1" y="673"/>
                  </a:cubicBezTo>
                  <a:cubicBezTo>
                    <a:pt x="1" y="619"/>
                    <a:pt x="1" y="564"/>
                    <a:pt x="0" y="516"/>
                  </a:cubicBezTo>
                  <a:cubicBezTo>
                    <a:pt x="0" y="468"/>
                    <a:pt x="0" y="429"/>
                    <a:pt x="0" y="409"/>
                  </a:cubicBezTo>
                  <a:cubicBezTo>
                    <a:pt x="0" y="387"/>
                    <a:pt x="4" y="370"/>
                    <a:pt x="11" y="357"/>
                  </a:cubicBezTo>
                  <a:cubicBezTo>
                    <a:pt x="19" y="344"/>
                    <a:pt x="28" y="334"/>
                    <a:pt x="39" y="328"/>
                  </a:cubicBezTo>
                  <a:cubicBezTo>
                    <a:pt x="50" y="321"/>
                    <a:pt x="61" y="317"/>
                    <a:pt x="72" y="314"/>
                  </a:cubicBezTo>
                  <a:cubicBezTo>
                    <a:pt x="82" y="312"/>
                    <a:pt x="92" y="311"/>
                    <a:pt x="98" y="311"/>
                  </a:cubicBezTo>
                  <a:cubicBezTo>
                    <a:pt x="99" y="311"/>
                    <a:pt x="101" y="311"/>
                    <a:pt x="102" y="311"/>
                  </a:cubicBezTo>
                  <a:cubicBezTo>
                    <a:pt x="103" y="311"/>
                    <a:pt x="104" y="311"/>
                    <a:pt x="104" y="311"/>
                  </a:cubicBezTo>
                  <a:cubicBezTo>
                    <a:pt x="105" y="311"/>
                    <a:pt x="106" y="311"/>
                    <a:pt x="106" y="311"/>
                  </a:cubicBezTo>
                  <a:cubicBezTo>
                    <a:pt x="107" y="311"/>
                    <a:pt x="107" y="311"/>
                    <a:pt x="107" y="311"/>
                  </a:cubicBezTo>
                  <a:cubicBezTo>
                    <a:pt x="210" y="309"/>
                    <a:pt x="210" y="309"/>
                    <a:pt x="210" y="309"/>
                  </a:cubicBezTo>
                  <a:cubicBezTo>
                    <a:pt x="200" y="302"/>
                    <a:pt x="190" y="293"/>
                    <a:pt x="182" y="284"/>
                  </a:cubicBezTo>
                  <a:cubicBezTo>
                    <a:pt x="173" y="274"/>
                    <a:pt x="166" y="263"/>
                    <a:pt x="160" y="251"/>
                  </a:cubicBezTo>
                  <a:cubicBezTo>
                    <a:pt x="154" y="238"/>
                    <a:pt x="149" y="225"/>
                    <a:pt x="145" y="211"/>
                  </a:cubicBezTo>
                  <a:cubicBezTo>
                    <a:pt x="142" y="197"/>
                    <a:pt x="140" y="182"/>
                    <a:pt x="140" y="167"/>
                  </a:cubicBezTo>
                  <a:cubicBezTo>
                    <a:pt x="140" y="144"/>
                    <a:pt x="144" y="122"/>
                    <a:pt x="151" y="102"/>
                  </a:cubicBezTo>
                  <a:cubicBezTo>
                    <a:pt x="158" y="82"/>
                    <a:pt x="168" y="64"/>
                    <a:pt x="181" y="49"/>
                  </a:cubicBezTo>
                  <a:cubicBezTo>
                    <a:pt x="193" y="34"/>
                    <a:pt x="208" y="21"/>
                    <a:pt x="225" y="13"/>
                  </a:cubicBezTo>
                  <a:cubicBezTo>
                    <a:pt x="241" y="5"/>
                    <a:pt x="260" y="0"/>
                    <a:pt x="279" y="0"/>
                  </a:cubicBezTo>
                  <a:close/>
                </a:path>
              </a:pathLst>
            </a:custGeom>
            <a:solidFill>
              <a:srgbClr val="3E9BC8"/>
            </a:solidFill>
            <a:ln w="9525">
              <a:solidFill>
                <a:srgbClr val="3E9BC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uppieren 106"/>
          <p:cNvGrpSpPr/>
          <p:nvPr/>
        </p:nvGrpSpPr>
        <p:grpSpPr bwMode="gray">
          <a:xfrm>
            <a:off x="2897361" y="4546599"/>
            <a:ext cx="261763" cy="602663"/>
            <a:chOff x="-2763838" y="1373188"/>
            <a:chExt cx="2389188" cy="5500688"/>
          </a:xfrm>
        </p:grpSpPr>
        <p:sp>
          <p:nvSpPr>
            <p:cNvPr id="108" name="Freeform 8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gray">
            <a:xfrm>
              <a:off x="-2306638" y="3143251"/>
              <a:ext cx="555625" cy="3719513"/>
            </a:xfrm>
            <a:custGeom>
              <a:avLst/>
              <a:gdLst/>
              <a:ahLst/>
              <a:cxnLst>
                <a:cxn ang="0">
                  <a:pos x="130" y="979"/>
                </a:cxn>
                <a:cxn ang="0">
                  <a:pos x="120" y="961"/>
                </a:cxn>
                <a:cxn ang="0">
                  <a:pos x="115" y="944"/>
                </a:cxn>
                <a:cxn ang="0">
                  <a:pos x="113" y="935"/>
                </a:cxn>
                <a:cxn ang="0">
                  <a:pos x="111" y="39"/>
                </a:cxn>
                <a:cxn ang="0">
                  <a:pos x="110" y="34"/>
                </a:cxn>
                <a:cxn ang="0">
                  <a:pos x="108" y="24"/>
                </a:cxn>
                <a:cxn ang="0">
                  <a:pos x="104" y="15"/>
                </a:cxn>
                <a:cxn ang="0">
                  <a:pos x="94" y="1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4" y="14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20" y="905"/>
                </a:cxn>
                <a:cxn ang="0">
                  <a:pos x="22" y="913"/>
                </a:cxn>
                <a:cxn ang="0">
                  <a:pos x="27" y="930"/>
                </a:cxn>
                <a:cxn ang="0">
                  <a:pos x="37" y="949"/>
                </a:cxn>
                <a:cxn ang="0">
                  <a:pos x="55" y="961"/>
                </a:cxn>
                <a:cxn ang="0">
                  <a:pos x="148" y="992"/>
                </a:cxn>
                <a:cxn ang="0">
                  <a:pos x="130" y="979"/>
                </a:cxn>
              </a:cxnLst>
              <a:rect l="0" t="0" r="r" b="b"/>
              <a:pathLst>
                <a:path w="148" h="992">
                  <a:moveTo>
                    <a:pt x="130" y="979"/>
                  </a:moveTo>
                  <a:cubicBezTo>
                    <a:pt x="126" y="974"/>
                    <a:pt x="122" y="967"/>
                    <a:pt x="120" y="961"/>
                  </a:cubicBezTo>
                  <a:cubicBezTo>
                    <a:pt x="117" y="955"/>
                    <a:pt x="116" y="948"/>
                    <a:pt x="115" y="944"/>
                  </a:cubicBezTo>
                  <a:cubicBezTo>
                    <a:pt x="114" y="939"/>
                    <a:pt x="113" y="936"/>
                    <a:pt x="113" y="935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38"/>
                    <a:pt x="110" y="37"/>
                    <a:pt x="110" y="34"/>
                  </a:cubicBezTo>
                  <a:cubicBezTo>
                    <a:pt x="110" y="31"/>
                    <a:pt x="109" y="28"/>
                    <a:pt x="108" y="24"/>
                  </a:cubicBezTo>
                  <a:cubicBezTo>
                    <a:pt x="107" y="21"/>
                    <a:pt x="106" y="17"/>
                    <a:pt x="104" y="15"/>
                  </a:cubicBezTo>
                  <a:cubicBezTo>
                    <a:pt x="101" y="12"/>
                    <a:pt x="98" y="10"/>
                    <a:pt x="94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5"/>
                  </a:cubicBezTo>
                  <a:cubicBezTo>
                    <a:pt x="12" y="7"/>
                    <a:pt x="13" y="11"/>
                    <a:pt x="14" y="14"/>
                  </a:cubicBezTo>
                  <a:cubicBezTo>
                    <a:pt x="15" y="17"/>
                    <a:pt x="16" y="21"/>
                    <a:pt x="16" y="23"/>
                  </a:cubicBezTo>
                  <a:cubicBezTo>
                    <a:pt x="16" y="26"/>
                    <a:pt x="16" y="28"/>
                    <a:pt x="16" y="28"/>
                  </a:cubicBezTo>
                  <a:cubicBezTo>
                    <a:pt x="20" y="905"/>
                    <a:pt x="20" y="905"/>
                    <a:pt x="20" y="905"/>
                  </a:cubicBezTo>
                  <a:cubicBezTo>
                    <a:pt x="20" y="906"/>
                    <a:pt x="21" y="909"/>
                    <a:pt x="22" y="913"/>
                  </a:cubicBezTo>
                  <a:cubicBezTo>
                    <a:pt x="23" y="918"/>
                    <a:pt x="24" y="924"/>
                    <a:pt x="27" y="930"/>
                  </a:cubicBezTo>
                  <a:cubicBezTo>
                    <a:pt x="29" y="937"/>
                    <a:pt x="33" y="943"/>
                    <a:pt x="37" y="949"/>
                  </a:cubicBezTo>
                  <a:cubicBezTo>
                    <a:pt x="42" y="954"/>
                    <a:pt x="48" y="959"/>
                    <a:pt x="55" y="961"/>
                  </a:cubicBezTo>
                  <a:cubicBezTo>
                    <a:pt x="148" y="992"/>
                    <a:pt x="148" y="992"/>
                    <a:pt x="148" y="992"/>
                  </a:cubicBezTo>
                  <a:cubicBezTo>
                    <a:pt x="141" y="990"/>
                    <a:pt x="135" y="985"/>
                    <a:pt x="130" y="97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gray">
            <a:xfrm>
              <a:off x="-2246313" y="1373188"/>
              <a:ext cx="877888" cy="1158875"/>
            </a:xfrm>
            <a:custGeom>
              <a:avLst/>
              <a:gdLst/>
              <a:ahLst/>
              <a:cxnLst>
                <a:cxn ang="0">
                  <a:pos x="165" y="309"/>
                </a:cxn>
                <a:cxn ang="0">
                  <a:pos x="69" y="302"/>
                </a:cxn>
                <a:cxn ang="0">
                  <a:pos x="41" y="278"/>
                </a:cxn>
                <a:cxn ang="0">
                  <a:pos x="20" y="246"/>
                </a:cxn>
                <a:cxn ang="0">
                  <a:pos x="6" y="207"/>
                </a:cxn>
                <a:cxn ang="0">
                  <a:pos x="0" y="164"/>
                </a:cxn>
                <a:cxn ang="0">
                  <a:pos x="11" y="100"/>
                </a:cxn>
                <a:cxn ang="0">
                  <a:pos x="40" y="48"/>
                </a:cxn>
                <a:cxn ang="0">
                  <a:pos x="84" y="13"/>
                </a:cxn>
                <a:cxn ang="0">
                  <a:pos x="137" y="1"/>
                </a:cxn>
                <a:cxn ang="0">
                  <a:pos x="234" y="0"/>
                </a:cxn>
                <a:cxn ang="0">
                  <a:pos x="180" y="13"/>
                </a:cxn>
                <a:cxn ang="0">
                  <a:pos x="136" y="49"/>
                </a:cxn>
                <a:cxn ang="0">
                  <a:pos x="106" y="102"/>
                </a:cxn>
                <a:cxn ang="0">
                  <a:pos x="95" y="167"/>
                </a:cxn>
                <a:cxn ang="0">
                  <a:pos x="100" y="211"/>
                </a:cxn>
                <a:cxn ang="0">
                  <a:pos x="115" y="251"/>
                </a:cxn>
                <a:cxn ang="0">
                  <a:pos x="137" y="284"/>
                </a:cxn>
                <a:cxn ang="0">
                  <a:pos x="165" y="309"/>
                </a:cxn>
              </a:cxnLst>
              <a:rect l="0" t="0" r="r" b="b"/>
              <a:pathLst>
                <a:path w="234" h="309">
                  <a:moveTo>
                    <a:pt x="165" y="309"/>
                  </a:moveTo>
                  <a:cubicBezTo>
                    <a:pt x="69" y="302"/>
                    <a:pt x="69" y="302"/>
                    <a:pt x="69" y="302"/>
                  </a:cubicBezTo>
                  <a:cubicBezTo>
                    <a:pt x="59" y="296"/>
                    <a:pt x="50" y="287"/>
                    <a:pt x="41" y="278"/>
                  </a:cubicBezTo>
                  <a:cubicBezTo>
                    <a:pt x="33" y="268"/>
                    <a:pt x="26" y="258"/>
                    <a:pt x="20" y="246"/>
                  </a:cubicBezTo>
                  <a:cubicBezTo>
                    <a:pt x="14" y="234"/>
                    <a:pt x="9" y="221"/>
                    <a:pt x="6" y="207"/>
                  </a:cubicBezTo>
                  <a:cubicBezTo>
                    <a:pt x="2" y="193"/>
                    <a:pt x="0" y="179"/>
                    <a:pt x="0" y="164"/>
                  </a:cubicBezTo>
                  <a:cubicBezTo>
                    <a:pt x="0" y="141"/>
                    <a:pt x="4" y="120"/>
                    <a:pt x="11" y="100"/>
                  </a:cubicBezTo>
                  <a:cubicBezTo>
                    <a:pt x="18" y="81"/>
                    <a:pt x="28" y="63"/>
                    <a:pt x="40" y="48"/>
                  </a:cubicBezTo>
                  <a:cubicBezTo>
                    <a:pt x="53" y="33"/>
                    <a:pt x="67" y="22"/>
                    <a:pt x="84" y="13"/>
                  </a:cubicBezTo>
                  <a:cubicBezTo>
                    <a:pt x="100" y="5"/>
                    <a:pt x="118" y="1"/>
                    <a:pt x="137" y="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15" y="0"/>
                    <a:pt x="196" y="5"/>
                    <a:pt x="180" y="13"/>
                  </a:cubicBezTo>
                  <a:cubicBezTo>
                    <a:pt x="163" y="21"/>
                    <a:pt x="148" y="34"/>
                    <a:pt x="136" y="49"/>
                  </a:cubicBezTo>
                  <a:cubicBezTo>
                    <a:pt x="123" y="64"/>
                    <a:pt x="113" y="82"/>
                    <a:pt x="106" y="102"/>
                  </a:cubicBezTo>
                  <a:cubicBezTo>
                    <a:pt x="99" y="122"/>
                    <a:pt x="95" y="144"/>
                    <a:pt x="95" y="167"/>
                  </a:cubicBezTo>
                  <a:cubicBezTo>
                    <a:pt x="95" y="182"/>
                    <a:pt x="97" y="197"/>
                    <a:pt x="100" y="211"/>
                  </a:cubicBezTo>
                  <a:cubicBezTo>
                    <a:pt x="104" y="225"/>
                    <a:pt x="109" y="238"/>
                    <a:pt x="115" y="251"/>
                  </a:cubicBezTo>
                  <a:cubicBezTo>
                    <a:pt x="121" y="263"/>
                    <a:pt x="128" y="274"/>
                    <a:pt x="137" y="284"/>
                  </a:cubicBezTo>
                  <a:cubicBezTo>
                    <a:pt x="145" y="293"/>
                    <a:pt x="155" y="302"/>
                    <a:pt x="165" y="30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gray">
            <a:xfrm>
              <a:off x="-2763838" y="2505076"/>
              <a:ext cx="1136650" cy="2354263"/>
            </a:xfrm>
            <a:custGeom>
              <a:avLst/>
              <a:gdLst/>
              <a:ahLst/>
              <a:cxnLst>
                <a:cxn ang="0">
                  <a:pos x="303" y="7"/>
                </a:cxn>
                <a:cxn ang="0">
                  <a:pos x="207" y="0"/>
                </a:cxn>
                <a:cxn ang="0">
                  <a:pos x="106" y="3"/>
                </a:cxn>
                <a:cxn ang="0">
                  <a:pos x="106" y="3"/>
                </a:cxn>
                <a:cxn ang="0">
                  <a:pos x="105" y="3"/>
                </a:cxn>
                <a:cxn ang="0">
                  <a:pos x="103" y="3"/>
                </a:cxn>
                <a:cxn ang="0">
                  <a:pos x="100" y="3"/>
                </a:cxn>
                <a:cxn ang="0">
                  <a:pos x="97" y="3"/>
                </a:cxn>
                <a:cxn ang="0">
                  <a:pos x="71" y="6"/>
                </a:cxn>
                <a:cxn ang="0">
                  <a:pos x="39" y="19"/>
                </a:cxn>
                <a:cxn ang="0">
                  <a:pos x="12" y="47"/>
                </a:cxn>
                <a:cxn ang="0">
                  <a:pos x="0" y="98"/>
                </a:cxn>
                <a:cxn ang="0">
                  <a:pos x="1" y="203"/>
                </a:cxn>
                <a:cxn ang="0">
                  <a:pos x="2" y="357"/>
                </a:cxn>
                <a:cxn ang="0">
                  <a:pos x="3" y="499"/>
                </a:cxn>
                <a:cxn ang="0">
                  <a:pos x="3" y="569"/>
                </a:cxn>
                <a:cxn ang="0">
                  <a:pos x="5" y="575"/>
                </a:cxn>
                <a:cxn ang="0">
                  <a:pos x="10" y="587"/>
                </a:cxn>
                <a:cxn ang="0">
                  <a:pos x="20" y="599"/>
                </a:cxn>
                <a:cxn ang="0">
                  <a:pos x="37" y="608"/>
                </a:cxn>
                <a:cxn ang="0">
                  <a:pos x="129" y="628"/>
                </a:cxn>
                <a:cxn ang="0">
                  <a:pos x="112" y="619"/>
                </a:cxn>
                <a:cxn ang="0">
                  <a:pos x="102" y="606"/>
                </a:cxn>
                <a:cxn ang="0">
                  <a:pos x="97" y="594"/>
                </a:cxn>
                <a:cxn ang="0">
                  <a:pos x="95" y="588"/>
                </a:cxn>
                <a:cxn ang="0">
                  <a:pos x="95" y="517"/>
                </a:cxn>
                <a:cxn ang="0">
                  <a:pos x="94" y="371"/>
                </a:cxn>
                <a:cxn ang="0">
                  <a:pos x="93" y="214"/>
                </a:cxn>
                <a:cxn ang="0">
                  <a:pos x="93" y="107"/>
                </a:cxn>
                <a:cxn ang="0">
                  <a:pos x="104" y="55"/>
                </a:cxn>
                <a:cxn ang="0">
                  <a:pos x="132" y="26"/>
                </a:cxn>
                <a:cxn ang="0">
                  <a:pos x="165" y="12"/>
                </a:cxn>
                <a:cxn ang="0">
                  <a:pos x="191" y="9"/>
                </a:cxn>
                <a:cxn ang="0">
                  <a:pos x="194" y="9"/>
                </a:cxn>
                <a:cxn ang="0">
                  <a:pos x="197" y="9"/>
                </a:cxn>
                <a:cxn ang="0">
                  <a:pos x="199" y="9"/>
                </a:cxn>
                <a:cxn ang="0">
                  <a:pos x="200" y="9"/>
                </a:cxn>
                <a:cxn ang="0">
                  <a:pos x="200" y="9"/>
                </a:cxn>
                <a:cxn ang="0">
                  <a:pos x="303" y="7"/>
                </a:cxn>
              </a:cxnLst>
              <a:rect l="0" t="0" r="r" b="b"/>
              <a:pathLst>
                <a:path w="303" h="628">
                  <a:moveTo>
                    <a:pt x="303" y="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2" y="3"/>
                    <a:pt x="101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1" y="3"/>
                    <a:pt x="81" y="4"/>
                    <a:pt x="71" y="6"/>
                  </a:cubicBezTo>
                  <a:cubicBezTo>
                    <a:pt x="61" y="8"/>
                    <a:pt x="49" y="12"/>
                    <a:pt x="39" y="19"/>
                  </a:cubicBezTo>
                  <a:cubicBezTo>
                    <a:pt x="28" y="25"/>
                    <a:pt x="19" y="35"/>
                    <a:pt x="12" y="47"/>
                  </a:cubicBezTo>
                  <a:cubicBezTo>
                    <a:pt x="4" y="60"/>
                    <a:pt x="0" y="77"/>
                    <a:pt x="0" y="98"/>
                  </a:cubicBezTo>
                  <a:cubicBezTo>
                    <a:pt x="0" y="118"/>
                    <a:pt x="1" y="156"/>
                    <a:pt x="1" y="203"/>
                  </a:cubicBezTo>
                  <a:cubicBezTo>
                    <a:pt x="1" y="250"/>
                    <a:pt x="2" y="304"/>
                    <a:pt x="2" y="357"/>
                  </a:cubicBezTo>
                  <a:cubicBezTo>
                    <a:pt x="2" y="410"/>
                    <a:pt x="3" y="460"/>
                    <a:pt x="3" y="499"/>
                  </a:cubicBezTo>
                  <a:cubicBezTo>
                    <a:pt x="3" y="538"/>
                    <a:pt x="3" y="564"/>
                    <a:pt x="3" y="569"/>
                  </a:cubicBezTo>
                  <a:cubicBezTo>
                    <a:pt x="3" y="570"/>
                    <a:pt x="4" y="572"/>
                    <a:pt x="5" y="575"/>
                  </a:cubicBezTo>
                  <a:cubicBezTo>
                    <a:pt x="6" y="578"/>
                    <a:pt x="7" y="583"/>
                    <a:pt x="10" y="587"/>
                  </a:cubicBezTo>
                  <a:cubicBezTo>
                    <a:pt x="12" y="591"/>
                    <a:pt x="16" y="596"/>
                    <a:pt x="20" y="599"/>
                  </a:cubicBezTo>
                  <a:cubicBezTo>
                    <a:pt x="24" y="603"/>
                    <a:pt x="30" y="606"/>
                    <a:pt x="37" y="608"/>
                  </a:cubicBezTo>
                  <a:cubicBezTo>
                    <a:pt x="129" y="628"/>
                    <a:pt x="129" y="628"/>
                    <a:pt x="129" y="628"/>
                  </a:cubicBezTo>
                  <a:cubicBezTo>
                    <a:pt x="122" y="626"/>
                    <a:pt x="117" y="623"/>
                    <a:pt x="112" y="619"/>
                  </a:cubicBezTo>
                  <a:cubicBezTo>
                    <a:pt x="108" y="615"/>
                    <a:pt x="104" y="611"/>
                    <a:pt x="102" y="606"/>
                  </a:cubicBezTo>
                  <a:cubicBezTo>
                    <a:pt x="99" y="602"/>
                    <a:pt x="98" y="598"/>
                    <a:pt x="97" y="594"/>
                  </a:cubicBezTo>
                  <a:cubicBezTo>
                    <a:pt x="96" y="591"/>
                    <a:pt x="95" y="589"/>
                    <a:pt x="95" y="588"/>
                  </a:cubicBezTo>
                  <a:cubicBezTo>
                    <a:pt x="95" y="583"/>
                    <a:pt x="95" y="556"/>
                    <a:pt x="95" y="517"/>
                  </a:cubicBezTo>
                  <a:cubicBezTo>
                    <a:pt x="95" y="477"/>
                    <a:pt x="94" y="425"/>
                    <a:pt x="94" y="371"/>
                  </a:cubicBezTo>
                  <a:cubicBezTo>
                    <a:pt x="94" y="317"/>
                    <a:pt x="94" y="262"/>
                    <a:pt x="93" y="214"/>
                  </a:cubicBezTo>
                  <a:cubicBezTo>
                    <a:pt x="93" y="166"/>
                    <a:pt x="93" y="127"/>
                    <a:pt x="93" y="107"/>
                  </a:cubicBezTo>
                  <a:cubicBezTo>
                    <a:pt x="93" y="85"/>
                    <a:pt x="97" y="68"/>
                    <a:pt x="104" y="55"/>
                  </a:cubicBezTo>
                  <a:cubicBezTo>
                    <a:pt x="112" y="42"/>
                    <a:pt x="121" y="32"/>
                    <a:pt x="132" y="26"/>
                  </a:cubicBezTo>
                  <a:cubicBezTo>
                    <a:pt x="143" y="19"/>
                    <a:pt x="154" y="15"/>
                    <a:pt x="165" y="12"/>
                  </a:cubicBezTo>
                  <a:cubicBezTo>
                    <a:pt x="175" y="10"/>
                    <a:pt x="185" y="9"/>
                    <a:pt x="191" y="9"/>
                  </a:cubicBezTo>
                  <a:cubicBezTo>
                    <a:pt x="192" y="9"/>
                    <a:pt x="193" y="9"/>
                    <a:pt x="194" y="9"/>
                  </a:cubicBezTo>
                  <a:cubicBezTo>
                    <a:pt x="195" y="9"/>
                    <a:pt x="196" y="9"/>
                    <a:pt x="197" y="9"/>
                  </a:cubicBezTo>
                  <a:cubicBezTo>
                    <a:pt x="198" y="9"/>
                    <a:pt x="198" y="9"/>
                    <a:pt x="199" y="9"/>
                  </a:cubicBezTo>
                  <a:cubicBezTo>
                    <a:pt x="199" y="9"/>
                    <a:pt x="199" y="9"/>
                    <a:pt x="200" y="9"/>
                  </a:cubicBezTo>
                  <a:cubicBezTo>
                    <a:pt x="200" y="9"/>
                    <a:pt x="200" y="9"/>
                    <a:pt x="200" y="9"/>
                  </a:cubicBezTo>
                  <a:lnTo>
                    <a:pt x="303" y="7"/>
                  </a:ln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gray">
            <a:xfrm>
              <a:off x="-1477963" y="2478088"/>
              <a:ext cx="803275" cy="3810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0" y="4"/>
                </a:cxn>
                <a:cxn ang="0">
                  <a:pos x="97" y="10"/>
                </a:cxn>
                <a:cxn ang="0">
                  <a:pos x="195" y="6"/>
                </a:cxn>
                <a:cxn ang="0">
                  <a:pos x="196" y="6"/>
                </a:cxn>
                <a:cxn ang="0">
                  <a:pos x="197" y="6"/>
                </a:cxn>
                <a:cxn ang="0">
                  <a:pos x="200" y="6"/>
                </a:cxn>
                <a:cxn ang="0">
                  <a:pos x="203" y="6"/>
                </a:cxn>
                <a:cxn ang="0">
                  <a:pos x="206" y="6"/>
                </a:cxn>
                <a:cxn ang="0">
                  <a:pos x="208" y="6"/>
                </a:cxn>
                <a:cxn ang="0">
                  <a:pos x="211" y="6"/>
                </a:cxn>
                <a:cxn ang="0">
                  <a:pos x="214" y="6"/>
                </a:cxn>
                <a:cxn ang="0">
                  <a:pos x="116" y="0"/>
                </a:cxn>
              </a:cxnLst>
              <a:rect l="0" t="0" r="r" b="b"/>
              <a:pathLst>
                <a:path w="214" h="10">
                  <a:moveTo>
                    <a:pt x="116" y="0"/>
                  </a:moveTo>
                  <a:cubicBezTo>
                    <a:pt x="115" y="0"/>
                    <a:pt x="114" y="0"/>
                    <a:pt x="113" y="0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106" y="0"/>
                    <a:pt x="106" y="0"/>
                    <a:pt x="105" y="0"/>
                  </a:cubicBezTo>
                  <a:cubicBezTo>
                    <a:pt x="104" y="0"/>
                    <a:pt x="102" y="0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8" y="0"/>
                    <a:pt x="98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6"/>
                    <a:pt x="195" y="6"/>
                    <a:pt x="196" y="6"/>
                  </a:cubicBezTo>
                  <a:cubicBezTo>
                    <a:pt x="196" y="6"/>
                    <a:pt x="197" y="6"/>
                    <a:pt x="197" y="6"/>
                  </a:cubicBezTo>
                  <a:cubicBezTo>
                    <a:pt x="198" y="6"/>
                    <a:pt x="199" y="6"/>
                    <a:pt x="200" y="6"/>
                  </a:cubicBezTo>
                  <a:cubicBezTo>
                    <a:pt x="201" y="6"/>
                    <a:pt x="202" y="6"/>
                    <a:pt x="203" y="6"/>
                  </a:cubicBezTo>
                  <a:cubicBezTo>
                    <a:pt x="204" y="6"/>
                    <a:pt x="205" y="6"/>
                    <a:pt x="206" y="6"/>
                  </a:cubicBezTo>
                  <a:cubicBezTo>
                    <a:pt x="207" y="6"/>
                    <a:pt x="207" y="6"/>
                    <a:pt x="208" y="6"/>
                  </a:cubicBezTo>
                  <a:cubicBezTo>
                    <a:pt x="209" y="6"/>
                    <a:pt x="210" y="6"/>
                    <a:pt x="211" y="6"/>
                  </a:cubicBezTo>
                  <a:cubicBezTo>
                    <a:pt x="212" y="6"/>
                    <a:pt x="213" y="6"/>
                    <a:pt x="214" y="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3E9B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"/>
            <p:cNvSpPr>
              <a:spLocks/>
            </p:cNvSpPr>
            <p:nvPr/>
          </p:nvSpPr>
          <p:spPr bwMode="gray">
            <a:xfrm>
              <a:off x="-2414588" y="1373188"/>
              <a:ext cx="2039938" cy="5500688"/>
            </a:xfrm>
            <a:custGeom>
              <a:avLst/>
              <a:gdLst/>
              <a:ahLst/>
              <a:cxnLst>
                <a:cxn ang="0">
                  <a:pos x="332" y="13"/>
                </a:cxn>
                <a:cxn ang="0">
                  <a:pos x="403" y="100"/>
                </a:cxn>
                <a:cxn ang="0">
                  <a:pos x="409" y="206"/>
                </a:cxn>
                <a:cxn ang="0">
                  <a:pos x="374" y="278"/>
                </a:cxn>
                <a:cxn ang="0">
                  <a:pos x="445" y="301"/>
                </a:cxn>
                <a:cxn ang="0">
                  <a:pos x="447" y="301"/>
                </a:cxn>
                <a:cxn ang="0">
                  <a:pos x="453" y="301"/>
                </a:cxn>
                <a:cxn ang="0">
                  <a:pos x="508" y="313"/>
                </a:cxn>
                <a:cxn ang="0">
                  <a:pos x="543" y="388"/>
                </a:cxn>
                <a:cxn ang="0">
                  <a:pos x="543" y="639"/>
                </a:cxn>
                <a:cxn ang="0">
                  <a:pos x="542" y="845"/>
                </a:cxn>
                <a:cxn ang="0">
                  <a:pos x="534" y="867"/>
                </a:cxn>
                <a:cxn ang="0">
                  <a:pos x="497" y="891"/>
                </a:cxn>
                <a:cxn ang="0">
                  <a:pos x="461" y="872"/>
                </a:cxn>
                <a:cxn ang="0">
                  <a:pos x="453" y="848"/>
                </a:cxn>
                <a:cxn ang="0">
                  <a:pos x="452" y="487"/>
                </a:cxn>
                <a:cxn ang="0">
                  <a:pos x="443" y="470"/>
                </a:cxn>
                <a:cxn ang="0">
                  <a:pos x="422" y="472"/>
                </a:cxn>
                <a:cxn ang="0">
                  <a:pos x="415" y="492"/>
                </a:cxn>
                <a:cxn ang="0">
                  <a:pos x="413" y="1370"/>
                </a:cxn>
                <a:cxn ang="0">
                  <a:pos x="404" y="1405"/>
                </a:cxn>
                <a:cxn ang="0">
                  <a:pos x="362" y="1442"/>
                </a:cxn>
                <a:cxn ang="0">
                  <a:pos x="317" y="1415"/>
                </a:cxn>
                <a:cxn ang="0">
                  <a:pos x="306" y="1381"/>
                </a:cxn>
                <a:cxn ang="0">
                  <a:pos x="306" y="974"/>
                </a:cxn>
                <a:cxn ang="0">
                  <a:pos x="296" y="946"/>
                </a:cxn>
                <a:cxn ang="0">
                  <a:pos x="263" y="949"/>
                </a:cxn>
                <a:cxn ang="0">
                  <a:pos x="253" y="979"/>
                </a:cxn>
                <a:cxn ang="0">
                  <a:pos x="253" y="1388"/>
                </a:cxn>
                <a:cxn ang="0">
                  <a:pos x="242" y="1426"/>
                </a:cxn>
                <a:cxn ang="0">
                  <a:pos x="196" y="1466"/>
                </a:cxn>
                <a:cxn ang="0">
                  <a:pos x="152" y="1440"/>
                </a:cxn>
                <a:cxn ang="0">
                  <a:pos x="142" y="1407"/>
                </a:cxn>
                <a:cxn ang="0">
                  <a:pos x="139" y="505"/>
                </a:cxn>
                <a:cxn ang="0">
                  <a:pos x="132" y="486"/>
                </a:cxn>
                <a:cxn ang="0">
                  <a:pos x="109" y="486"/>
                </a:cxn>
                <a:cxn ang="0">
                  <a:pos x="99" y="504"/>
                </a:cxn>
                <a:cxn ang="0">
                  <a:pos x="100" y="878"/>
                </a:cxn>
                <a:cxn ang="0">
                  <a:pos x="91" y="904"/>
                </a:cxn>
                <a:cxn ang="0">
                  <a:pos x="51" y="930"/>
                </a:cxn>
                <a:cxn ang="0">
                  <a:pos x="11" y="913"/>
                </a:cxn>
                <a:cxn ang="0">
                  <a:pos x="2" y="890"/>
                </a:cxn>
                <a:cxn ang="0">
                  <a:pos x="1" y="673"/>
                </a:cxn>
                <a:cxn ang="0">
                  <a:pos x="0" y="409"/>
                </a:cxn>
                <a:cxn ang="0">
                  <a:pos x="39" y="328"/>
                </a:cxn>
                <a:cxn ang="0">
                  <a:pos x="98" y="311"/>
                </a:cxn>
                <a:cxn ang="0">
                  <a:pos x="104" y="311"/>
                </a:cxn>
                <a:cxn ang="0">
                  <a:pos x="107" y="311"/>
                </a:cxn>
                <a:cxn ang="0">
                  <a:pos x="182" y="284"/>
                </a:cxn>
                <a:cxn ang="0">
                  <a:pos x="145" y="211"/>
                </a:cxn>
                <a:cxn ang="0">
                  <a:pos x="151" y="102"/>
                </a:cxn>
                <a:cxn ang="0">
                  <a:pos x="225" y="13"/>
                </a:cxn>
              </a:cxnLst>
              <a:rect l="0" t="0" r="r" b="b"/>
              <a:pathLst>
                <a:path w="544" h="1467">
                  <a:moveTo>
                    <a:pt x="279" y="0"/>
                  </a:moveTo>
                  <a:cubicBezTo>
                    <a:pt x="297" y="0"/>
                    <a:pt x="315" y="5"/>
                    <a:pt x="332" y="13"/>
                  </a:cubicBezTo>
                  <a:cubicBezTo>
                    <a:pt x="348" y="21"/>
                    <a:pt x="362" y="33"/>
                    <a:pt x="374" y="48"/>
                  </a:cubicBezTo>
                  <a:cubicBezTo>
                    <a:pt x="387" y="63"/>
                    <a:pt x="396" y="80"/>
                    <a:pt x="403" y="100"/>
                  </a:cubicBezTo>
                  <a:cubicBezTo>
                    <a:pt x="410" y="119"/>
                    <a:pt x="413" y="140"/>
                    <a:pt x="413" y="163"/>
                  </a:cubicBezTo>
                  <a:cubicBezTo>
                    <a:pt x="413" y="178"/>
                    <a:pt x="412" y="192"/>
                    <a:pt x="409" y="206"/>
                  </a:cubicBezTo>
                  <a:cubicBezTo>
                    <a:pt x="405" y="220"/>
                    <a:pt x="401" y="233"/>
                    <a:pt x="395" y="245"/>
                  </a:cubicBezTo>
                  <a:cubicBezTo>
                    <a:pt x="389" y="257"/>
                    <a:pt x="382" y="268"/>
                    <a:pt x="374" y="278"/>
                  </a:cubicBezTo>
                  <a:cubicBezTo>
                    <a:pt x="366" y="288"/>
                    <a:pt x="357" y="297"/>
                    <a:pt x="347" y="305"/>
                  </a:cubicBezTo>
                  <a:cubicBezTo>
                    <a:pt x="445" y="301"/>
                    <a:pt x="445" y="301"/>
                    <a:pt x="445" y="301"/>
                  </a:cubicBezTo>
                  <a:cubicBezTo>
                    <a:pt x="445" y="301"/>
                    <a:pt x="445" y="301"/>
                    <a:pt x="446" y="301"/>
                  </a:cubicBezTo>
                  <a:cubicBezTo>
                    <a:pt x="446" y="301"/>
                    <a:pt x="447" y="301"/>
                    <a:pt x="447" y="301"/>
                  </a:cubicBezTo>
                  <a:cubicBezTo>
                    <a:pt x="448" y="301"/>
                    <a:pt x="449" y="301"/>
                    <a:pt x="450" y="301"/>
                  </a:cubicBezTo>
                  <a:cubicBezTo>
                    <a:pt x="451" y="301"/>
                    <a:pt x="452" y="301"/>
                    <a:pt x="453" y="301"/>
                  </a:cubicBezTo>
                  <a:cubicBezTo>
                    <a:pt x="459" y="300"/>
                    <a:pt x="468" y="301"/>
                    <a:pt x="478" y="302"/>
                  </a:cubicBezTo>
                  <a:cubicBezTo>
                    <a:pt x="487" y="304"/>
                    <a:pt x="498" y="307"/>
                    <a:pt x="508" y="313"/>
                  </a:cubicBezTo>
                  <a:cubicBezTo>
                    <a:pt x="517" y="319"/>
                    <a:pt x="526" y="327"/>
                    <a:pt x="533" y="339"/>
                  </a:cubicBezTo>
                  <a:cubicBezTo>
                    <a:pt x="539" y="351"/>
                    <a:pt x="544" y="367"/>
                    <a:pt x="543" y="388"/>
                  </a:cubicBezTo>
                  <a:cubicBezTo>
                    <a:pt x="543" y="407"/>
                    <a:pt x="543" y="444"/>
                    <a:pt x="543" y="489"/>
                  </a:cubicBezTo>
                  <a:cubicBezTo>
                    <a:pt x="543" y="535"/>
                    <a:pt x="543" y="588"/>
                    <a:pt x="543" y="639"/>
                  </a:cubicBezTo>
                  <a:cubicBezTo>
                    <a:pt x="542" y="690"/>
                    <a:pt x="542" y="739"/>
                    <a:pt x="542" y="777"/>
                  </a:cubicBezTo>
                  <a:cubicBezTo>
                    <a:pt x="542" y="814"/>
                    <a:pt x="542" y="840"/>
                    <a:pt x="542" y="845"/>
                  </a:cubicBezTo>
                  <a:cubicBezTo>
                    <a:pt x="542" y="845"/>
                    <a:pt x="541" y="848"/>
                    <a:pt x="540" y="852"/>
                  </a:cubicBezTo>
                  <a:cubicBezTo>
                    <a:pt x="539" y="856"/>
                    <a:pt x="537" y="862"/>
                    <a:pt x="534" y="867"/>
                  </a:cubicBezTo>
                  <a:cubicBezTo>
                    <a:pt x="530" y="873"/>
                    <a:pt x="526" y="878"/>
                    <a:pt x="520" y="882"/>
                  </a:cubicBezTo>
                  <a:cubicBezTo>
                    <a:pt x="514" y="887"/>
                    <a:pt x="507" y="890"/>
                    <a:pt x="497" y="891"/>
                  </a:cubicBezTo>
                  <a:cubicBezTo>
                    <a:pt x="488" y="892"/>
                    <a:pt x="480" y="889"/>
                    <a:pt x="474" y="886"/>
                  </a:cubicBezTo>
                  <a:cubicBezTo>
                    <a:pt x="468" y="882"/>
                    <a:pt x="464" y="877"/>
                    <a:pt x="461" y="872"/>
                  </a:cubicBezTo>
                  <a:cubicBezTo>
                    <a:pt x="458" y="866"/>
                    <a:pt x="456" y="861"/>
                    <a:pt x="454" y="856"/>
                  </a:cubicBezTo>
                  <a:cubicBezTo>
                    <a:pt x="453" y="852"/>
                    <a:pt x="453" y="849"/>
                    <a:pt x="453" y="848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53" y="491"/>
                    <a:pt x="453" y="489"/>
                    <a:pt x="452" y="487"/>
                  </a:cubicBezTo>
                  <a:cubicBezTo>
                    <a:pt x="452" y="485"/>
                    <a:pt x="451" y="482"/>
                    <a:pt x="449" y="479"/>
                  </a:cubicBezTo>
                  <a:cubicBezTo>
                    <a:pt x="448" y="476"/>
                    <a:pt x="446" y="473"/>
                    <a:pt x="443" y="470"/>
                  </a:cubicBezTo>
                  <a:cubicBezTo>
                    <a:pt x="440" y="468"/>
                    <a:pt x="437" y="467"/>
                    <a:pt x="432" y="467"/>
                  </a:cubicBezTo>
                  <a:cubicBezTo>
                    <a:pt x="428" y="467"/>
                    <a:pt x="425" y="469"/>
                    <a:pt x="422" y="472"/>
                  </a:cubicBezTo>
                  <a:cubicBezTo>
                    <a:pt x="420" y="475"/>
                    <a:pt x="418" y="478"/>
                    <a:pt x="417" y="482"/>
                  </a:cubicBezTo>
                  <a:cubicBezTo>
                    <a:pt x="416" y="486"/>
                    <a:pt x="415" y="489"/>
                    <a:pt x="415" y="492"/>
                  </a:cubicBezTo>
                  <a:cubicBezTo>
                    <a:pt x="415" y="495"/>
                    <a:pt x="415" y="497"/>
                    <a:pt x="415" y="497"/>
                  </a:cubicBezTo>
                  <a:cubicBezTo>
                    <a:pt x="413" y="1370"/>
                    <a:pt x="413" y="1370"/>
                    <a:pt x="413" y="1370"/>
                  </a:cubicBezTo>
                  <a:cubicBezTo>
                    <a:pt x="413" y="1371"/>
                    <a:pt x="413" y="1375"/>
                    <a:pt x="412" y="1382"/>
                  </a:cubicBezTo>
                  <a:cubicBezTo>
                    <a:pt x="410" y="1388"/>
                    <a:pt x="408" y="1396"/>
                    <a:pt x="404" y="1405"/>
                  </a:cubicBezTo>
                  <a:cubicBezTo>
                    <a:pt x="401" y="1413"/>
                    <a:pt x="396" y="1422"/>
                    <a:pt x="389" y="1429"/>
                  </a:cubicBezTo>
                  <a:cubicBezTo>
                    <a:pt x="382" y="1435"/>
                    <a:pt x="373" y="1440"/>
                    <a:pt x="362" y="1442"/>
                  </a:cubicBezTo>
                  <a:cubicBezTo>
                    <a:pt x="350" y="1444"/>
                    <a:pt x="341" y="1441"/>
                    <a:pt x="334" y="1436"/>
                  </a:cubicBezTo>
                  <a:cubicBezTo>
                    <a:pt x="327" y="1431"/>
                    <a:pt x="321" y="1423"/>
                    <a:pt x="317" y="1415"/>
                  </a:cubicBezTo>
                  <a:cubicBezTo>
                    <a:pt x="313" y="1407"/>
                    <a:pt x="310" y="1399"/>
                    <a:pt x="308" y="1393"/>
                  </a:cubicBezTo>
                  <a:cubicBezTo>
                    <a:pt x="307" y="1386"/>
                    <a:pt x="306" y="1382"/>
                    <a:pt x="306" y="1381"/>
                  </a:cubicBezTo>
                  <a:cubicBezTo>
                    <a:pt x="306" y="982"/>
                    <a:pt x="306" y="982"/>
                    <a:pt x="306" y="982"/>
                  </a:cubicBezTo>
                  <a:cubicBezTo>
                    <a:pt x="306" y="981"/>
                    <a:pt x="306" y="978"/>
                    <a:pt x="306" y="974"/>
                  </a:cubicBezTo>
                  <a:cubicBezTo>
                    <a:pt x="306" y="970"/>
                    <a:pt x="305" y="965"/>
                    <a:pt x="304" y="960"/>
                  </a:cubicBezTo>
                  <a:cubicBezTo>
                    <a:pt x="302" y="955"/>
                    <a:pt x="300" y="950"/>
                    <a:pt x="296" y="946"/>
                  </a:cubicBezTo>
                  <a:cubicBezTo>
                    <a:pt x="292" y="943"/>
                    <a:pt x="287" y="941"/>
                    <a:pt x="279" y="941"/>
                  </a:cubicBezTo>
                  <a:cubicBezTo>
                    <a:pt x="272" y="942"/>
                    <a:pt x="267" y="945"/>
                    <a:pt x="263" y="949"/>
                  </a:cubicBezTo>
                  <a:cubicBezTo>
                    <a:pt x="259" y="954"/>
                    <a:pt x="256" y="959"/>
                    <a:pt x="255" y="964"/>
                  </a:cubicBezTo>
                  <a:cubicBezTo>
                    <a:pt x="253" y="970"/>
                    <a:pt x="253" y="975"/>
                    <a:pt x="253" y="979"/>
                  </a:cubicBezTo>
                  <a:cubicBezTo>
                    <a:pt x="253" y="984"/>
                    <a:pt x="253" y="986"/>
                    <a:pt x="253" y="987"/>
                  </a:cubicBezTo>
                  <a:cubicBezTo>
                    <a:pt x="253" y="1388"/>
                    <a:pt x="253" y="1388"/>
                    <a:pt x="253" y="1388"/>
                  </a:cubicBezTo>
                  <a:cubicBezTo>
                    <a:pt x="253" y="1389"/>
                    <a:pt x="253" y="1394"/>
                    <a:pt x="251" y="1401"/>
                  </a:cubicBezTo>
                  <a:cubicBezTo>
                    <a:pt x="249" y="1408"/>
                    <a:pt x="246" y="1417"/>
                    <a:pt x="242" y="1426"/>
                  </a:cubicBezTo>
                  <a:cubicBezTo>
                    <a:pt x="238" y="1435"/>
                    <a:pt x="232" y="1444"/>
                    <a:pt x="225" y="1451"/>
                  </a:cubicBezTo>
                  <a:cubicBezTo>
                    <a:pt x="217" y="1458"/>
                    <a:pt x="208" y="1464"/>
                    <a:pt x="196" y="1466"/>
                  </a:cubicBezTo>
                  <a:cubicBezTo>
                    <a:pt x="185" y="1467"/>
                    <a:pt x="176" y="1465"/>
                    <a:pt x="168" y="1460"/>
                  </a:cubicBezTo>
                  <a:cubicBezTo>
                    <a:pt x="161" y="1455"/>
                    <a:pt x="156" y="1448"/>
                    <a:pt x="152" y="1440"/>
                  </a:cubicBezTo>
                  <a:cubicBezTo>
                    <a:pt x="148" y="1432"/>
                    <a:pt x="146" y="1425"/>
                    <a:pt x="144" y="1418"/>
                  </a:cubicBezTo>
                  <a:cubicBezTo>
                    <a:pt x="143" y="1412"/>
                    <a:pt x="142" y="1408"/>
                    <a:pt x="142" y="1407"/>
                  </a:cubicBezTo>
                  <a:cubicBezTo>
                    <a:pt x="140" y="511"/>
                    <a:pt x="140" y="511"/>
                    <a:pt x="140" y="511"/>
                  </a:cubicBezTo>
                  <a:cubicBezTo>
                    <a:pt x="139" y="510"/>
                    <a:pt x="139" y="508"/>
                    <a:pt x="139" y="505"/>
                  </a:cubicBezTo>
                  <a:cubicBezTo>
                    <a:pt x="139" y="503"/>
                    <a:pt x="138" y="499"/>
                    <a:pt x="137" y="495"/>
                  </a:cubicBezTo>
                  <a:cubicBezTo>
                    <a:pt x="136" y="492"/>
                    <a:pt x="134" y="488"/>
                    <a:pt x="132" y="486"/>
                  </a:cubicBezTo>
                  <a:cubicBezTo>
                    <a:pt x="129" y="483"/>
                    <a:pt x="125" y="481"/>
                    <a:pt x="121" y="481"/>
                  </a:cubicBezTo>
                  <a:cubicBezTo>
                    <a:pt x="116" y="482"/>
                    <a:pt x="112" y="483"/>
                    <a:pt x="109" y="486"/>
                  </a:cubicBezTo>
                  <a:cubicBezTo>
                    <a:pt x="106" y="488"/>
                    <a:pt x="104" y="492"/>
                    <a:pt x="103" y="495"/>
                  </a:cubicBezTo>
                  <a:cubicBezTo>
                    <a:pt x="101" y="498"/>
                    <a:pt x="100" y="502"/>
                    <a:pt x="99" y="504"/>
                  </a:cubicBezTo>
                  <a:cubicBezTo>
                    <a:pt x="99" y="507"/>
                    <a:pt x="99" y="508"/>
                    <a:pt x="98" y="509"/>
                  </a:cubicBezTo>
                  <a:cubicBezTo>
                    <a:pt x="100" y="878"/>
                    <a:pt x="100" y="878"/>
                    <a:pt x="100" y="878"/>
                  </a:cubicBezTo>
                  <a:cubicBezTo>
                    <a:pt x="100" y="879"/>
                    <a:pt x="99" y="882"/>
                    <a:pt x="98" y="887"/>
                  </a:cubicBezTo>
                  <a:cubicBezTo>
                    <a:pt x="97" y="892"/>
                    <a:pt x="94" y="898"/>
                    <a:pt x="91" y="904"/>
                  </a:cubicBezTo>
                  <a:cubicBezTo>
                    <a:pt x="88" y="910"/>
                    <a:pt x="83" y="916"/>
                    <a:pt x="76" y="921"/>
                  </a:cubicBezTo>
                  <a:cubicBezTo>
                    <a:pt x="70" y="926"/>
                    <a:pt x="62" y="929"/>
                    <a:pt x="51" y="930"/>
                  </a:cubicBezTo>
                  <a:cubicBezTo>
                    <a:pt x="41" y="931"/>
                    <a:pt x="33" y="929"/>
                    <a:pt x="26" y="926"/>
                  </a:cubicBezTo>
                  <a:cubicBezTo>
                    <a:pt x="20" y="923"/>
                    <a:pt x="15" y="918"/>
                    <a:pt x="11" y="913"/>
                  </a:cubicBezTo>
                  <a:cubicBezTo>
                    <a:pt x="8" y="907"/>
                    <a:pt x="6" y="902"/>
                    <a:pt x="4" y="898"/>
                  </a:cubicBezTo>
                  <a:cubicBezTo>
                    <a:pt x="3" y="894"/>
                    <a:pt x="2" y="891"/>
                    <a:pt x="2" y="890"/>
                  </a:cubicBezTo>
                  <a:cubicBezTo>
                    <a:pt x="2" y="885"/>
                    <a:pt x="2" y="858"/>
                    <a:pt x="2" y="819"/>
                  </a:cubicBezTo>
                  <a:cubicBezTo>
                    <a:pt x="2" y="779"/>
                    <a:pt x="1" y="727"/>
                    <a:pt x="1" y="673"/>
                  </a:cubicBezTo>
                  <a:cubicBezTo>
                    <a:pt x="1" y="619"/>
                    <a:pt x="1" y="564"/>
                    <a:pt x="0" y="516"/>
                  </a:cubicBezTo>
                  <a:cubicBezTo>
                    <a:pt x="0" y="468"/>
                    <a:pt x="0" y="429"/>
                    <a:pt x="0" y="409"/>
                  </a:cubicBezTo>
                  <a:cubicBezTo>
                    <a:pt x="0" y="387"/>
                    <a:pt x="4" y="370"/>
                    <a:pt x="11" y="357"/>
                  </a:cubicBezTo>
                  <a:cubicBezTo>
                    <a:pt x="19" y="344"/>
                    <a:pt x="28" y="334"/>
                    <a:pt x="39" y="328"/>
                  </a:cubicBezTo>
                  <a:cubicBezTo>
                    <a:pt x="50" y="321"/>
                    <a:pt x="61" y="317"/>
                    <a:pt x="72" y="314"/>
                  </a:cubicBezTo>
                  <a:cubicBezTo>
                    <a:pt x="82" y="312"/>
                    <a:pt x="92" y="311"/>
                    <a:pt x="98" y="311"/>
                  </a:cubicBezTo>
                  <a:cubicBezTo>
                    <a:pt x="99" y="311"/>
                    <a:pt x="101" y="311"/>
                    <a:pt x="102" y="311"/>
                  </a:cubicBezTo>
                  <a:cubicBezTo>
                    <a:pt x="103" y="311"/>
                    <a:pt x="104" y="311"/>
                    <a:pt x="104" y="311"/>
                  </a:cubicBezTo>
                  <a:cubicBezTo>
                    <a:pt x="105" y="311"/>
                    <a:pt x="106" y="311"/>
                    <a:pt x="106" y="311"/>
                  </a:cubicBezTo>
                  <a:cubicBezTo>
                    <a:pt x="107" y="311"/>
                    <a:pt x="107" y="311"/>
                    <a:pt x="107" y="311"/>
                  </a:cubicBezTo>
                  <a:cubicBezTo>
                    <a:pt x="210" y="309"/>
                    <a:pt x="210" y="309"/>
                    <a:pt x="210" y="309"/>
                  </a:cubicBezTo>
                  <a:cubicBezTo>
                    <a:pt x="200" y="302"/>
                    <a:pt x="190" y="293"/>
                    <a:pt x="182" y="284"/>
                  </a:cubicBezTo>
                  <a:cubicBezTo>
                    <a:pt x="173" y="274"/>
                    <a:pt x="166" y="263"/>
                    <a:pt x="160" y="251"/>
                  </a:cubicBezTo>
                  <a:cubicBezTo>
                    <a:pt x="154" y="238"/>
                    <a:pt x="149" y="225"/>
                    <a:pt x="145" y="211"/>
                  </a:cubicBezTo>
                  <a:cubicBezTo>
                    <a:pt x="142" y="197"/>
                    <a:pt x="140" y="182"/>
                    <a:pt x="140" y="167"/>
                  </a:cubicBezTo>
                  <a:cubicBezTo>
                    <a:pt x="140" y="144"/>
                    <a:pt x="144" y="122"/>
                    <a:pt x="151" y="102"/>
                  </a:cubicBezTo>
                  <a:cubicBezTo>
                    <a:pt x="158" y="82"/>
                    <a:pt x="168" y="64"/>
                    <a:pt x="181" y="49"/>
                  </a:cubicBezTo>
                  <a:cubicBezTo>
                    <a:pt x="193" y="34"/>
                    <a:pt x="208" y="21"/>
                    <a:pt x="225" y="13"/>
                  </a:cubicBezTo>
                  <a:cubicBezTo>
                    <a:pt x="241" y="5"/>
                    <a:pt x="260" y="0"/>
                    <a:pt x="279" y="0"/>
                  </a:cubicBezTo>
                  <a:close/>
                </a:path>
              </a:pathLst>
            </a:custGeom>
            <a:solidFill>
              <a:srgbClr val="3E9BC8"/>
            </a:solidFill>
            <a:ln w="9525">
              <a:solidFill>
                <a:srgbClr val="3E9BC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uppieren 116"/>
          <p:cNvGrpSpPr/>
          <p:nvPr/>
        </p:nvGrpSpPr>
        <p:grpSpPr bwMode="gray">
          <a:xfrm>
            <a:off x="1389237" y="3981450"/>
            <a:ext cx="224784" cy="517526"/>
            <a:chOff x="-2763838" y="1373188"/>
            <a:chExt cx="2389188" cy="5500688"/>
          </a:xfrm>
        </p:grpSpPr>
        <p:sp>
          <p:nvSpPr>
            <p:cNvPr id="118" name="Freeform 8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"/>
            <p:cNvSpPr>
              <a:spLocks/>
            </p:cNvSpPr>
            <p:nvPr/>
          </p:nvSpPr>
          <p:spPr bwMode="gray">
            <a:xfrm>
              <a:off x="-2306638" y="3143251"/>
              <a:ext cx="555625" cy="3719513"/>
            </a:xfrm>
            <a:custGeom>
              <a:avLst/>
              <a:gdLst/>
              <a:ahLst/>
              <a:cxnLst>
                <a:cxn ang="0">
                  <a:pos x="130" y="979"/>
                </a:cxn>
                <a:cxn ang="0">
                  <a:pos x="120" y="961"/>
                </a:cxn>
                <a:cxn ang="0">
                  <a:pos x="115" y="944"/>
                </a:cxn>
                <a:cxn ang="0">
                  <a:pos x="113" y="935"/>
                </a:cxn>
                <a:cxn ang="0">
                  <a:pos x="111" y="39"/>
                </a:cxn>
                <a:cxn ang="0">
                  <a:pos x="110" y="34"/>
                </a:cxn>
                <a:cxn ang="0">
                  <a:pos x="108" y="24"/>
                </a:cxn>
                <a:cxn ang="0">
                  <a:pos x="104" y="15"/>
                </a:cxn>
                <a:cxn ang="0">
                  <a:pos x="94" y="1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4" y="14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20" y="905"/>
                </a:cxn>
                <a:cxn ang="0">
                  <a:pos x="22" y="913"/>
                </a:cxn>
                <a:cxn ang="0">
                  <a:pos x="27" y="930"/>
                </a:cxn>
                <a:cxn ang="0">
                  <a:pos x="37" y="949"/>
                </a:cxn>
                <a:cxn ang="0">
                  <a:pos x="55" y="961"/>
                </a:cxn>
                <a:cxn ang="0">
                  <a:pos x="148" y="992"/>
                </a:cxn>
                <a:cxn ang="0">
                  <a:pos x="130" y="979"/>
                </a:cxn>
              </a:cxnLst>
              <a:rect l="0" t="0" r="r" b="b"/>
              <a:pathLst>
                <a:path w="148" h="992">
                  <a:moveTo>
                    <a:pt x="130" y="979"/>
                  </a:moveTo>
                  <a:cubicBezTo>
                    <a:pt x="126" y="974"/>
                    <a:pt x="122" y="967"/>
                    <a:pt x="120" y="961"/>
                  </a:cubicBezTo>
                  <a:cubicBezTo>
                    <a:pt x="117" y="955"/>
                    <a:pt x="116" y="948"/>
                    <a:pt x="115" y="944"/>
                  </a:cubicBezTo>
                  <a:cubicBezTo>
                    <a:pt x="114" y="939"/>
                    <a:pt x="113" y="936"/>
                    <a:pt x="113" y="935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38"/>
                    <a:pt x="110" y="37"/>
                    <a:pt x="110" y="34"/>
                  </a:cubicBezTo>
                  <a:cubicBezTo>
                    <a:pt x="110" y="31"/>
                    <a:pt x="109" y="28"/>
                    <a:pt x="108" y="24"/>
                  </a:cubicBezTo>
                  <a:cubicBezTo>
                    <a:pt x="107" y="21"/>
                    <a:pt x="106" y="17"/>
                    <a:pt x="104" y="15"/>
                  </a:cubicBezTo>
                  <a:cubicBezTo>
                    <a:pt x="101" y="12"/>
                    <a:pt x="98" y="10"/>
                    <a:pt x="94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5"/>
                  </a:cubicBezTo>
                  <a:cubicBezTo>
                    <a:pt x="12" y="7"/>
                    <a:pt x="13" y="11"/>
                    <a:pt x="14" y="14"/>
                  </a:cubicBezTo>
                  <a:cubicBezTo>
                    <a:pt x="15" y="17"/>
                    <a:pt x="16" y="21"/>
                    <a:pt x="16" y="23"/>
                  </a:cubicBezTo>
                  <a:cubicBezTo>
                    <a:pt x="16" y="26"/>
                    <a:pt x="16" y="28"/>
                    <a:pt x="16" y="28"/>
                  </a:cubicBezTo>
                  <a:cubicBezTo>
                    <a:pt x="20" y="905"/>
                    <a:pt x="20" y="905"/>
                    <a:pt x="20" y="905"/>
                  </a:cubicBezTo>
                  <a:cubicBezTo>
                    <a:pt x="20" y="906"/>
                    <a:pt x="21" y="909"/>
                    <a:pt x="22" y="913"/>
                  </a:cubicBezTo>
                  <a:cubicBezTo>
                    <a:pt x="23" y="918"/>
                    <a:pt x="24" y="924"/>
                    <a:pt x="27" y="930"/>
                  </a:cubicBezTo>
                  <a:cubicBezTo>
                    <a:pt x="29" y="937"/>
                    <a:pt x="33" y="943"/>
                    <a:pt x="37" y="949"/>
                  </a:cubicBezTo>
                  <a:cubicBezTo>
                    <a:pt x="42" y="954"/>
                    <a:pt x="48" y="959"/>
                    <a:pt x="55" y="961"/>
                  </a:cubicBezTo>
                  <a:cubicBezTo>
                    <a:pt x="148" y="992"/>
                    <a:pt x="148" y="992"/>
                    <a:pt x="148" y="992"/>
                  </a:cubicBezTo>
                  <a:cubicBezTo>
                    <a:pt x="141" y="990"/>
                    <a:pt x="135" y="985"/>
                    <a:pt x="130" y="97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"/>
            <p:cNvSpPr>
              <a:spLocks/>
            </p:cNvSpPr>
            <p:nvPr/>
          </p:nvSpPr>
          <p:spPr bwMode="gray">
            <a:xfrm>
              <a:off x="-2246313" y="1373188"/>
              <a:ext cx="877888" cy="1158875"/>
            </a:xfrm>
            <a:custGeom>
              <a:avLst/>
              <a:gdLst/>
              <a:ahLst/>
              <a:cxnLst>
                <a:cxn ang="0">
                  <a:pos x="165" y="309"/>
                </a:cxn>
                <a:cxn ang="0">
                  <a:pos x="69" y="302"/>
                </a:cxn>
                <a:cxn ang="0">
                  <a:pos x="41" y="278"/>
                </a:cxn>
                <a:cxn ang="0">
                  <a:pos x="20" y="246"/>
                </a:cxn>
                <a:cxn ang="0">
                  <a:pos x="6" y="207"/>
                </a:cxn>
                <a:cxn ang="0">
                  <a:pos x="0" y="164"/>
                </a:cxn>
                <a:cxn ang="0">
                  <a:pos x="11" y="100"/>
                </a:cxn>
                <a:cxn ang="0">
                  <a:pos x="40" y="48"/>
                </a:cxn>
                <a:cxn ang="0">
                  <a:pos x="84" y="13"/>
                </a:cxn>
                <a:cxn ang="0">
                  <a:pos x="137" y="1"/>
                </a:cxn>
                <a:cxn ang="0">
                  <a:pos x="234" y="0"/>
                </a:cxn>
                <a:cxn ang="0">
                  <a:pos x="180" y="13"/>
                </a:cxn>
                <a:cxn ang="0">
                  <a:pos x="136" y="49"/>
                </a:cxn>
                <a:cxn ang="0">
                  <a:pos x="106" y="102"/>
                </a:cxn>
                <a:cxn ang="0">
                  <a:pos x="95" y="167"/>
                </a:cxn>
                <a:cxn ang="0">
                  <a:pos x="100" y="211"/>
                </a:cxn>
                <a:cxn ang="0">
                  <a:pos x="115" y="251"/>
                </a:cxn>
                <a:cxn ang="0">
                  <a:pos x="137" y="284"/>
                </a:cxn>
                <a:cxn ang="0">
                  <a:pos x="165" y="309"/>
                </a:cxn>
              </a:cxnLst>
              <a:rect l="0" t="0" r="r" b="b"/>
              <a:pathLst>
                <a:path w="234" h="309">
                  <a:moveTo>
                    <a:pt x="165" y="309"/>
                  </a:moveTo>
                  <a:cubicBezTo>
                    <a:pt x="69" y="302"/>
                    <a:pt x="69" y="302"/>
                    <a:pt x="69" y="302"/>
                  </a:cubicBezTo>
                  <a:cubicBezTo>
                    <a:pt x="59" y="296"/>
                    <a:pt x="50" y="287"/>
                    <a:pt x="41" y="278"/>
                  </a:cubicBezTo>
                  <a:cubicBezTo>
                    <a:pt x="33" y="268"/>
                    <a:pt x="26" y="258"/>
                    <a:pt x="20" y="246"/>
                  </a:cubicBezTo>
                  <a:cubicBezTo>
                    <a:pt x="14" y="234"/>
                    <a:pt x="9" y="221"/>
                    <a:pt x="6" y="207"/>
                  </a:cubicBezTo>
                  <a:cubicBezTo>
                    <a:pt x="2" y="193"/>
                    <a:pt x="0" y="179"/>
                    <a:pt x="0" y="164"/>
                  </a:cubicBezTo>
                  <a:cubicBezTo>
                    <a:pt x="0" y="141"/>
                    <a:pt x="4" y="120"/>
                    <a:pt x="11" y="100"/>
                  </a:cubicBezTo>
                  <a:cubicBezTo>
                    <a:pt x="18" y="81"/>
                    <a:pt x="28" y="63"/>
                    <a:pt x="40" y="48"/>
                  </a:cubicBezTo>
                  <a:cubicBezTo>
                    <a:pt x="53" y="33"/>
                    <a:pt x="67" y="22"/>
                    <a:pt x="84" y="13"/>
                  </a:cubicBezTo>
                  <a:cubicBezTo>
                    <a:pt x="100" y="5"/>
                    <a:pt x="118" y="1"/>
                    <a:pt x="137" y="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15" y="0"/>
                    <a:pt x="196" y="5"/>
                    <a:pt x="180" y="13"/>
                  </a:cubicBezTo>
                  <a:cubicBezTo>
                    <a:pt x="163" y="21"/>
                    <a:pt x="148" y="34"/>
                    <a:pt x="136" y="49"/>
                  </a:cubicBezTo>
                  <a:cubicBezTo>
                    <a:pt x="123" y="64"/>
                    <a:pt x="113" y="82"/>
                    <a:pt x="106" y="102"/>
                  </a:cubicBezTo>
                  <a:cubicBezTo>
                    <a:pt x="99" y="122"/>
                    <a:pt x="95" y="144"/>
                    <a:pt x="95" y="167"/>
                  </a:cubicBezTo>
                  <a:cubicBezTo>
                    <a:pt x="95" y="182"/>
                    <a:pt x="97" y="197"/>
                    <a:pt x="100" y="211"/>
                  </a:cubicBezTo>
                  <a:cubicBezTo>
                    <a:pt x="104" y="225"/>
                    <a:pt x="109" y="238"/>
                    <a:pt x="115" y="251"/>
                  </a:cubicBezTo>
                  <a:cubicBezTo>
                    <a:pt x="121" y="263"/>
                    <a:pt x="128" y="274"/>
                    <a:pt x="137" y="284"/>
                  </a:cubicBezTo>
                  <a:cubicBezTo>
                    <a:pt x="145" y="293"/>
                    <a:pt x="155" y="302"/>
                    <a:pt x="165" y="30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"/>
            <p:cNvSpPr>
              <a:spLocks/>
            </p:cNvSpPr>
            <p:nvPr/>
          </p:nvSpPr>
          <p:spPr bwMode="gray">
            <a:xfrm>
              <a:off x="-2763838" y="2505076"/>
              <a:ext cx="1136650" cy="2354263"/>
            </a:xfrm>
            <a:custGeom>
              <a:avLst/>
              <a:gdLst/>
              <a:ahLst/>
              <a:cxnLst>
                <a:cxn ang="0">
                  <a:pos x="303" y="7"/>
                </a:cxn>
                <a:cxn ang="0">
                  <a:pos x="207" y="0"/>
                </a:cxn>
                <a:cxn ang="0">
                  <a:pos x="106" y="3"/>
                </a:cxn>
                <a:cxn ang="0">
                  <a:pos x="106" y="3"/>
                </a:cxn>
                <a:cxn ang="0">
                  <a:pos x="105" y="3"/>
                </a:cxn>
                <a:cxn ang="0">
                  <a:pos x="103" y="3"/>
                </a:cxn>
                <a:cxn ang="0">
                  <a:pos x="100" y="3"/>
                </a:cxn>
                <a:cxn ang="0">
                  <a:pos x="97" y="3"/>
                </a:cxn>
                <a:cxn ang="0">
                  <a:pos x="71" y="6"/>
                </a:cxn>
                <a:cxn ang="0">
                  <a:pos x="39" y="19"/>
                </a:cxn>
                <a:cxn ang="0">
                  <a:pos x="12" y="47"/>
                </a:cxn>
                <a:cxn ang="0">
                  <a:pos x="0" y="98"/>
                </a:cxn>
                <a:cxn ang="0">
                  <a:pos x="1" y="203"/>
                </a:cxn>
                <a:cxn ang="0">
                  <a:pos x="2" y="357"/>
                </a:cxn>
                <a:cxn ang="0">
                  <a:pos x="3" y="499"/>
                </a:cxn>
                <a:cxn ang="0">
                  <a:pos x="3" y="569"/>
                </a:cxn>
                <a:cxn ang="0">
                  <a:pos x="5" y="575"/>
                </a:cxn>
                <a:cxn ang="0">
                  <a:pos x="10" y="587"/>
                </a:cxn>
                <a:cxn ang="0">
                  <a:pos x="20" y="599"/>
                </a:cxn>
                <a:cxn ang="0">
                  <a:pos x="37" y="608"/>
                </a:cxn>
                <a:cxn ang="0">
                  <a:pos x="129" y="628"/>
                </a:cxn>
                <a:cxn ang="0">
                  <a:pos x="112" y="619"/>
                </a:cxn>
                <a:cxn ang="0">
                  <a:pos x="102" y="606"/>
                </a:cxn>
                <a:cxn ang="0">
                  <a:pos x="97" y="594"/>
                </a:cxn>
                <a:cxn ang="0">
                  <a:pos x="95" y="588"/>
                </a:cxn>
                <a:cxn ang="0">
                  <a:pos x="95" y="517"/>
                </a:cxn>
                <a:cxn ang="0">
                  <a:pos x="94" y="371"/>
                </a:cxn>
                <a:cxn ang="0">
                  <a:pos x="93" y="214"/>
                </a:cxn>
                <a:cxn ang="0">
                  <a:pos x="93" y="107"/>
                </a:cxn>
                <a:cxn ang="0">
                  <a:pos x="104" y="55"/>
                </a:cxn>
                <a:cxn ang="0">
                  <a:pos x="132" y="26"/>
                </a:cxn>
                <a:cxn ang="0">
                  <a:pos x="165" y="12"/>
                </a:cxn>
                <a:cxn ang="0">
                  <a:pos x="191" y="9"/>
                </a:cxn>
                <a:cxn ang="0">
                  <a:pos x="194" y="9"/>
                </a:cxn>
                <a:cxn ang="0">
                  <a:pos x="197" y="9"/>
                </a:cxn>
                <a:cxn ang="0">
                  <a:pos x="199" y="9"/>
                </a:cxn>
                <a:cxn ang="0">
                  <a:pos x="200" y="9"/>
                </a:cxn>
                <a:cxn ang="0">
                  <a:pos x="200" y="9"/>
                </a:cxn>
                <a:cxn ang="0">
                  <a:pos x="303" y="7"/>
                </a:cxn>
              </a:cxnLst>
              <a:rect l="0" t="0" r="r" b="b"/>
              <a:pathLst>
                <a:path w="303" h="628">
                  <a:moveTo>
                    <a:pt x="303" y="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2" y="3"/>
                    <a:pt x="101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1" y="3"/>
                    <a:pt x="81" y="4"/>
                    <a:pt x="71" y="6"/>
                  </a:cubicBezTo>
                  <a:cubicBezTo>
                    <a:pt x="61" y="8"/>
                    <a:pt x="49" y="12"/>
                    <a:pt x="39" y="19"/>
                  </a:cubicBezTo>
                  <a:cubicBezTo>
                    <a:pt x="28" y="25"/>
                    <a:pt x="19" y="35"/>
                    <a:pt x="12" y="47"/>
                  </a:cubicBezTo>
                  <a:cubicBezTo>
                    <a:pt x="4" y="60"/>
                    <a:pt x="0" y="77"/>
                    <a:pt x="0" y="98"/>
                  </a:cubicBezTo>
                  <a:cubicBezTo>
                    <a:pt x="0" y="118"/>
                    <a:pt x="1" y="156"/>
                    <a:pt x="1" y="203"/>
                  </a:cubicBezTo>
                  <a:cubicBezTo>
                    <a:pt x="1" y="250"/>
                    <a:pt x="2" y="304"/>
                    <a:pt x="2" y="357"/>
                  </a:cubicBezTo>
                  <a:cubicBezTo>
                    <a:pt x="2" y="410"/>
                    <a:pt x="3" y="460"/>
                    <a:pt x="3" y="499"/>
                  </a:cubicBezTo>
                  <a:cubicBezTo>
                    <a:pt x="3" y="538"/>
                    <a:pt x="3" y="564"/>
                    <a:pt x="3" y="569"/>
                  </a:cubicBezTo>
                  <a:cubicBezTo>
                    <a:pt x="3" y="570"/>
                    <a:pt x="4" y="572"/>
                    <a:pt x="5" y="575"/>
                  </a:cubicBezTo>
                  <a:cubicBezTo>
                    <a:pt x="6" y="578"/>
                    <a:pt x="7" y="583"/>
                    <a:pt x="10" y="587"/>
                  </a:cubicBezTo>
                  <a:cubicBezTo>
                    <a:pt x="12" y="591"/>
                    <a:pt x="16" y="596"/>
                    <a:pt x="20" y="599"/>
                  </a:cubicBezTo>
                  <a:cubicBezTo>
                    <a:pt x="24" y="603"/>
                    <a:pt x="30" y="606"/>
                    <a:pt x="37" y="608"/>
                  </a:cubicBezTo>
                  <a:cubicBezTo>
                    <a:pt x="129" y="628"/>
                    <a:pt x="129" y="628"/>
                    <a:pt x="129" y="628"/>
                  </a:cubicBezTo>
                  <a:cubicBezTo>
                    <a:pt x="122" y="626"/>
                    <a:pt x="117" y="623"/>
                    <a:pt x="112" y="619"/>
                  </a:cubicBezTo>
                  <a:cubicBezTo>
                    <a:pt x="108" y="615"/>
                    <a:pt x="104" y="611"/>
                    <a:pt x="102" y="606"/>
                  </a:cubicBezTo>
                  <a:cubicBezTo>
                    <a:pt x="99" y="602"/>
                    <a:pt x="98" y="598"/>
                    <a:pt x="97" y="594"/>
                  </a:cubicBezTo>
                  <a:cubicBezTo>
                    <a:pt x="96" y="591"/>
                    <a:pt x="95" y="589"/>
                    <a:pt x="95" y="588"/>
                  </a:cubicBezTo>
                  <a:cubicBezTo>
                    <a:pt x="95" y="583"/>
                    <a:pt x="95" y="556"/>
                    <a:pt x="95" y="517"/>
                  </a:cubicBezTo>
                  <a:cubicBezTo>
                    <a:pt x="95" y="477"/>
                    <a:pt x="94" y="425"/>
                    <a:pt x="94" y="371"/>
                  </a:cubicBezTo>
                  <a:cubicBezTo>
                    <a:pt x="94" y="317"/>
                    <a:pt x="94" y="262"/>
                    <a:pt x="93" y="214"/>
                  </a:cubicBezTo>
                  <a:cubicBezTo>
                    <a:pt x="93" y="166"/>
                    <a:pt x="93" y="127"/>
                    <a:pt x="93" y="107"/>
                  </a:cubicBezTo>
                  <a:cubicBezTo>
                    <a:pt x="93" y="85"/>
                    <a:pt x="97" y="68"/>
                    <a:pt x="104" y="55"/>
                  </a:cubicBezTo>
                  <a:cubicBezTo>
                    <a:pt x="112" y="42"/>
                    <a:pt x="121" y="32"/>
                    <a:pt x="132" y="26"/>
                  </a:cubicBezTo>
                  <a:cubicBezTo>
                    <a:pt x="143" y="19"/>
                    <a:pt x="154" y="15"/>
                    <a:pt x="165" y="12"/>
                  </a:cubicBezTo>
                  <a:cubicBezTo>
                    <a:pt x="175" y="10"/>
                    <a:pt x="185" y="9"/>
                    <a:pt x="191" y="9"/>
                  </a:cubicBezTo>
                  <a:cubicBezTo>
                    <a:pt x="192" y="9"/>
                    <a:pt x="193" y="9"/>
                    <a:pt x="194" y="9"/>
                  </a:cubicBezTo>
                  <a:cubicBezTo>
                    <a:pt x="195" y="9"/>
                    <a:pt x="196" y="9"/>
                    <a:pt x="197" y="9"/>
                  </a:cubicBezTo>
                  <a:cubicBezTo>
                    <a:pt x="198" y="9"/>
                    <a:pt x="198" y="9"/>
                    <a:pt x="199" y="9"/>
                  </a:cubicBezTo>
                  <a:cubicBezTo>
                    <a:pt x="199" y="9"/>
                    <a:pt x="199" y="9"/>
                    <a:pt x="200" y="9"/>
                  </a:cubicBezTo>
                  <a:cubicBezTo>
                    <a:pt x="200" y="9"/>
                    <a:pt x="200" y="9"/>
                    <a:pt x="200" y="9"/>
                  </a:cubicBezTo>
                  <a:lnTo>
                    <a:pt x="303" y="7"/>
                  </a:ln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gray">
            <a:xfrm>
              <a:off x="-1477963" y="2478088"/>
              <a:ext cx="803275" cy="3810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0" y="4"/>
                </a:cxn>
                <a:cxn ang="0">
                  <a:pos x="97" y="10"/>
                </a:cxn>
                <a:cxn ang="0">
                  <a:pos x="195" y="6"/>
                </a:cxn>
                <a:cxn ang="0">
                  <a:pos x="196" y="6"/>
                </a:cxn>
                <a:cxn ang="0">
                  <a:pos x="197" y="6"/>
                </a:cxn>
                <a:cxn ang="0">
                  <a:pos x="200" y="6"/>
                </a:cxn>
                <a:cxn ang="0">
                  <a:pos x="203" y="6"/>
                </a:cxn>
                <a:cxn ang="0">
                  <a:pos x="206" y="6"/>
                </a:cxn>
                <a:cxn ang="0">
                  <a:pos x="208" y="6"/>
                </a:cxn>
                <a:cxn ang="0">
                  <a:pos x="211" y="6"/>
                </a:cxn>
                <a:cxn ang="0">
                  <a:pos x="214" y="6"/>
                </a:cxn>
                <a:cxn ang="0">
                  <a:pos x="116" y="0"/>
                </a:cxn>
              </a:cxnLst>
              <a:rect l="0" t="0" r="r" b="b"/>
              <a:pathLst>
                <a:path w="214" h="10">
                  <a:moveTo>
                    <a:pt x="116" y="0"/>
                  </a:moveTo>
                  <a:cubicBezTo>
                    <a:pt x="115" y="0"/>
                    <a:pt x="114" y="0"/>
                    <a:pt x="113" y="0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106" y="0"/>
                    <a:pt x="106" y="0"/>
                    <a:pt x="105" y="0"/>
                  </a:cubicBezTo>
                  <a:cubicBezTo>
                    <a:pt x="104" y="0"/>
                    <a:pt x="102" y="0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8" y="0"/>
                    <a:pt x="98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6"/>
                    <a:pt x="195" y="6"/>
                    <a:pt x="196" y="6"/>
                  </a:cubicBezTo>
                  <a:cubicBezTo>
                    <a:pt x="196" y="6"/>
                    <a:pt x="197" y="6"/>
                    <a:pt x="197" y="6"/>
                  </a:cubicBezTo>
                  <a:cubicBezTo>
                    <a:pt x="198" y="6"/>
                    <a:pt x="199" y="6"/>
                    <a:pt x="200" y="6"/>
                  </a:cubicBezTo>
                  <a:cubicBezTo>
                    <a:pt x="201" y="6"/>
                    <a:pt x="202" y="6"/>
                    <a:pt x="203" y="6"/>
                  </a:cubicBezTo>
                  <a:cubicBezTo>
                    <a:pt x="204" y="6"/>
                    <a:pt x="205" y="6"/>
                    <a:pt x="206" y="6"/>
                  </a:cubicBezTo>
                  <a:cubicBezTo>
                    <a:pt x="207" y="6"/>
                    <a:pt x="207" y="6"/>
                    <a:pt x="208" y="6"/>
                  </a:cubicBezTo>
                  <a:cubicBezTo>
                    <a:pt x="209" y="6"/>
                    <a:pt x="210" y="6"/>
                    <a:pt x="211" y="6"/>
                  </a:cubicBezTo>
                  <a:cubicBezTo>
                    <a:pt x="212" y="6"/>
                    <a:pt x="213" y="6"/>
                    <a:pt x="214" y="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3E9B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gray">
            <a:xfrm>
              <a:off x="-2414588" y="1373188"/>
              <a:ext cx="2039938" cy="5500688"/>
            </a:xfrm>
            <a:custGeom>
              <a:avLst/>
              <a:gdLst/>
              <a:ahLst/>
              <a:cxnLst>
                <a:cxn ang="0">
                  <a:pos x="332" y="13"/>
                </a:cxn>
                <a:cxn ang="0">
                  <a:pos x="403" y="100"/>
                </a:cxn>
                <a:cxn ang="0">
                  <a:pos x="409" y="206"/>
                </a:cxn>
                <a:cxn ang="0">
                  <a:pos x="374" y="278"/>
                </a:cxn>
                <a:cxn ang="0">
                  <a:pos x="445" y="301"/>
                </a:cxn>
                <a:cxn ang="0">
                  <a:pos x="447" y="301"/>
                </a:cxn>
                <a:cxn ang="0">
                  <a:pos x="453" y="301"/>
                </a:cxn>
                <a:cxn ang="0">
                  <a:pos x="508" y="313"/>
                </a:cxn>
                <a:cxn ang="0">
                  <a:pos x="543" y="388"/>
                </a:cxn>
                <a:cxn ang="0">
                  <a:pos x="543" y="639"/>
                </a:cxn>
                <a:cxn ang="0">
                  <a:pos x="542" y="845"/>
                </a:cxn>
                <a:cxn ang="0">
                  <a:pos x="534" y="867"/>
                </a:cxn>
                <a:cxn ang="0">
                  <a:pos x="497" y="891"/>
                </a:cxn>
                <a:cxn ang="0">
                  <a:pos x="461" y="872"/>
                </a:cxn>
                <a:cxn ang="0">
                  <a:pos x="453" y="848"/>
                </a:cxn>
                <a:cxn ang="0">
                  <a:pos x="452" y="487"/>
                </a:cxn>
                <a:cxn ang="0">
                  <a:pos x="443" y="470"/>
                </a:cxn>
                <a:cxn ang="0">
                  <a:pos x="422" y="472"/>
                </a:cxn>
                <a:cxn ang="0">
                  <a:pos x="415" y="492"/>
                </a:cxn>
                <a:cxn ang="0">
                  <a:pos x="413" y="1370"/>
                </a:cxn>
                <a:cxn ang="0">
                  <a:pos x="404" y="1405"/>
                </a:cxn>
                <a:cxn ang="0">
                  <a:pos x="362" y="1442"/>
                </a:cxn>
                <a:cxn ang="0">
                  <a:pos x="317" y="1415"/>
                </a:cxn>
                <a:cxn ang="0">
                  <a:pos x="306" y="1381"/>
                </a:cxn>
                <a:cxn ang="0">
                  <a:pos x="306" y="974"/>
                </a:cxn>
                <a:cxn ang="0">
                  <a:pos x="296" y="946"/>
                </a:cxn>
                <a:cxn ang="0">
                  <a:pos x="263" y="949"/>
                </a:cxn>
                <a:cxn ang="0">
                  <a:pos x="253" y="979"/>
                </a:cxn>
                <a:cxn ang="0">
                  <a:pos x="253" y="1388"/>
                </a:cxn>
                <a:cxn ang="0">
                  <a:pos x="242" y="1426"/>
                </a:cxn>
                <a:cxn ang="0">
                  <a:pos x="196" y="1466"/>
                </a:cxn>
                <a:cxn ang="0">
                  <a:pos x="152" y="1440"/>
                </a:cxn>
                <a:cxn ang="0">
                  <a:pos x="142" y="1407"/>
                </a:cxn>
                <a:cxn ang="0">
                  <a:pos x="139" y="505"/>
                </a:cxn>
                <a:cxn ang="0">
                  <a:pos x="132" y="486"/>
                </a:cxn>
                <a:cxn ang="0">
                  <a:pos x="109" y="486"/>
                </a:cxn>
                <a:cxn ang="0">
                  <a:pos x="99" y="504"/>
                </a:cxn>
                <a:cxn ang="0">
                  <a:pos x="100" y="878"/>
                </a:cxn>
                <a:cxn ang="0">
                  <a:pos x="91" y="904"/>
                </a:cxn>
                <a:cxn ang="0">
                  <a:pos x="51" y="930"/>
                </a:cxn>
                <a:cxn ang="0">
                  <a:pos x="11" y="913"/>
                </a:cxn>
                <a:cxn ang="0">
                  <a:pos x="2" y="890"/>
                </a:cxn>
                <a:cxn ang="0">
                  <a:pos x="1" y="673"/>
                </a:cxn>
                <a:cxn ang="0">
                  <a:pos x="0" y="409"/>
                </a:cxn>
                <a:cxn ang="0">
                  <a:pos x="39" y="328"/>
                </a:cxn>
                <a:cxn ang="0">
                  <a:pos x="98" y="311"/>
                </a:cxn>
                <a:cxn ang="0">
                  <a:pos x="104" y="311"/>
                </a:cxn>
                <a:cxn ang="0">
                  <a:pos x="107" y="311"/>
                </a:cxn>
                <a:cxn ang="0">
                  <a:pos x="182" y="284"/>
                </a:cxn>
                <a:cxn ang="0">
                  <a:pos x="145" y="211"/>
                </a:cxn>
                <a:cxn ang="0">
                  <a:pos x="151" y="102"/>
                </a:cxn>
                <a:cxn ang="0">
                  <a:pos x="225" y="13"/>
                </a:cxn>
              </a:cxnLst>
              <a:rect l="0" t="0" r="r" b="b"/>
              <a:pathLst>
                <a:path w="544" h="1467">
                  <a:moveTo>
                    <a:pt x="279" y="0"/>
                  </a:moveTo>
                  <a:cubicBezTo>
                    <a:pt x="297" y="0"/>
                    <a:pt x="315" y="5"/>
                    <a:pt x="332" y="13"/>
                  </a:cubicBezTo>
                  <a:cubicBezTo>
                    <a:pt x="348" y="21"/>
                    <a:pt x="362" y="33"/>
                    <a:pt x="374" y="48"/>
                  </a:cubicBezTo>
                  <a:cubicBezTo>
                    <a:pt x="387" y="63"/>
                    <a:pt x="396" y="80"/>
                    <a:pt x="403" y="100"/>
                  </a:cubicBezTo>
                  <a:cubicBezTo>
                    <a:pt x="410" y="119"/>
                    <a:pt x="413" y="140"/>
                    <a:pt x="413" y="163"/>
                  </a:cubicBezTo>
                  <a:cubicBezTo>
                    <a:pt x="413" y="178"/>
                    <a:pt x="412" y="192"/>
                    <a:pt x="409" y="206"/>
                  </a:cubicBezTo>
                  <a:cubicBezTo>
                    <a:pt x="405" y="220"/>
                    <a:pt x="401" y="233"/>
                    <a:pt x="395" y="245"/>
                  </a:cubicBezTo>
                  <a:cubicBezTo>
                    <a:pt x="389" y="257"/>
                    <a:pt x="382" y="268"/>
                    <a:pt x="374" y="278"/>
                  </a:cubicBezTo>
                  <a:cubicBezTo>
                    <a:pt x="366" y="288"/>
                    <a:pt x="357" y="297"/>
                    <a:pt x="347" y="305"/>
                  </a:cubicBezTo>
                  <a:cubicBezTo>
                    <a:pt x="445" y="301"/>
                    <a:pt x="445" y="301"/>
                    <a:pt x="445" y="301"/>
                  </a:cubicBezTo>
                  <a:cubicBezTo>
                    <a:pt x="445" y="301"/>
                    <a:pt x="445" y="301"/>
                    <a:pt x="446" y="301"/>
                  </a:cubicBezTo>
                  <a:cubicBezTo>
                    <a:pt x="446" y="301"/>
                    <a:pt x="447" y="301"/>
                    <a:pt x="447" y="301"/>
                  </a:cubicBezTo>
                  <a:cubicBezTo>
                    <a:pt x="448" y="301"/>
                    <a:pt x="449" y="301"/>
                    <a:pt x="450" y="301"/>
                  </a:cubicBezTo>
                  <a:cubicBezTo>
                    <a:pt x="451" y="301"/>
                    <a:pt x="452" y="301"/>
                    <a:pt x="453" y="301"/>
                  </a:cubicBezTo>
                  <a:cubicBezTo>
                    <a:pt x="459" y="300"/>
                    <a:pt x="468" y="301"/>
                    <a:pt x="478" y="302"/>
                  </a:cubicBezTo>
                  <a:cubicBezTo>
                    <a:pt x="487" y="304"/>
                    <a:pt x="498" y="307"/>
                    <a:pt x="508" y="313"/>
                  </a:cubicBezTo>
                  <a:cubicBezTo>
                    <a:pt x="517" y="319"/>
                    <a:pt x="526" y="327"/>
                    <a:pt x="533" y="339"/>
                  </a:cubicBezTo>
                  <a:cubicBezTo>
                    <a:pt x="539" y="351"/>
                    <a:pt x="544" y="367"/>
                    <a:pt x="543" y="388"/>
                  </a:cubicBezTo>
                  <a:cubicBezTo>
                    <a:pt x="543" y="407"/>
                    <a:pt x="543" y="444"/>
                    <a:pt x="543" y="489"/>
                  </a:cubicBezTo>
                  <a:cubicBezTo>
                    <a:pt x="543" y="535"/>
                    <a:pt x="543" y="588"/>
                    <a:pt x="543" y="639"/>
                  </a:cubicBezTo>
                  <a:cubicBezTo>
                    <a:pt x="542" y="690"/>
                    <a:pt x="542" y="739"/>
                    <a:pt x="542" y="777"/>
                  </a:cubicBezTo>
                  <a:cubicBezTo>
                    <a:pt x="542" y="814"/>
                    <a:pt x="542" y="840"/>
                    <a:pt x="542" y="845"/>
                  </a:cubicBezTo>
                  <a:cubicBezTo>
                    <a:pt x="542" y="845"/>
                    <a:pt x="541" y="848"/>
                    <a:pt x="540" y="852"/>
                  </a:cubicBezTo>
                  <a:cubicBezTo>
                    <a:pt x="539" y="856"/>
                    <a:pt x="537" y="862"/>
                    <a:pt x="534" y="867"/>
                  </a:cubicBezTo>
                  <a:cubicBezTo>
                    <a:pt x="530" y="873"/>
                    <a:pt x="526" y="878"/>
                    <a:pt x="520" y="882"/>
                  </a:cubicBezTo>
                  <a:cubicBezTo>
                    <a:pt x="514" y="887"/>
                    <a:pt x="507" y="890"/>
                    <a:pt x="497" y="891"/>
                  </a:cubicBezTo>
                  <a:cubicBezTo>
                    <a:pt x="488" y="892"/>
                    <a:pt x="480" y="889"/>
                    <a:pt x="474" y="886"/>
                  </a:cubicBezTo>
                  <a:cubicBezTo>
                    <a:pt x="468" y="882"/>
                    <a:pt x="464" y="877"/>
                    <a:pt x="461" y="872"/>
                  </a:cubicBezTo>
                  <a:cubicBezTo>
                    <a:pt x="458" y="866"/>
                    <a:pt x="456" y="861"/>
                    <a:pt x="454" y="856"/>
                  </a:cubicBezTo>
                  <a:cubicBezTo>
                    <a:pt x="453" y="852"/>
                    <a:pt x="453" y="849"/>
                    <a:pt x="453" y="848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53" y="491"/>
                    <a:pt x="453" y="489"/>
                    <a:pt x="452" y="487"/>
                  </a:cubicBezTo>
                  <a:cubicBezTo>
                    <a:pt x="452" y="485"/>
                    <a:pt x="451" y="482"/>
                    <a:pt x="449" y="479"/>
                  </a:cubicBezTo>
                  <a:cubicBezTo>
                    <a:pt x="448" y="476"/>
                    <a:pt x="446" y="473"/>
                    <a:pt x="443" y="470"/>
                  </a:cubicBezTo>
                  <a:cubicBezTo>
                    <a:pt x="440" y="468"/>
                    <a:pt x="437" y="467"/>
                    <a:pt x="432" y="467"/>
                  </a:cubicBezTo>
                  <a:cubicBezTo>
                    <a:pt x="428" y="467"/>
                    <a:pt x="425" y="469"/>
                    <a:pt x="422" y="472"/>
                  </a:cubicBezTo>
                  <a:cubicBezTo>
                    <a:pt x="420" y="475"/>
                    <a:pt x="418" y="478"/>
                    <a:pt x="417" y="482"/>
                  </a:cubicBezTo>
                  <a:cubicBezTo>
                    <a:pt x="416" y="486"/>
                    <a:pt x="415" y="489"/>
                    <a:pt x="415" y="492"/>
                  </a:cubicBezTo>
                  <a:cubicBezTo>
                    <a:pt x="415" y="495"/>
                    <a:pt x="415" y="497"/>
                    <a:pt x="415" y="497"/>
                  </a:cubicBezTo>
                  <a:cubicBezTo>
                    <a:pt x="413" y="1370"/>
                    <a:pt x="413" y="1370"/>
                    <a:pt x="413" y="1370"/>
                  </a:cubicBezTo>
                  <a:cubicBezTo>
                    <a:pt x="413" y="1371"/>
                    <a:pt x="413" y="1375"/>
                    <a:pt x="412" y="1382"/>
                  </a:cubicBezTo>
                  <a:cubicBezTo>
                    <a:pt x="410" y="1388"/>
                    <a:pt x="408" y="1396"/>
                    <a:pt x="404" y="1405"/>
                  </a:cubicBezTo>
                  <a:cubicBezTo>
                    <a:pt x="401" y="1413"/>
                    <a:pt x="396" y="1422"/>
                    <a:pt x="389" y="1429"/>
                  </a:cubicBezTo>
                  <a:cubicBezTo>
                    <a:pt x="382" y="1435"/>
                    <a:pt x="373" y="1440"/>
                    <a:pt x="362" y="1442"/>
                  </a:cubicBezTo>
                  <a:cubicBezTo>
                    <a:pt x="350" y="1444"/>
                    <a:pt x="341" y="1441"/>
                    <a:pt x="334" y="1436"/>
                  </a:cubicBezTo>
                  <a:cubicBezTo>
                    <a:pt x="327" y="1431"/>
                    <a:pt x="321" y="1423"/>
                    <a:pt x="317" y="1415"/>
                  </a:cubicBezTo>
                  <a:cubicBezTo>
                    <a:pt x="313" y="1407"/>
                    <a:pt x="310" y="1399"/>
                    <a:pt x="308" y="1393"/>
                  </a:cubicBezTo>
                  <a:cubicBezTo>
                    <a:pt x="307" y="1386"/>
                    <a:pt x="306" y="1382"/>
                    <a:pt x="306" y="1381"/>
                  </a:cubicBezTo>
                  <a:cubicBezTo>
                    <a:pt x="306" y="982"/>
                    <a:pt x="306" y="982"/>
                    <a:pt x="306" y="982"/>
                  </a:cubicBezTo>
                  <a:cubicBezTo>
                    <a:pt x="306" y="981"/>
                    <a:pt x="306" y="978"/>
                    <a:pt x="306" y="974"/>
                  </a:cubicBezTo>
                  <a:cubicBezTo>
                    <a:pt x="306" y="970"/>
                    <a:pt x="305" y="965"/>
                    <a:pt x="304" y="960"/>
                  </a:cubicBezTo>
                  <a:cubicBezTo>
                    <a:pt x="302" y="955"/>
                    <a:pt x="300" y="950"/>
                    <a:pt x="296" y="946"/>
                  </a:cubicBezTo>
                  <a:cubicBezTo>
                    <a:pt x="292" y="943"/>
                    <a:pt x="287" y="941"/>
                    <a:pt x="279" y="941"/>
                  </a:cubicBezTo>
                  <a:cubicBezTo>
                    <a:pt x="272" y="942"/>
                    <a:pt x="267" y="945"/>
                    <a:pt x="263" y="949"/>
                  </a:cubicBezTo>
                  <a:cubicBezTo>
                    <a:pt x="259" y="954"/>
                    <a:pt x="256" y="959"/>
                    <a:pt x="255" y="964"/>
                  </a:cubicBezTo>
                  <a:cubicBezTo>
                    <a:pt x="253" y="970"/>
                    <a:pt x="253" y="975"/>
                    <a:pt x="253" y="979"/>
                  </a:cubicBezTo>
                  <a:cubicBezTo>
                    <a:pt x="253" y="984"/>
                    <a:pt x="253" y="986"/>
                    <a:pt x="253" y="987"/>
                  </a:cubicBezTo>
                  <a:cubicBezTo>
                    <a:pt x="253" y="1388"/>
                    <a:pt x="253" y="1388"/>
                    <a:pt x="253" y="1388"/>
                  </a:cubicBezTo>
                  <a:cubicBezTo>
                    <a:pt x="253" y="1389"/>
                    <a:pt x="253" y="1394"/>
                    <a:pt x="251" y="1401"/>
                  </a:cubicBezTo>
                  <a:cubicBezTo>
                    <a:pt x="249" y="1408"/>
                    <a:pt x="246" y="1417"/>
                    <a:pt x="242" y="1426"/>
                  </a:cubicBezTo>
                  <a:cubicBezTo>
                    <a:pt x="238" y="1435"/>
                    <a:pt x="232" y="1444"/>
                    <a:pt x="225" y="1451"/>
                  </a:cubicBezTo>
                  <a:cubicBezTo>
                    <a:pt x="217" y="1458"/>
                    <a:pt x="208" y="1464"/>
                    <a:pt x="196" y="1466"/>
                  </a:cubicBezTo>
                  <a:cubicBezTo>
                    <a:pt x="185" y="1467"/>
                    <a:pt x="176" y="1465"/>
                    <a:pt x="168" y="1460"/>
                  </a:cubicBezTo>
                  <a:cubicBezTo>
                    <a:pt x="161" y="1455"/>
                    <a:pt x="156" y="1448"/>
                    <a:pt x="152" y="1440"/>
                  </a:cubicBezTo>
                  <a:cubicBezTo>
                    <a:pt x="148" y="1432"/>
                    <a:pt x="146" y="1425"/>
                    <a:pt x="144" y="1418"/>
                  </a:cubicBezTo>
                  <a:cubicBezTo>
                    <a:pt x="143" y="1412"/>
                    <a:pt x="142" y="1408"/>
                    <a:pt x="142" y="1407"/>
                  </a:cubicBezTo>
                  <a:cubicBezTo>
                    <a:pt x="140" y="511"/>
                    <a:pt x="140" y="511"/>
                    <a:pt x="140" y="511"/>
                  </a:cubicBezTo>
                  <a:cubicBezTo>
                    <a:pt x="139" y="510"/>
                    <a:pt x="139" y="508"/>
                    <a:pt x="139" y="505"/>
                  </a:cubicBezTo>
                  <a:cubicBezTo>
                    <a:pt x="139" y="503"/>
                    <a:pt x="138" y="499"/>
                    <a:pt x="137" y="495"/>
                  </a:cubicBezTo>
                  <a:cubicBezTo>
                    <a:pt x="136" y="492"/>
                    <a:pt x="134" y="488"/>
                    <a:pt x="132" y="486"/>
                  </a:cubicBezTo>
                  <a:cubicBezTo>
                    <a:pt x="129" y="483"/>
                    <a:pt x="125" y="481"/>
                    <a:pt x="121" y="481"/>
                  </a:cubicBezTo>
                  <a:cubicBezTo>
                    <a:pt x="116" y="482"/>
                    <a:pt x="112" y="483"/>
                    <a:pt x="109" y="486"/>
                  </a:cubicBezTo>
                  <a:cubicBezTo>
                    <a:pt x="106" y="488"/>
                    <a:pt x="104" y="492"/>
                    <a:pt x="103" y="495"/>
                  </a:cubicBezTo>
                  <a:cubicBezTo>
                    <a:pt x="101" y="498"/>
                    <a:pt x="100" y="502"/>
                    <a:pt x="99" y="504"/>
                  </a:cubicBezTo>
                  <a:cubicBezTo>
                    <a:pt x="99" y="507"/>
                    <a:pt x="99" y="508"/>
                    <a:pt x="98" y="509"/>
                  </a:cubicBezTo>
                  <a:cubicBezTo>
                    <a:pt x="100" y="878"/>
                    <a:pt x="100" y="878"/>
                    <a:pt x="100" y="878"/>
                  </a:cubicBezTo>
                  <a:cubicBezTo>
                    <a:pt x="100" y="879"/>
                    <a:pt x="99" y="882"/>
                    <a:pt x="98" y="887"/>
                  </a:cubicBezTo>
                  <a:cubicBezTo>
                    <a:pt x="97" y="892"/>
                    <a:pt x="94" y="898"/>
                    <a:pt x="91" y="904"/>
                  </a:cubicBezTo>
                  <a:cubicBezTo>
                    <a:pt x="88" y="910"/>
                    <a:pt x="83" y="916"/>
                    <a:pt x="76" y="921"/>
                  </a:cubicBezTo>
                  <a:cubicBezTo>
                    <a:pt x="70" y="926"/>
                    <a:pt x="62" y="929"/>
                    <a:pt x="51" y="930"/>
                  </a:cubicBezTo>
                  <a:cubicBezTo>
                    <a:pt x="41" y="931"/>
                    <a:pt x="33" y="929"/>
                    <a:pt x="26" y="926"/>
                  </a:cubicBezTo>
                  <a:cubicBezTo>
                    <a:pt x="20" y="923"/>
                    <a:pt x="15" y="918"/>
                    <a:pt x="11" y="913"/>
                  </a:cubicBezTo>
                  <a:cubicBezTo>
                    <a:pt x="8" y="907"/>
                    <a:pt x="6" y="902"/>
                    <a:pt x="4" y="898"/>
                  </a:cubicBezTo>
                  <a:cubicBezTo>
                    <a:pt x="3" y="894"/>
                    <a:pt x="2" y="891"/>
                    <a:pt x="2" y="890"/>
                  </a:cubicBezTo>
                  <a:cubicBezTo>
                    <a:pt x="2" y="885"/>
                    <a:pt x="2" y="858"/>
                    <a:pt x="2" y="819"/>
                  </a:cubicBezTo>
                  <a:cubicBezTo>
                    <a:pt x="2" y="779"/>
                    <a:pt x="1" y="727"/>
                    <a:pt x="1" y="673"/>
                  </a:cubicBezTo>
                  <a:cubicBezTo>
                    <a:pt x="1" y="619"/>
                    <a:pt x="1" y="564"/>
                    <a:pt x="0" y="516"/>
                  </a:cubicBezTo>
                  <a:cubicBezTo>
                    <a:pt x="0" y="468"/>
                    <a:pt x="0" y="429"/>
                    <a:pt x="0" y="409"/>
                  </a:cubicBezTo>
                  <a:cubicBezTo>
                    <a:pt x="0" y="387"/>
                    <a:pt x="4" y="370"/>
                    <a:pt x="11" y="357"/>
                  </a:cubicBezTo>
                  <a:cubicBezTo>
                    <a:pt x="19" y="344"/>
                    <a:pt x="28" y="334"/>
                    <a:pt x="39" y="328"/>
                  </a:cubicBezTo>
                  <a:cubicBezTo>
                    <a:pt x="50" y="321"/>
                    <a:pt x="61" y="317"/>
                    <a:pt x="72" y="314"/>
                  </a:cubicBezTo>
                  <a:cubicBezTo>
                    <a:pt x="82" y="312"/>
                    <a:pt x="92" y="311"/>
                    <a:pt x="98" y="311"/>
                  </a:cubicBezTo>
                  <a:cubicBezTo>
                    <a:pt x="99" y="311"/>
                    <a:pt x="101" y="311"/>
                    <a:pt x="102" y="311"/>
                  </a:cubicBezTo>
                  <a:cubicBezTo>
                    <a:pt x="103" y="311"/>
                    <a:pt x="104" y="311"/>
                    <a:pt x="104" y="311"/>
                  </a:cubicBezTo>
                  <a:cubicBezTo>
                    <a:pt x="105" y="311"/>
                    <a:pt x="106" y="311"/>
                    <a:pt x="106" y="311"/>
                  </a:cubicBezTo>
                  <a:cubicBezTo>
                    <a:pt x="107" y="311"/>
                    <a:pt x="107" y="311"/>
                    <a:pt x="107" y="311"/>
                  </a:cubicBezTo>
                  <a:cubicBezTo>
                    <a:pt x="210" y="309"/>
                    <a:pt x="210" y="309"/>
                    <a:pt x="210" y="309"/>
                  </a:cubicBezTo>
                  <a:cubicBezTo>
                    <a:pt x="200" y="302"/>
                    <a:pt x="190" y="293"/>
                    <a:pt x="182" y="284"/>
                  </a:cubicBezTo>
                  <a:cubicBezTo>
                    <a:pt x="173" y="274"/>
                    <a:pt x="166" y="263"/>
                    <a:pt x="160" y="251"/>
                  </a:cubicBezTo>
                  <a:cubicBezTo>
                    <a:pt x="154" y="238"/>
                    <a:pt x="149" y="225"/>
                    <a:pt x="145" y="211"/>
                  </a:cubicBezTo>
                  <a:cubicBezTo>
                    <a:pt x="142" y="197"/>
                    <a:pt x="140" y="182"/>
                    <a:pt x="140" y="167"/>
                  </a:cubicBezTo>
                  <a:cubicBezTo>
                    <a:pt x="140" y="144"/>
                    <a:pt x="144" y="122"/>
                    <a:pt x="151" y="102"/>
                  </a:cubicBezTo>
                  <a:cubicBezTo>
                    <a:pt x="158" y="82"/>
                    <a:pt x="168" y="64"/>
                    <a:pt x="181" y="49"/>
                  </a:cubicBezTo>
                  <a:cubicBezTo>
                    <a:pt x="193" y="34"/>
                    <a:pt x="208" y="21"/>
                    <a:pt x="225" y="13"/>
                  </a:cubicBezTo>
                  <a:cubicBezTo>
                    <a:pt x="241" y="5"/>
                    <a:pt x="260" y="0"/>
                    <a:pt x="279" y="0"/>
                  </a:cubicBezTo>
                  <a:close/>
                </a:path>
              </a:pathLst>
            </a:custGeom>
            <a:solidFill>
              <a:srgbClr val="3E9BC8"/>
            </a:solidFill>
            <a:ln w="9525">
              <a:solidFill>
                <a:srgbClr val="3E9BC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" name="Gruppieren 126"/>
          <p:cNvGrpSpPr/>
          <p:nvPr/>
        </p:nvGrpSpPr>
        <p:grpSpPr bwMode="gray">
          <a:xfrm>
            <a:off x="2433812" y="3981450"/>
            <a:ext cx="224784" cy="517526"/>
            <a:chOff x="-2763838" y="1373188"/>
            <a:chExt cx="2389188" cy="5500688"/>
          </a:xfrm>
        </p:grpSpPr>
        <p:sp>
          <p:nvSpPr>
            <p:cNvPr id="128" name="Freeform 8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2F65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"/>
            <p:cNvSpPr>
              <a:spLocks/>
            </p:cNvSpPr>
            <p:nvPr/>
          </p:nvSpPr>
          <p:spPr bwMode="gray">
            <a:xfrm>
              <a:off x="-2306638" y="3143251"/>
              <a:ext cx="555625" cy="3719513"/>
            </a:xfrm>
            <a:custGeom>
              <a:avLst/>
              <a:gdLst/>
              <a:ahLst/>
              <a:cxnLst>
                <a:cxn ang="0">
                  <a:pos x="130" y="979"/>
                </a:cxn>
                <a:cxn ang="0">
                  <a:pos x="120" y="961"/>
                </a:cxn>
                <a:cxn ang="0">
                  <a:pos x="115" y="944"/>
                </a:cxn>
                <a:cxn ang="0">
                  <a:pos x="113" y="935"/>
                </a:cxn>
                <a:cxn ang="0">
                  <a:pos x="111" y="39"/>
                </a:cxn>
                <a:cxn ang="0">
                  <a:pos x="110" y="34"/>
                </a:cxn>
                <a:cxn ang="0">
                  <a:pos x="108" y="24"/>
                </a:cxn>
                <a:cxn ang="0">
                  <a:pos x="104" y="15"/>
                </a:cxn>
                <a:cxn ang="0">
                  <a:pos x="94" y="1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4" y="14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20" y="905"/>
                </a:cxn>
                <a:cxn ang="0">
                  <a:pos x="22" y="913"/>
                </a:cxn>
                <a:cxn ang="0">
                  <a:pos x="27" y="930"/>
                </a:cxn>
                <a:cxn ang="0">
                  <a:pos x="37" y="949"/>
                </a:cxn>
                <a:cxn ang="0">
                  <a:pos x="55" y="961"/>
                </a:cxn>
                <a:cxn ang="0">
                  <a:pos x="148" y="992"/>
                </a:cxn>
                <a:cxn ang="0">
                  <a:pos x="130" y="979"/>
                </a:cxn>
              </a:cxnLst>
              <a:rect l="0" t="0" r="r" b="b"/>
              <a:pathLst>
                <a:path w="148" h="992">
                  <a:moveTo>
                    <a:pt x="130" y="979"/>
                  </a:moveTo>
                  <a:cubicBezTo>
                    <a:pt x="126" y="974"/>
                    <a:pt x="122" y="967"/>
                    <a:pt x="120" y="961"/>
                  </a:cubicBezTo>
                  <a:cubicBezTo>
                    <a:pt x="117" y="955"/>
                    <a:pt x="116" y="948"/>
                    <a:pt x="115" y="944"/>
                  </a:cubicBezTo>
                  <a:cubicBezTo>
                    <a:pt x="114" y="939"/>
                    <a:pt x="113" y="936"/>
                    <a:pt x="113" y="935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38"/>
                    <a:pt x="110" y="37"/>
                    <a:pt x="110" y="34"/>
                  </a:cubicBezTo>
                  <a:cubicBezTo>
                    <a:pt x="110" y="31"/>
                    <a:pt x="109" y="28"/>
                    <a:pt x="108" y="24"/>
                  </a:cubicBezTo>
                  <a:cubicBezTo>
                    <a:pt x="107" y="21"/>
                    <a:pt x="106" y="17"/>
                    <a:pt x="104" y="15"/>
                  </a:cubicBezTo>
                  <a:cubicBezTo>
                    <a:pt x="101" y="12"/>
                    <a:pt x="98" y="10"/>
                    <a:pt x="94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5"/>
                  </a:cubicBezTo>
                  <a:cubicBezTo>
                    <a:pt x="12" y="7"/>
                    <a:pt x="13" y="11"/>
                    <a:pt x="14" y="14"/>
                  </a:cubicBezTo>
                  <a:cubicBezTo>
                    <a:pt x="15" y="17"/>
                    <a:pt x="16" y="21"/>
                    <a:pt x="16" y="23"/>
                  </a:cubicBezTo>
                  <a:cubicBezTo>
                    <a:pt x="16" y="26"/>
                    <a:pt x="16" y="28"/>
                    <a:pt x="16" y="28"/>
                  </a:cubicBezTo>
                  <a:cubicBezTo>
                    <a:pt x="20" y="905"/>
                    <a:pt x="20" y="905"/>
                    <a:pt x="20" y="905"/>
                  </a:cubicBezTo>
                  <a:cubicBezTo>
                    <a:pt x="20" y="906"/>
                    <a:pt x="21" y="909"/>
                    <a:pt x="22" y="913"/>
                  </a:cubicBezTo>
                  <a:cubicBezTo>
                    <a:pt x="23" y="918"/>
                    <a:pt x="24" y="924"/>
                    <a:pt x="27" y="930"/>
                  </a:cubicBezTo>
                  <a:cubicBezTo>
                    <a:pt x="29" y="937"/>
                    <a:pt x="33" y="943"/>
                    <a:pt x="37" y="949"/>
                  </a:cubicBezTo>
                  <a:cubicBezTo>
                    <a:pt x="42" y="954"/>
                    <a:pt x="48" y="959"/>
                    <a:pt x="55" y="961"/>
                  </a:cubicBezTo>
                  <a:cubicBezTo>
                    <a:pt x="148" y="992"/>
                    <a:pt x="148" y="992"/>
                    <a:pt x="148" y="992"/>
                  </a:cubicBezTo>
                  <a:cubicBezTo>
                    <a:pt x="141" y="990"/>
                    <a:pt x="135" y="985"/>
                    <a:pt x="130" y="97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"/>
            <p:cNvSpPr>
              <a:spLocks/>
            </p:cNvSpPr>
            <p:nvPr/>
          </p:nvSpPr>
          <p:spPr bwMode="gray">
            <a:xfrm>
              <a:off x="-2246313" y="1373188"/>
              <a:ext cx="877888" cy="1158875"/>
            </a:xfrm>
            <a:custGeom>
              <a:avLst/>
              <a:gdLst/>
              <a:ahLst/>
              <a:cxnLst>
                <a:cxn ang="0">
                  <a:pos x="165" y="309"/>
                </a:cxn>
                <a:cxn ang="0">
                  <a:pos x="69" y="302"/>
                </a:cxn>
                <a:cxn ang="0">
                  <a:pos x="41" y="278"/>
                </a:cxn>
                <a:cxn ang="0">
                  <a:pos x="20" y="246"/>
                </a:cxn>
                <a:cxn ang="0">
                  <a:pos x="6" y="207"/>
                </a:cxn>
                <a:cxn ang="0">
                  <a:pos x="0" y="164"/>
                </a:cxn>
                <a:cxn ang="0">
                  <a:pos x="11" y="100"/>
                </a:cxn>
                <a:cxn ang="0">
                  <a:pos x="40" y="48"/>
                </a:cxn>
                <a:cxn ang="0">
                  <a:pos x="84" y="13"/>
                </a:cxn>
                <a:cxn ang="0">
                  <a:pos x="137" y="1"/>
                </a:cxn>
                <a:cxn ang="0">
                  <a:pos x="234" y="0"/>
                </a:cxn>
                <a:cxn ang="0">
                  <a:pos x="180" y="13"/>
                </a:cxn>
                <a:cxn ang="0">
                  <a:pos x="136" y="49"/>
                </a:cxn>
                <a:cxn ang="0">
                  <a:pos x="106" y="102"/>
                </a:cxn>
                <a:cxn ang="0">
                  <a:pos x="95" y="167"/>
                </a:cxn>
                <a:cxn ang="0">
                  <a:pos x="100" y="211"/>
                </a:cxn>
                <a:cxn ang="0">
                  <a:pos x="115" y="251"/>
                </a:cxn>
                <a:cxn ang="0">
                  <a:pos x="137" y="284"/>
                </a:cxn>
                <a:cxn ang="0">
                  <a:pos x="165" y="309"/>
                </a:cxn>
              </a:cxnLst>
              <a:rect l="0" t="0" r="r" b="b"/>
              <a:pathLst>
                <a:path w="234" h="309">
                  <a:moveTo>
                    <a:pt x="165" y="309"/>
                  </a:moveTo>
                  <a:cubicBezTo>
                    <a:pt x="69" y="302"/>
                    <a:pt x="69" y="302"/>
                    <a:pt x="69" y="302"/>
                  </a:cubicBezTo>
                  <a:cubicBezTo>
                    <a:pt x="59" y="296"/>
                    <a:pt x="50" y="287"/>
                    <a:pt x="41" y="278"/>
                  </a:cubicBezTo>
                  <a:cubicBezTo>
                    <a:pt x="33" y="268"/>
                    <a:pt x="26" y="258"/>
                    <a:pt x="20" y="246"/>
                  </a:cubicBezTo>
                  <a:cubicBezTo>
                    <a:pt x="14" y="234"/>
                    <a:pt x="9" y="221"/>
                    <a:pt x="6" y="207"/>
                  </a:cubicBezTo>
                  <a:cubicBezTo>
                    <a:pt x="2" y="193"/>
                    <a:pt x="0" y="179"/>
                    <a:pt x="0" y="164"/>
                  </a:cubicBezTo>
                  <a:cubicBezTo>
                    <a:pt x="0" y="141"/>
                    <a:pt x="4" y="120"/>
                    <a:pt x="11" y="100"/>
                  </a:cubicBezTo>
                  <a:cubicBezTo>
                    <a:pt x="18" y="81"/>
                    <a:pt x="28" y="63"/>
                    <a:pt x="40" y="48"/>
                  </a:cubicBezTo>
                  <a:cubicBezTo>
                    <a:pt x="53" y="33"/>
                    <a:pt x="67" y="22"/>
                    <a:pt x="84" y="13"/>
                  </a:cubicBezTo>
                  <a:cubicBezTo>
                    <a:pt x="100" y="5"/>
                    <a:pt x="118" y="1"/>
                    <a:pt x="137" y="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15" y="0"/>
                    <a:pt x="196" y="5"/>
                    <a:pt x="180" y="13"/>
                  </a:cubicBezTo>
                  <a:cubicBezTo>
                    <a:pt x="163" y="21"/>
                    <a:pt x="148" y="34"/>
                    <a:pt x="136" y="49"/>
                  </a:cubicBezTo>
                  <a:cubicBezTo>
                    <a:pt x="123" y="64"/>
                    <a:pt x="113" y="82"/>
                    <a:pt x="106" y="102"/>
                  </a:cubicBezTo>
                  <a:cubicBezTo>
                    <a:pt x="99" y="122"/>
                    <a:pt x="95" y="144"/>
                    <a:pt x="95" y="167"/>
                  </a:cubicBezTo>
                  <a:cubicBezTo>
                    <a:pt x="95" y="182"/>
                    <a:pt x="97" y="197"/>
                    <a:pt x="100" y="211"/>
                  </a:cubicBezTo>
                  <a:cubicBezTo>
                    <a:pt x="104" y="225"/>
                    <a:pt x="109" y="238"/>
                    <a:pt x="115" y="251"/>
                  </a:cubicBezTo>
                  <a:cubicBezTo>
                    <a:pt x="121" y="263"/>
                    <a:pt x="128" y="274"/>
                    <a:pt x="137" y="284"/>
                  </a:cubicBezTo>
                  <a:cubicBezTo>
                    <a:pt x="145" y="293"/>
                    <a:pt x="155" y="302"/>
                    <a:pt x="165" y="309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gray">
            <a:xfrm>
              <a:off x="-2763838" y="2505076"/>
              <a:ext cx="1136650" cy="2354263"/>
            </a:xfrm>
            <a:custGeom>
              <a:avLst/>
              <a:gdLst/>
              <a:ahLst/>
              <a:cxnLst>
                <a:cxn ang="0">
                  <a:pos x="303" y="7"/>
                </a:cxn>
                <a:cxn ang="0">
                  <a:pos x="207" y="0"/>
                </a:cxn>
                <a:cxn ang="0">
                  <a:pos x="106" y="3"/>
                </a:cxn>
                <a:cxn ang="0">
                  <a:pos x="106" y="3"/>
                </a:cxn>
                <a:cxn ang="0">
                  <a:pos x="105" y="3"/>
                </a:cxn>
                <a:cxn ang="0">
                  <a:pos x="103" y="3"/>
                </a:cxn>
                <a:cxn ang="0">
                  <a:pos x="100" y="3"/>
                </a:cxn>
                <a:cxn ang="0">
                  <a:pos x="97" y="3"/>
                </a:cxn>
                <a:cxn ang="0">
                  <a:pos x="71" y="6"/>
                </a:cxn>
                <a:cxn ang="0">
                  <a:pos x="39" y="19"/>
                </a:cxn>
                <a:cxn ang="0">
                  <a:pos x="12" y="47"/>
                </a:cxn>
                <a:cxn ang="0">
                  <a:pos x="0" y="98"/>
                </a:cxn>
                <a:cxn ang="0">
                  <a:pos x="1" y="203"/>
                </a:cxn>
                <a:cxn ang="0">
                  <a:pos x="2" y="357"/>
                </a:cxn>
                <a:cxn ang="0">
                  <a:pos x="3" y="499"/>
                </a:cxn>
                <a:cxn ang="0">
                  <a:pos x="3" y="569"/>
                </a:cxn>
                <a:cxn ang="0">
                  <a:pos x="5" y="575"/>
                </a:cxn>
                <a:cxn ang="0">
                  <a:pos x="10" y="587"/>
                </a:cxn>
                <a:cxn ang="0">
                  <a:pos x="20" y="599"/>
                </a:cxn>
                <a:cxn ang="0">
                  <a:pos x="37" y="608"/>
                </a:cxn>
                <a:cxn ang="0">
                  <a:pos x="129" y="628"/>
                </a:cxn>
                <a:cxn ang="0">
                  <a:pos x="112" y="619"/>
                </a:cxn>
                <a:cxn ang="0">
                  <a:pos x="102" y="606"/>
                </a:cxn>
                <a:cxn ang="0">
                  <a:pos x="97" y="594"/>
                </a:cxn>
                <a:cxn ang="0">
                  <a:pos x="95" y="588"/>
                </a:cxn>
                <a:cxn ang="0">
                  <a:pos x="95" y="517"/>
                </a:cxn>
                <a:cxn ang="0">
                  <a:pos x="94" y="371"/>
                </a:cxn>
                <a:cxn ang="0">
                  <a:pos x="93" y="214"/>
                </a:cxn>
                <a:cxn ang="0">
                  <a:pos x="93" y="107"/>
                </a:cxn>
                <a:cxn ang="0">
                  <a:pos x="104" y="55"/>
                </a:cxn>
                <a:cxn ang="0">
                  <a:pos x="132" y="26"/>
                </a:cxn>
                <a:cxn ang="0">
                  <a:pos x="165" y="12"/>
                </a:cxn>
                <a:cxn ang="0">
                  <a:pos x="191" y="9"/>
                </a:cxn>
                <a:cxn ang="0">
                  <a:pos x="194" y="9"/>
                </a:cxn>
                <a:cxn ang="0">
                  <a:pos x="197" y="9"/>
                </a:cxn>
                <a:cxn ang="0">
                  <a:pos x="199" y="9"/>
                </a:cxn>
                <a:cxn ang="0">
                  <a:pos x="200" y="9"/>
                </a:cxn>
                <a:cxn ang="0">
                  <a:pos x="200" y="9"/>
                </a:cxn>
                <a:cxn ang="0">
                  <a:pos x="303" y="7"/>
                </a:cxn>
              </a:cxnLst>
              <a:rect l="0" t="0" r="r" b="b"/>
              <a:pathLst>
                <a:path w="303" h="628">
                  <a:moveTo>
                    <a:pt x="303" y="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2" y="3"/>
                    <a:pt x="101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1" y="3"/>
                    <a:pt x="81" y="4"/>
                    <a:pt x="71" y="6"/>
                  </a:cubicBezTo>
                  <a:cubicBezTo>
                    <a:pt x="61" y="8"/>
                    <a:pt x="49" y="12"/>
                    <a:pt x="39" y="19"/>
                  </a:cubicBezTo>
                  <a:cubicBezTo>
                    <a:pt x="28" y="25"/>
                    <a:pt x="19" y="35"/>
                    <a:pt x="12" y="47"/>
                  </a:cubicBezTo>
                  <a:cubicBezTo>
                    <a:pt x="4" y="60"/>
                    <a:pt x="0" y="77"/>
                    <a:pt x="0" y="98"/>
                  </a:cubicBezTo>
                  <a:cubicBezTo>
                    <a:pt x="0" y="118"/>
                    <a:pt x="1" y="156"/>
                    <a:pt x="1" y="203"/>
                  </a:cubicBezTo>
                  <a:cubicBezTo>
                    <a:pt x="1" y="250"/>
                    <a:pt x="2" y="304"/>
                    <a:pt x="2" y="357"/>
                  </a:cubicBezTo>
                  <a:cubicBezTo>
                    <a:pt x="2" y="410"/>
                    <a:pt x="3" y="460"/>
                    <a:pt x="3" y="499"/>
                  </a:cubicBezTo>
                  <a:cubicBezTo>
                    <a:pt x="3" y="538"/>
                    <a:pt x="3" y="564"/>
                    <a:pt x="3" y="569"/>
                  </a:cubicBezTo>
                  <a:cubicBezTo>
                    <a:pt x="3" y="570"/>
                    <a:pt x="4" y="572"/>
                    <a:pt x="5" y="575"/>
                  </a:cubicBezTo>
                  <a:cubicBezTo>
                    <a:pt x="6" y="578"/>
                    <a:pt x="7" y="583"/>
                    <a:pt x="10" y="587"/>
                  </a:cubicBezTo>
                  <a:cubicBezTo>
                    <a:pt x="12" y="591"/>
                    <a:pt x="16" y="596"/>
                    <a:pt x="20" y="599"/>
                  </a:cubicBezTo>
                  <a:cubicBezTo>
                    <a:pt x="24" y="603"/>
                    <a:pt x="30" y="606"/>
                    <a:pt x="37" y="608"/>
                  </a:cubicBezTo>
                  <a:cubicBezTo>
                    <a:pt x="129" y="628"/>
                    <a:pt x="129" y="628"/>
                    <a:pt x="129" y="628"/>
                  </a:cubicBezTo>
                  <a:cubicBezTo>
                    <a:pt x="122" y="626"/>
                    <a:pt x="117" y="623"/>
                    <a:pt x="112" y="619"/>
                  </a:cubicBezTo>
                  <a:cubicBezTo>
                    <a:pt x="108" y="615"/>
                    <a:pt x="104" y="611"/>
                    <a:pt x="102" y="606"/>
                  </a:cubicBezTo>
                  <a:cubicBezTo>
                    <a:pt x="99" y="602"/>
                    <a:pt x="98" y="598"/>
                    <a:pt x="97" y="594"/>
                  </a:cubicBezTo>
                  <a:cubicBezTo>
                    <a:pt x="96" y="591"/>
                    <a:pt x="95" y="589"/>
                    <a:pt x="95" y="588"/>
                  </a:cubicBezTo>
                  <a:cubicBezTo>
                    <a:pt x="95" y="583"/>
                    <a:pt x="95" y="556"/>
                    <a:pt x="95" y="517"/>
                  </a:cubicBezTo>
                  <a:cubicBezTo>
                    <a:pt x="95" y="477"/>
                    <a:pt x="94" y="425"/>
                    <a:pt x="94" y="371"/>
                  </a:cubicBezTo>
                  <a:cubicBezTo>
                    <a:pt x="94" y="317"/>
                    <a:pt x="94" y="262"/>
                    <a:pt x="93" y="214"/>
                  </a:cubicBezTo>
                  <a:cubicBezTo>
                    <a:pt x="93" y="166"/>
                    <a:pt x="93" y="127"/>
                    <a:pt x="93" y="107"/>
                  </a:cubicBezTo>
                  <a:cubicBezTo>
                    <a:pt x="93" y="85"/>
                    <a:pt x="97" y="68"/>
                    <a:pt x="104" y="55"/>
                  </a:cubicBezTo>
                  <a:cubicBezTo>
                    <a:pt x="112" y="42"/>
                    <a:pt x="121" y="32"/>
                    <a:pt x="132" y="26"/>
                  </a:cubicBezTo>
                  <a:cubicBezTo>
                    <a:pt x="143" y="19"/>
                    <a:pt x="154" y="15"/>
                    <a:pt x="165" y="12"/>
                  </a:cubicBezTo>
                  <a:cubicBezTo>
                    <a:pt x="175" y="10"/>
                    <a:pt x="185" y="9"/>
                    <a:pt x="191" y="9"/>
                  </a:cubicBezTo>
                  <a:cubicBezTo>
                    <a:pt x="192" y="9"/>
                    <a:pt x="193" y="9"/>
                    <a:pt x="194" y="9"/>
                  </a:cubicBezTo>
                  <a:cubicBezTo>
                    <a:pt x="195" y="9"/>
                    <a:pt x="196" y="9"/>
                    <a:pt x="197" y="9"/>
                  </a:cubicBezTo>
                  <a:cubicBezTo>
                    <a:pt x="198" y="9"/>
                    <a:pt x="198" y="9"/>
                    <a:pt x="199" y="9"/>
                  </a:cubicBezTo>
                  <a:cubicBezTo>
                    <a:pt x="199" y="9"/>
                    <a:pt x="199" y="9"/>
                    <a:pt x="200" y="9"/>
                  </a:cubicBezTo>
                  <a:cubicBezTo>
                    <a:pt x="200" y="9"/>
                    <a:pt x="200" y="9"/>
                    <a:pt x="200" y="9"/>
                  </a:cubicBezTo>
                  <a:lnTo>
                    <a:pt x="303" y="7"/>
                  </a:ln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5"/>
            <p:cNvSpPr>
              <a:spLocks/>
            </p:cNvSpPr>
            <p:nvPr/>
          </p:nvSpPr>
          <p:spPr bwMode="gray">
            <a:xfrm>
              <a:off x="-1150938" y="3089276"/>
              <a:ext cx="558800" cy="1620838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22" y="410"/>
                </a:cxn>
                <a:cxn ang="0">
                  <a:pos x="117" y="397"/>
                </a:cxn>
                <a:cxn ang="0">
                  <a:pos x="116" y="390"/>
                </a:cxn>
                <a:cxn ang="0">
                  <a:pos x="116" y="34"/>
                </a:cxn>
                <a:cxn ang="0">
                  <a:pos x="115" y="29"/>
                </a:cxn>
                <a:cxn ang="0">
                  <a:pos x="113" y="21"/>
                </a:cxn>
                <a:cxn ang="0">
                  <a:pos x="107" y="13"/>
                </a:cxn>
                <a:cxn ang="0">
                  <a:pos x="98" y="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18" y="24"/>
                </a:cxn>
                <a:cxn ang="0">
                  <a:pos x="18" y="373"/>
                </a:cxn>
                <a:cxn ang="0">
                  <a:pos x="19" y="379"/>
                </a:cxn>
                <a:cxn ang="0">
                  <a:pos x="24" y="392"/>
                </a:cxn>
                <a:cxn ang="0">
                  <a:pos x="34" y="406"/>
                </a:cxn>
                <a:cxn ang="0">
                  <a:pos x="51" y="414"/>
                </a:cxn>
                <a:cxn ang="0">
                  <a:pos x="149" y="432"/>
                </a:cxn>
                <a:cxn ang="0">
                  <a:pos x="132" y="424"/>
                </a:cxn>
              </a:cxnLst>
              <a:rect l="0" t="0" r="r" b="b"/>
              <a:pathLst>
                <a:path w="149" h="432">
                  <a:moveTo>
                    <a:pt x="132" y="424"/>
                  </a:moveTo>
                  <a:cubicBezTo>
                    <a:pt x="128" y="420"/>
                    <a:pt x="124" y="415"/>
                    <a:pt x="122" y="410"/>
                  </a:cubicBezTo>
                  <a:cubicBezTo>
                    <a:pt x="119" y="405"/>
                    <a:pt x="118" y="401"/>
                    <a:pt x="117" y="397"/>
                  </a:cubicBezTo>
                  <a:cubicBezTo>
                    <a:pt x="116" y="393"/>
                    <a:pt x="116" y="391"/>
                    <a:pt x="116" y="39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3"/>
                    <a:pt x="116" y="32"/>
                    <a:pt x="115" y="29"/>
                  </a:cubicBezTo>
                  <a:cubicBezTo>
                    <a:pt x="115" y="27"/>
                    <a:pt x="114" y="24"/>
                    <a:pt x="113" y="21"/>
                  </a:cubicBezTo>
                  <a:cubicBezTo>
                    <a:pt x="112" y="19"/>
                    <a:pt x="110" y="16"/>
                    <a:pt x="107" y="13"/>
                  </a:cubicBezTo>
                  <a:cubicBezTo>
                    <a:pt x="105" y="11"/>
                    <a:pt x="102" y="10"/>
                    <a:pt x="9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2" y="6"/>
                    <a:pt x="13" y="9"/>
                    <a:pt x="15" y="12"/>
                  </a:cubicBezTo>
                  <a:cubicBezTo>
                    <a:pt x="16" y="15"/>
                    <a:pt x="17" y="17"/>
                    <a:pt x="17" y="20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18" y="373"/>
                    <a:pt x="18" y="376"/>
                    <a:pt x="19" y="379"/>
                  </a:cubicBezTo>
                  <a:cubicBezTo>
                    <a:pt x="20" y="383"/>
                    <a:pt x="22" y="388"/>
                    <a:pt x="24" y="392"/>
                  </a:cubicBezTo>
                  <a:cubicBezTo>
                    <a:pt x="27" y="397"/>
                    <a:pt x="30" y="402"/>
                    <a:pt x="34" y="406"/>
                  </a:cubicBezTo>
                  <a:cubicBezTo>
                    <a:pt x="38" y="410"/>
                    <a:pt x="44" y="413"/>
                    <a:pt x="51" y="414"/>
                  </a:cubicBezTo>
                  <a:cubicBezTo>
                    <a:pt x="149" y="432"/>
                    <a:pt x="149" y="432"/>
                    <a:pt x="149" y="432"/>
                  </a:cubicBezTo>
                  <a:cubicBezTo>
                    <a:pt x="142" y="431"/>
                    <a:pt x="136" y="428"/>
                    <a:pt x="132" y="424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gray">
            <a:xfrm>
              <a:off x="-1698626" y="4829176"/>
              <a:ext cx="573088" cy="1946275"/>
            </a:xfrm>
            <a:custGeom>
              <a:avLst/>
              <a:gdLst/>
              <a:ahLst/>
              <a:cxnLst>
                <a:cxn ang="0">
                  <a:pos x="134" y="506"/>
                </a:cxn>
                <a:cxn ang="0">
                  <a:pos x="123" y="486"/>
                </a:cxn>
                <a:cxn ang="0">
                  <a:pos x="117" y="468"/>
                </a:cxn>
                <a:cxn ang="0">
                  <a:pos x="115" y="459"/>
                </a:cxn>
                <a:cxn ang="0">
                  <a:pos x="115" y="60"/>
                </a:cxn>
                <a:cxn ang="0">
                  <a:pos x="115" y="53"/>
                </a:cxn>
                <a:cxn ang="0">
                  <a:pos x="113" y="41"/>
                </a:cxn>
                <a:cxn ang="0">
                  <a:pos x="108" y="28"/>
                </a:cxn>
                <a:cxn ang="0">
                  <a:pos x="96" y="2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18" y="21"/>
                </a:cxn>
                <a:cxn ang="0">
                  <a:pos x="19" y="33"/>
                </a:cxn>
                <a:cxn ang="0">
                  <a:pos x="19" y="39"/>
                </a:cxn>
                <a:cxn ang="0">
                  <a:pos x="20" y="430"/>
                </a:cxn>
                <a:cxn ang="0">
                  <a:pos x="22" y="439"/>
                </a:cxn>
                <a:cxn ang="0">
                  <a:pos x="28" y="457"/>
                </a:cxn>
                <a:cxn ang="0">
                  <a:pos x="39" y="476"/>
                </a:cxn>
                <a:cxn ang="0">
                  <a:pos x="58" y="489"/>
                </a:cxn>
                <a:cxn ang="0">
                  <a:pos x="153" y="519"/>
                </a:cxn>
                <a:cxn ang="0">
                  <a:pos x="134" y="506"/>
                </a:cxn>
              </a:cxnLst>
              <a:rect l="0" t="0" r="r" b="b"/>
              <a:pathLst>
                <a:path w="153" h="519">
                  <a:moveTo>
                    <a:pt x="134" y="506"/>
                  </a:moveTo>
                  <a:cubicBezTo>
                    <a:pt x="129" y="500"/>
                    <a:pt x="126" y="493"/>
                    <a:pt x="123" y="486"/>
                  </a:cubicBezTo>
                  <a:cubicBezTo>
                    <a:pt x="120" y="480"/>
                    <a:pt x="118" y="473"/>
                    <a:pt x="117" y="468"/>
                  </a:cubicBezTo>
                  <a:cubicBezTo>
                    <a:pt x="115" y="463"/>
                    <a:pt x="115" y="460"/>
                    <a:pt x="115" y="459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9"/>
                    <a:pt x="115" y="57"/>
                    <a:pt x="115" y="53"/>
                  </a:cubicBezTo>
                  <a:cubicBezTo>
                    <a:pt x="115" y="50"/>
                    <a:pt x="114" y="45"/>
                    <a:pt x="113" y="41"/>
                  </a:cubicBezTo>
                  <a:cubicBezTo>
                    <a:pt x="112" y="36"/>
                    <a:pt x="111" y="31"/>
                    <a:pt x="108" y="28"/>
                  </a:cubicBezTo>
                  <a:cubicBezTo>
                    <a:pt x="105" y="24"/>
                    <a:pt x="101" y="21"/>
                    <a:pt x="9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4"/>
                    <a:pt x="12" y="8"/>
                  </a:cubicBezTo>
                  <a:cubicBezTo>
                    <a:pt x="15" y="11"/>
                    <a:pt x="17" y="16"/>
                    <a:pt x="18" y="21"/>
                  </a:cubicBezTo>
                  <a:cubicBezTo>
                    <a:pt x="19" y="25"/>
                    <a:pt x="19" y="30"/>
                    <a:pt x="19" y="33"/>
                  </a:cubicBezTo>
                  <a:cubicBezTo>
                    <a:pt x="19" y="36"/>
                    <a:pt x="19" y="39"/>
                    <a:pt x="19" y="39"/>
                  </a:cubicBezTo>
                  <a:cubicBezTo>
                    <a:pt x="20" y="430"/>
                    <a:pt x="20" y="430"/>
                    <a:pt x="20" y="430"/>
                  </a:cubicBezTo>
                  <a:cubicBezTo>
                    <a:pt x="20" y="431"/>
                    <a:pt x="20" y="434"/>
                    <a:pt x="22" y="439"/>
                  </a:cubicBezTo>
                  <a:cubicBezTo>
                    <a:pt x="23" y="444"/>
                    <a:pt x="25" y="450"/>
                    <a:pt x="28" y="457"/>
                  </a:cubicBezTo>
                  <a:cubicBezTo>
                    <a:pt x="30" y="463"/>
                    <a:pt x="34" y="470"/>
                    <a:pt x="39" y="476"/>
                  </a:cubicBezTo>
                  <a:cubicBezTo>
                    <a:pt x="44" y="482"/>
                    <a:pt x="50" y="486"/>
                    <a:pt x="58" y="489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46" y="516"/>
                    <a:pt x="139" y="512"/>
                    <a:pt x="134" y="506"/>
                  </a:cubicBezTo>
                  <a:close/>
                </a:path>
              </a:pathLst>
            </a:custGeom>
            <a:solidFill>
              <a:srgbClr val="3877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gray">
            <a:xfrm>
              <a:off x="-1477963" y="2478088"/>
              <a:ext cx="803275" cy="3810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0" y="4"/>
                </a:cxn>
                <a:cxn ang="0">
                  <a:pos x="97" y="10"/>
                </a:cxn>
                <a:cxn ang="0">
                  <a:pos x="195" y="6"/>
                </a:cxn>
                <a:cxn ang="0">
                  <a:pos x="196" y="6"/>
                </a:cxn>
                <a:cxn ang="0">
                  <a:pos x="197" y="6"/>
                </a:cxn>
                <a:cxn ang="0">
                  <a:pos x="200" y="6"/>
                </a:cxn>
                <a:cxn ang="0">
                  <a:pos x="203" y="6"/>
                </a:cxn>
                <a:cxn ang="0">
                  <a:pos x="206" y="6"/>
                </a:cxn>
                <a:cxn ang="0">
                  <a:pos x="208" y="6"/>
                </a:cxn>
                <a:cxn ang="0">
                  <a:pos x="211" y="6"/>
                </a:cxn>
                <a:cxn ang="0">
                  <a:pos x="214" y="6"/>
                </a:cxn>
                <a:cxn ang="0">
                  <a:pos x="116" y="0"/>
                </a:cxn>
              </a:cxnLst>
              <a:rect l="0" t="0" r="r" b="b"/>
              <a:pathLst>
                <a:path w="214" h="10">
                  <a:moveTo>
                    <a:pt x="116" y="0"/>
                  </a:moveTo>
                  <a:cubicBezTo>
                    <a:pt x="115" y="0"/>
                    <a:pt x="114" y="0"/>
                    <a:pt x="113" y="0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106" y="0"/>
                    <a:pt x="106" y="0"/>
                    <a:pt x="105" y="0"/>
                  </a:cubicBezTo>
                  <a:cubicBezTo>
                    <a:pt x="104" y="0"/>
                    <a:pt x="102" y="0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8" y="0"/>
                    <a:pt x="98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6"/>
                    <a:pt x="195" y="6"/>
                    <a:pt x="196" y="6"/>
                  </a:cubicBezTo>
                  <a:cubicBezTo>
                    <a:pt x="196" y="6"/>
                    <a:pt x="197" y="6"/>
                    <a:pt x="197" y="6"/>
                  </a:cubicBezTo>
                  <a:cubicBezTo>
                    <a:pt x="198" y="6"/>
                    <a:pt x="199" y="6"/>
                    <a:pt x="200" y="6"/>
                  </a:cubicBezTo>
                  <a:cubicBezTo>
                    <a:pt x="201" y="6"/>
                    <a:pt x="202" y="6"/>
                    <a:pt x="203" y="6"/>
                  </a:cubicBezTo>
                  <a:cubicBezTo>
                    <a:pt x="204" y="6"/>
                    <a:pt x="205" y="6"/>
                    <a:pt x="206" y="6"/>
                  </a:cubicBezTo>
                  <a:cubicBezTo>
                    <a:pt x="207" y="6"/>
                    <a:pt x="207" y="6"/>
                    <a:pt x="208" y="6"/>
                  </a:cubicBezTo>
                  <a:cubicBezTo>
                    <a:pt x="209" y="6"/>
                    <a:pt x="210" y="6"/>
                    <a:pt x="211" y="6"/>
                  </a:cubicBezTo>
                  <a:cubicBezTo>
                    <a:pt x="212" y="6"/>
                    <a:pt x="213" y="6"/>
                    <a:pt x="214" y="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3E9B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"/>
            <p:cNvSpPr>
              <a:spLocks/>
            </p:cNvSpPr>
            <p:nvPr/>
          </p:nvSpPr>
          <p:spPr bwMode="gray">
            <a:xfrm>
              <a:off x="-2414588" y="1373188"/>
              <a:ext cx="2039938" cy="5500688"/>
            </a:xfrm>
            <a:custGeom>
              <a:avLst/>
              <a:gdLst/>
              <a:ahLst/>
              <a:cxnLst>
                <a:cxn ang="0">
                  <a:pos x="332" y="13"/>
                </a:cxn>
                <a:cxn ang="0">
                  <a:pos x="403" y="100"/>
                </a:cxn>
                <a:cxn ang="0">
                  <a:pos x="409" y="206"/>
                </a:cxn>
                <a:cxn ang="0">
                  <a:pos x="374" y="278"/>
                </a:cxn>
                <a:cxn ang="0">
                  <a:pos x="445" y="301"/>
                </a:cxn>
                <a:cxn ang="0">
                  <a:pos x="447" y="301"/>
                </a:cxn>
                <a:cxn ang="0">
                  <a:pos x="453" y="301"/>
                </a:cxn>
                <a:cxn ang="0">
                  <a:pos x="508" y="313"/>
                </a:cxn>
                <a:cxn ang="0">
                  <a:pos x="543" y="388"/>
                </a:cxn>
                <a:cxn ang="0">
                  <a:pos x="543" y="639"/>
                </a:cxn>
                <a:cxn ang="0">
                  <a:pos x="542" y="845"/>
                </a:cxn>
                <a:cxn ang="0">
                  <a:pos x="534" y="867"/>
                </a:cxn>
                <a:cxn ang="0">
                  <a:pos x="497" y="891"/>
                </a:cxn>
                <a:cxn ang="0">
                  <a:pos x="461" y="872"/>
                </a:cxn>
                <a:cxn ang="0">
                  <a:pos x="453" y="848"/>
                </a:cxn>
                <a:cxn ang="0">
                  <a:pos x="452" y="487"/>
                </a:cxn>
                <a:cxn ang="0">
                  <a:pos x="443" y="470"/>
                </a:cxn>
                <a:cxn ang="0">
                  <a:pos x="422" y="472"/>
                </a:cxn>
                <a:cxn ang="0">
                  <a:pos x="415" y="492"/>
                </a:cxn>
                <a:cxn ang="0">
                  <a:pos x="413" y="1370"/>
                </a:cxn>
                <a:cxn ang="0">
                  <a:pos x="404" y="1405"/>
                </a:cxn>
                <a:cxn ang="0">
                  <a:pos x="362" y="1442"/>
                </a:cxn>
                <a:cxn ang="0">
                  <a:pos x="317" y="1415"/>
                </a:cxn>
                <a:cxn ang="0">
                  <a:pos x="306" y="1381"/>
                </a:cxn>
                <a:cxn ang="0">
                  <a:pos x="306" y="974"/>
                </a:cxn>
                <a:cxn ang="0">
                  <a:pos x="296" y="946"/>
                </a:cxn>
                <a:cxn ang="0">
                  <a:pos x="263" y="949"/>
                </a:cxn>
                <a:cxn ang="0">
                  <a:pos x="253" y="979"/>
                </a:cxn>
                <a:cxn ang="0">
                  <a:pos x="253" y="1388"/>
                </a:cxn>
                <a:cxn ang="0">
                  <a:pos x="242" y="1426"/>
                </a:cxn>
                <a:cxn ang="0">
                  <a:pos x="196" y="1466"/>
                </a:cxn>
                <a:cxn ang="0">
                  <a:pos x="152" y="1440"/>
                </a:cxn>
                <a:cxn ang="0">
                  <a:pos x="142" y="1407"/>
                </a:cxn>
                <a:cxn ang="0">
                  <a:pos x="139" y="505"/>
                </a:cxn>
                <a:cxn ang="0">
                  <a:pos x="132" y="486"/>
                </a:cxn>
                <a:cxn ang="0">
                  <a:pos x="109" y="486"/>
                </a:cxn>
                <a:cxn ang="0">
                  <a:pos x="99" y="504"/>
                </a:cxn>
                <a:cxn ang="0">
                  <a:pos x="100" y="878"/>
                </a:cxn>
                <a:cxn ang="0">
                  <a:pos x="91" y="904"/>
                </a:cxn>
                <a:cxn ang="0">
                  <a:pos x="51" y="930"/>
                </a:cxn>
                <a:cxn ang="0">
                  <a:pos x="11" y="913"/>
                </a:cxn>
                <a:cxn ang="0">
                  <a:pos x="2" y="890"/>
                </a:cxn>
                <a:cxn ang="0">
                  <a:pos x="1" y="673"/>
                </a:cxn>
                <a:cxn ang="0">
                  <a:pos x="0" y="409"/>
                </a:cxn>
                <a:cxn ang="0">
                  <a:pos x="39" y="328"/>
                </a:cxn>
                <a:cxn ang="0">
                  <a:pos x="98" y="311"/>
                </a:cxn>
                <a:cxn ang="0">
                  <a:pos x="104" y="311"/>
                </a:cxn>
                <a:cxn ang="0">
                  <a:pos x="107" y="311"/>
                </a:cxn>
                <a:cxn ang="0">
                  <a:pos x="182" y="284"/>
                </a:cxn>
                <a:cxn ang="0">
                  <a:pos x="145" y="211"/>
                </a:cxn>
                <a:cxn ang="0">
                  <a:pos x="151" y="102"/>
                </a:cxn>
                <a:cxn ang="0">
                  <a:pos x="225" y="13"/>
                </a:cxn>
              </a:cxnLst>
              <a:rect l="0" t="0" r="r" b="b"/>
              <a:pathLst>
                <a:path w="544" h="1467">
                  <a:moveTo>
                    <a:pt x="279" y="0"/>
                  </a:moveTo>
                  <a:cubicBezTo>
                    <a:pt x="297" y="0"/>
                    <a:pt x="315" y="5"/>
                    <a:pt x="332" y="13"/>
                  </a:cubicBezTo>
                  <a:cubicBezTo>
                    <a:pt x="348" y="21"/>
                    <a:pt x="362" y="33"/>
                    <a:pt x="374" y="48"/>
                  </a:cubicBezTo>
                  <a:cubicBezTo>
                    <a:pt x="387" y="63"/>
                    <a:pt x="396" y="80"/>
                    <a:pt x="403" y="100"/>
                  </a:cubicBezTo>
                  <a:cubicBezTo>
                    <a:pt x="410" y="119"/>
                    <a:pt x="413" y="140"/>
                    <a:pt x="413" y="163"/>
                  </a:cubicBezTo>
                  <a:cubicBezTo>
                    <a:pt x="413" y="178"/>
                    <a:pt x="412" y="192"/>
                    <a:pt x="409" y="206"/>
                  </a:cubicBezTo>
                  <a:cubicBezTo>
                    <a:pt x="405" y="220"/>
                    <a:pt x="401" y="233"/>
                    <a:pt x="395" y="245"/>
                  </a:cubicBezTo>
                  <a:cubicBezTo>
                    <a:pt x="389" y="257"/>
                    <a:pt x="382" y="268"/>
                    <a:pt x="374" y="278"/>
                  </a:cubicBezTo>
                  <a:cubicBezTo>
                    <a:pt x="366" y="288"/>
                    <a:pt x="357" y="297"/>
                    <a:pt x="347" y="305"/>
                  </a:cubicBezTo>
                  <a:cubicBezTo>
                    <a:pt x="445" y="301"/>
                    <a:pt x="445" y="301"/>
                    <a:pt x="445" y="301"/>
                  </a:cubicBezTo>
                  <a:cubicBezTo>
                    <a:pt x="445" y="301"/>
                    <a:pt x="445" y="301"/>
                    <a:pt x="446" y="301"/>
                  </a:cubicBezTo>
                  <a:cubicBezTo>
                    <a:pt x="446" y="301"/>
                    <a:pt x="447" y="301"/>
                    <a:pt x="447" y="301"/>
                  </a:cubicBezTo>
                  <a:cubicBezTo>
                    <a:pt x="448" y="301"/>
                    <a:pt x="449" y="301"/>
                    <a:pt x="450" y="301"/>
                  </a:cubicBezTo>
                  <a:cubicBezTo>
                    <a:pt x="451" y="301"/>
                    <a:pt x="452" y="301"/>
                    <a:pt x="453" y="301"/>
                  </a:cubicBezTo>
                  <a:cubicBezTo>
                    <a:pt x="459" y="300"/>
                    <a:pt x="468" y="301"/>
                    <a:pt x="478" y="302"/>
                  </a:cubicBezTo>
                  <a:cubicBezTo>
                    <a:pt x="487" y="304"/>
                    <a:pt x="498" y="307"/>
                    <a:pt x="508" y="313"/>
                  </a:cubicBezTo>
                  <a:cubicBezTo>
                    <a:pt x="517" y="319"/>
                    <a:pt x="526" y="327"/>
                    <a:pt x="533" y="339"/>
                  </a:cubicBezTo>
                  <a:cubicBezTo>
                    <a:pt x="539" y="351"/>
                    <a:pt x="544" y="367"/>
                    <a:pt x="543" y="388"/>
                  </a:cubicBezTo>
                  <a:cubicBezTo>
                    <a:pt x="543" y="407"/>
                    <a:pt x="543" y="444"/>
                    <a:pt x="543" y="489"/>
                  </a:cubicBezTo>
                  <a:cubicBezTo>
                    <a:pt x="543" y="535"/>
                    <a:pt x="543" y="588"/>
                    <a:pt x="543" y="639"/>
                  </a:cubicBezTo>
                  <a:cubicBezTo>
                    <a:pt x="542" y="690"/>
                    <a:pt x="542" y="739"/>
                    <a:pt x="542" y="777"/>
                  </a:cubicBezTo>
                  <a:cubicBezTo>
                    <a:pt x="542" y="814"/>
                    <a:pt x="542" y="840"/>
                    <a:pt x="542" y="845"/>
                  </a:cubicBezTo>
                  <a:cubicBezTo>
                    <a:pt x="542" y="845"/>
                    <a:pt x="541" y="848"/>
                    <a:pt x="540" y="852"/>
                  </a:cubicBezTo>
                  <a:cubicBezTo>
                    <a:pt x="539" y="856"/>
                    <a:pt x="537" y="862"/>
                    <a:pt x="534" y="867"/>
                  </a:cubicBezTo>
                  <a:cubicBezTo>
                    <a:pt x="530" y="873"/>
                    <a:pt x="526" y="878"/>
                    <a:pt x="520" y="882"/>
                  </a:cubicBezTo>
                  <a:cubicBezTo>
                    <a:pt x="514" y="887"/>
                    <a:pt x="507" y="890"/>
                    <a:pt x="497" y="891"/>
                  </a:cubicBezTo>
                  <a:cubicBezTo>
                    <a:pt x="488" y="892"/>
                    <a:pt x="480" y="889"/>
                    <a:pt x="474" y="886"/>
                  </a:cubicBezTo>
                  <a:cubicBezTo>
                    <a:pt x="468" y="882"/>
                    <a:pt x="464" y="877"/>
                    <a:pt x="461" y="872"/>
                  </a:cubicBezTo>
                  <a:cubicBezTo>
                    <a:pt x="458" y="866"/>
                    <a:pt x="456" y="861"/>
                    <a:pt x="454" y="856"/>
                  </a:cubicBezTo>
                  <a:cubicBezTo>
                    <a:pt x="453" y="852"/>
                    <a:pt x="453" y="849"/>
                    <a:pt x="453" y="848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53" y="491"/>
                    <a:pt x="453" y="489"/>
                    <a:pt x="452" y="487"/>
                  </a:cubicBezTo>
                  <a:cubicBezTo>
                    <a:pt x="452" y="485"/>
                    <a:pt x="451" y="482"/>
                    <a:pt x="449" y="479"/>
                  </a:cubicBezTo>
                  <a:cubicBezTo>
                    <a:pt x="448" y="476"/>
                    <a:pt x="446" y="473"/>
                    <a:pt x="443" y="470"/>
                  </a:cubicBezTo>
                  <a:cubicBezTo>
                    <a:pt x="440" y="468"/>
                    <a:pt x="437" y="467"/>
                    <a:pt x="432" y="467"/>
                  </a:cubicBezTo>
                  <a:cubicBezTo>
                    <a:pt x="428" y="467"/>
                    <a:pt x="425" y="469"/>
                    <a:pt x="422" y="472"/>
                  </a:cubicBezTo>
                  <a:cubicBezTo>
                    <a:pt x="420" y="475"/>
                    <a:pt x="418" y="478"/>
                    <a:pt x="417" y="482"/>
                  </a:cubicBezTo>
                  <a:cubicBezTo>
                    <a:pt x="416" y="486"/>
                    <a:pt x="415" y="489"/>
                    <a:pt x="415" y="492"/>
                  </a:cubicBezTo>
                  <a:cubicBezTo>
                    <a:pt x="415" y="495"/>
                    <a:pt x="415" y="497"/>
                    <a:pt x="415" y="497"/>
                  </a:cubicBezTo>
                  <a:cubicBezTo>
                    <a:pt x="413" y="1370"/>
                    <a:pt x="413" y="1370"/>
                    <a:pt x="413" y="1370"/>
                  </a:cubicBezTo>
                  <a:cubicBezTo>
                    <a:pt x="413" y="1371"/>
                    <a:pt x="413" y="1375"/>
                    <a:pt x="412" y="1382"/>
                  </a:cubicBezTo>
                  <a:cubicBezTo>
                    <a:pt x="410" y="1388"/>
                    <a:pt x="408" y="1396"/>
                    <a:pt x="404" y="1405"/>
                  </a:cubicBezTo>
                  <a:cubicBezTo>
                    <a:pt x="401" y="1413"/>
                    <a:pt x="396" y="1422"/>
                    <a:pt x="389" y="1429"/>
                  </a:cubicBezTo>
                  <a:cubicBezTo>
                    <a:pt x="382" y="1435"/>
                    <a:pt x="373" y="1440"/>
                    <a:pt x="362" y="1442"/>
                  </a:cubicBezTo>
                  <a:cubicBezTo>
                    <a:pt x="350" y="1444"/>
                    <a:pt x="341" y="1441"/>
                    <a:pt x="334" y="1436"/>
                  </a:cubicBezTo>
                  <a:cubicBezTo>
                    <a:pt x="327" y="1431"/>
                    <a:pt x="321" y="1423"/>
                    <a:pt x="317" y="1415"/>
                  </a:cubicBezTo>
                  <a:cubicBezTo>
                    <a:pt x="313" y="1407"/>
                    <a:pt x="310" y="1399"/>
                    <a:pt x="308" y="1393"/>
                  </a:cubicBezTo>
                  <a:cubicBezTo>
                    <a:pt x="307" y="1386"/>
                    <a:pt x="306" y="1382"/>
                    <a:pt x="306" y="1381"/>
                  </a:cubicBezTo>
                  <a:cubicBezTo>
                    <a:pt x="306" y="982"/>
                    <a:pt x="306" y="982"/>
                    <a:pt x="306" y="982"/>
                  </a:cubicBezTo>
                  <a:cubicBezTo>
                    <a:pt x="306" y="981"/>
                    <a:pt x="306" y="978"/>
                    <a:pt x="306" y="974"/>
                  </a:cubicBezTo>
                  <a:cubicBezTo>
                    <a:pt x="306" y="970"/>
                    <a:pt x="305" y="965"/>
                    <a:pt x="304" y="960"/>
                  </a:cubicBezTo>
                  <a:cubicBezTo>
                    <a:pt x="302" y="955"/>
                    <a:pt x="300" y="950"/>
                    <a:pt x="296" y="946"/>
                  </a:cubicBezTo>
                  <a:cubicBezTo>
                    <a:pt x="292" y="943"/>
                    <a:pt x="287" y="941"/>
                    <a:pt x="279" y="941"/>
                  </a:cubicBezTo>
                  <a:cubicBezTo>
                    <a:pt x="272" y="942"/>
                    <a:pt x="267" y="945"/>
                    <a:pt x="263" y="949"/>
                  </a:cubicBezTo>
                  <a:cubicBezTo>
                    <a:pt x="259" y="954"/>
                    <a:pt x="256" y="959"/>
                    <a:pt x="255" y="964"/>
                  </a:cubicBezTo>
                  <a:cubicBezTo>
                    <a:pt x="253" y="970"/>
                    <a:pt x="253" y="975"/>
                    <a:pt x="253" y="979"/>
                  </a:cubicBezTo>
                  <a:cubicBezTo>
                    <a:pt x="253" y="984"/>
                    <a:pt x="253" y="986"/>
                    <a:pt x="253" y="987"/>
                  </a:cubicBezTo>
                  <a:cubicBezTo>
                    <a:pt x="253" y="1388"/>
                    <a:pt x="253" y="1388"/>
                    <a:pt x="253" y="1388"/>
                  </a:cubicBezTo>
                  <a:cubicBezTo>
                    <a:pt x="253" y="1389"/>
                    <a:pt x="253" y="1394"/>
                    <a:pt x="251" y="1401"/>
                  </a:cubicBezTo>
                  <a:cubicBezTo>
                    <a:pt x="249" y="1408"/>
                    <a:pt x="246" y="1417"/>
                    <a:pt x="242" y="1426"/>
                  </a:cubicBezTo>
                  <a:cubicBezTo>
                    <a:pt x="238" y="1435"/>
                    <a:pt x="232" y="1444"/>
                    <a:pt x="225" y="1451"/>
                  </a:cubicBezTo>
                  <a:cubicBezTo>
                    <a:pt x="217" y="1458"/>
                    <a:pt x="208" y="1464"/>
                    <a:pt x="196" y="1466"/>
                  </a:cubicBezTo>
                  <a:cubicBezTo>
                    <a:pt x="185" y="1467"/>
                    <a:pt x="176" y="1465"/>
                    <a:pt x="168" y="1460"/>
                  </a:cubicBezTo>
                  <a:cubicBezTo>
                    <a:pt x="161" y="1455"/>
                    <a:pt x="156" y="1448"/>
                    <a:pt x="152" y="1440"/>
                  </a:cubicBezTo>
                  <a:cubicBezTo>
                    <a:pt x="148" y="1432"/>
                    <a:pt x="146" y="1425"/>
                    <a:pt x="144" y="1418"/>
                  </a:cubicBezTo>
                  <a:cubicBezTo>
                    <a:pt x="143" y="1412"/>
                    <a:pt x="142" y="1408"/>
                    <a:pt x="142" y="1407"/>
                  </a:cubicBezTo>
                  <a:cubicBezTo>
                    <a:pt x="140" y="511"/>
                    <a:pt x="140" y="511"/>
                    <a:pt x="140" y="511"/>
                  </a:cubicBezTo>
                  <a:cubicBezTo>
                    <a:pt x="139" y="510"/>
                    <a:pt x="139" y="508"/>
                    <a:pt x="139" y="505"/>
                  </a:cubicBezTo>
                  <a:cubicBezTo>
                    <a:pt x="139" y="503"/>
                    <a:pt x="138" y="499"/>
                    <a:pt x="137" y="495"/>
                  </a:cubicBezTo>
                  <a:cubicBezTo>
                    <a:pt x="136" y="492"/>
                    <a:pt x="134" y="488"/>
                    <a:pt x="132" y="486"/>
                  </a:cubicBezTo>
                  <a:cubicBezTo>
                    <a:pt x="129" y="483"/>
                    <a:pt x="125" y="481"/>
                    <a:pt x="121" y="481"/>
                  </a:cubicBezTo>
                  <a:cubicBezTo>
                    <a:pt x="116" y="482"/>
                    <a:pt x="112" y="483"/>
                    <a:pt x="109" y="486"/>
                  </a:cubicBezTo>
                  <a:cubicBezTo>
                    <a:pt x="106" y="488"/>
                    <a:pt x="104" y="492"/>
                    <a:pt x="103" y="495"/>
                  </a:cubicBezTo>
                  <a:cubicBezTo>
                    <a:pt x="101" y="498"/>
                    <a:pt x="100" y="502"/>
                    <a:pt x="99" y="504"/>
                  </a:cubicBezTo>
                  <a:cubicBezTo>
                    <a:pt x="99" y="507"/>
                    <a:pt x="99" y="508"/>
                    <a:pt x="98" y="509"/>
                  </a:cubicBezTo>
                  <a:cubicBezTo>
                    <a:pt x="100" y="878"/>
                    <a:pt x="100" y="878"/>
                    <a:pt x="100" y="878"/>
                  </a:cubicBezTo>
                  <a:cubicBezTo>
                    <a:pt x="100" y="879"/>
                    <a:pt x="99" y="882"/>
                    <a:pt x="98" y="887"/>
                  </a:cubicBezTo>
                  <a:cubicBezTo>
                    <a:pt x="97" y="892"/>
                    <a:pt x="94" y="898"/>
                    <a:pt x="91" y="904"/>
                  </a:cubicBezTo>
                  <a:cubicBezTo>
                    <a:pt x="88" y="910"/>
                    <a:pt x="83" y="916"/>
                    <a:pt x="76" y="921"/>
                  </a:cubicBezTo>
                  <a:cubicBezTo>
                    <a:pt x="70" y="926"/>
                    <a:pt x="62" y="929"/>
                    <a:pt x="51" y="930"/>
                  </a:cubicBezTo>
                  <a:cubicBezTo>
                    <a:pt x="41" y="931"/>
                    <a:pt x="33" y="929"/>
                    <a:pt x="26" y="926"/>
                  </a:cubicBezTo>
                  <a:cubicBezTo>
                    <a:pt x="20" y="923"/>
                    <a:pt x="15" y="918"/>
                    <a:pt x="11" y="913"/>
                  </a:cubicBezTo>
                  <a:cubicBezTo>
                    <a:pt x="8" y="907"/>
                    <a:pt x="6" y="902"/>
                    <a:pt x="4" y="898"/>
                  </a:cubicBezTo>
                  <a:cubicBezTo>
                    <a:pt x="3" y="894"/>
                    <a:pt x="2" y="891"/>
                    <a:pt x="2" y="890"/>
                  </a:cubicBezTo>
                  <a:cubicBezTo>
                    <a:pt x="2" y="885"/>
                    <a:pt x="2" y="858"/>
                    <a:pt x="2" y="819"/>
                  </a:cubicBezTo>
                  <a:cubicBezTo>
                    <a:pt x="2" y="779"/>
                    <a:pt x="1" y="727"/>
                    <a:pt x="1" y="673"/>
                  </a:cubicBezTo>
                  <a:cubicBezTo>
                    <a:pt x="1" y="619"/>
                    <a:pt x="1" y="564"/>
                    <a:pt x="0" y="516"/>
                  </a:cubicBezTo>
                  <a:cubicBezTo>
                    <a:pt x="0" y="468"/>
                    <a:pt x="0" y="429"/>
                    <a:pt x="0" y="409"/>
                  </a:cubicBezTo>
                  <a:cubicBezTo>
                    <a:pt x="0" y="387"/>
                    <a:pt x="4" y="370"/>
                    <a:pt x="11" y="357"/>
                  </a:cubicBezTo>
                  <a:cubicBezTo>
                    <a:pt x="19" y="344"/>
                    <a:pt x="28" y="334"/>
                    <a:pt x="39" y="328"/>
                  </a:cubicBezTo>
                  <a:cubicBezTo>
                    <a:pt x="50" y="321"/>
                    <a:pt x="61" y="317"/>
                    <a:pt x="72" y="314"/>
                  </a:cubicBezTo>
                  <a:cubicBezTo>
                    <a:pt x="82" y="312"/>
                    <a:pt x="92" y="311"/>
                    <a:pt x="98" y="311"/>
                  </a:cubicBezTo>
                  <a:cubicBezTo>
                    <a:pt x="99" y="311"/>
                    <a:pt x="101" y="311"/>
                    <a:pt x="102" y="311"/>
                  </a:cubicBezTo>
                  <a:cubicBezTo>
                    <a:pt x="103" y="311"/>
                    <a:pt x="104" y="311"/>
                    <a:pt x="104" y="311"/>
                  </a:cubicBezTo>
                  <a:cubicBezTo>
                    <a:pt x="105" y="311"/>
                    <a:pt x="106" y="311"/>
                    <a:pt x="106" y="311"/>
                  </a:cubicBezTo>
                  <a:cubicBezTo>
                    <a:pt x="107" y="311"/>
                    <a:pt x="107" y="311"/>
                    <a:pt x="107" y="311"/>
                  </a:cubicBezTo>
                  <a:cubicBezTo>
                    <a:pt x="210" y="309"/>
                    <a:pt x="210" y="309"/>
                    <a:pt x="210" y="309"/>
                  </a:cubicBezTo>
                  <a:cubicBezTo>
                    <a:pt x="200" y="302"/>
                    <a:pt x="190" y="293"/>
                    <a:pt x="182" y="284"/>
                  </a:cubicBezTo>
                  <a:cubicBezTo>
                    <a:pt x="173" y="274"/>
                    <a:pt x="166" y="263"/>
                    <a:pt x="160" y="251"/>
                  </a:cubicBezTo>
                  <a:cubicBezTo>
                    <a:pt x="154" y="238"/>
                    <a:pt x="149" y="225"/>
                    <a:pt x="145" y="211"/>
                  </a:cubicBezTo>
                  <a:cubicBezTo>
                    <a:pt x="142" y="197"/>
                    <a:pt x="140" y="182"/>
                    <a:pt x="140" y="167"/>
                  </a:cubicBezTo>
                  <a:cubicBezTo>
                    <a:pt x="140" y="144"/>
                    <a:pt x="144" y="122"/>
                    <a:pt x="151" y="102"/>
                  </a:cubicBezTo>
                  <a:cubicBezTo>
                    <a:pt x="158" y="82"/>
                    <a:pt x="168" y="64"/>
                    <a:pt x="181" y="49"/>
                  </a:cubicBezTo>
                  <a:cubicBezTo>
                    <a:pt x="193" y="34"/>
                    <a:pt x="208" y="21"/>
                    <a:pt x="225" y="13"/>
                  </a:cubicBezTo>
                  <a:cubicBezTo>
                    <a:pt x="241" y="5"/>
                    <a:pt x="260" y="0"/>
                    <a:pt x="279" y="0"/>
                  </a:cubicBezTo>
                  <a:close/>
                </a:path>
              </a:pathLst>
            </a:custGeom>
            <a:solidFill>
              <a:srgbClr val="3E9BC8"/>
            </a:solidFill>
            <a:ln w="9525">
              <a:solidFill>
                <a:srgbClr val="3E9BC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2400" dirty="0" smtClean="0"/>
              <a:t>Mathematical basics - 1</a:t>
            </a:r>
            <a:endParaRPr lang="en-US" sz="2400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 bwMode="gray">
          <a:xfrm>
            <a:off x="457200" y="1095375"/>
            <a:ext cx="6670110" cy="2333625"/>
          </a:xfrm>
        </p:spPr>
        <p:txBody>
          <a:bodyPr>
            <a:normAutofit/>
          </a:bodyPr>
          <a:lstStyle/>
          <a:p>
            <a:r>
              <a:rPr lang="en-US" dirty="0" smtClean="0"/>
              <a:t>The modulo operator</a:t>
            </a:r>
          </a:p>
          <a:p>
            <a:pPr lvl="1"/>
            <a:r>
              <a:rPr lang="en-US" dirty="0" smtClean="0"/>
              <a:t>This sign is the modulo operator. With the modulo operation you are interested in the remainder left over from division with an integer number.</a:t>
            </a:r>
          </a:p>
          <a:p>
            <a:pPr lvl="1"/>
            <a:r>
              <a:rPr lang="en-US" dirty="0" smtClean="0"/>
              <a:t>To get a better idea, take a look at the following:</a:t>
            </a:r>
          </a:p>
        </p:txBody>
      </p:sp>
      <p:grpSp>
        <p:nvGrpSpPr>
          <p:cNvPr id="136" name="Gruppieren 135"/>
          <p:cNvGrpSpPr/>
          <p:nvPr/>
        </p:nvGrpSpPr>
        <p:grpSpPr bwMode="gray">
          <a:xfrm rot="10800000">
            <a:off x="3822012" y="3670040"/>
            <a:ext cx="1487278" cy="1487277"/>
            <a:chOff x="3013974" y="3584371"/>
            <a:chExt cx="1487278" cy="1487277"/>
          </a:xfrm>
        </p:grpSpPr>
        <p:sp>
          <p:nvSpPr>
            <p:cNvPr id="146" name="Torte 145"/>
            <p:cNvSpPr/>
            <p:nvPr/>
          </p:nvSpPr>
          <p:spPr bwMode="gray">
            <a:xfrm rot="10787269">
              <a:off x="3013974" y="3584371"/>
              <a:ext cx="1487278" cy="1487277"/>
            </a:xfrm>
            <a:prstGeom prst="pie">
              <a:avLst>
                <a:gd name="adj1" fmla="val 16238735"/>
                <a:gd name="adj2" fmla="val 17518736"/>
              </a:avLst>
            </a:prstGeom>
            <a:gradFill flip="none" rotWithShape="1">
              <a:gsLst>
                <a:gs pos="100000">
                  <a:srgbClr val="F7BD2D"/>
                </a:gs>
                <a:gs pos="81000">
                  <a:schemeClr val="accent6"/>
                </a:gs>
                <a:gs pos="32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Ellipse 146"/>
            <p:cNvSpPr/>
            <p:nvPr/>
          </p:nvSpPr>
          <p:spPr bwMode="gray">
            <a:xfrm>
              <a:off x="3595687" y="4903788"/>
              <a:ext cx="82550" cy="825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226368" y="1549010"/>
          <a:ext cx="854342" cy="767670"/>
        </p:xfrm>
        <a:graphic>
          <a:graphicData uri="http://schemas.openxmlformats.org/presentationml/2006/ole">
            <p:oleObj spid="_x0000_s3074" name="Equation" r:id="rId10" imgW="126720" imgH="114120" progId="Equation.3">
              <p:embed/>
            </p:oleObj>
          </a:graphicData>
        </a:graphic>
      </p:graphicFrame>
      <p:grpSp>
        <p:nvGrpSpPr>
          <p:cNvPr id="164" name="Gruppieren 163"/>
          <p:cNvGrpSpPr/>
          <p:nvPr/>
        </p:nvGrpSpPr>
        <p:grpSpPr bwMode="gray">
          <a:xfrm>
            <a:off x="3837887" y="3666865"/>
            <a:ext cx="1487278" cy="1487278"/>
            <a:chOff x="3837887" y="3920865"/>
            <a:chExt cx="1487278" cy="1487278"/>
          </a:xfrm>
        </p:grpSpPr>
        <p:grpSp>
          <p:nvGrpSpPr>
            <p:cNvPr id="72" name="Gruppieren 56"/>
            <p:cNvGrpSpPr/>
            <p:nvPr/>
          </p:nvGrpSpPr>
          <p:grpSpPr bwMode="gray">
            <a:xfrm rot="6720000">
              <a:off x="3837887" y="3920865"/>
              <a:ext cx="1487278" cy="1487277"/>
              <a:chOff x="3013974" y="3584371"/>
              <a:chExt cx="1487278" cy="1487277"/>
            </a:xfrm>
          </p:grpSpPr>
          <p:sp>
            <p:nvSpPr>
              <p:cNvPr id="79" name="Torte 78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Ellipse 79"/>
              <p:cNvSpPr/>
              <p:nvPr/>
            </p:nvSpPr>
            <p:spPr bwMode="gray">
              <a:xfrm>
                <a:off x="3595687" y="4903787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uppieren 59"/>
            <p:cNvGrpSpPr/>
            <p:nvPr/>
          </p:nvGrpSpPr>
          <p:grpSpPr bwMode="gray">
            <a:xfrm rot="8100000">
              <a:off x="3837887" y="3920865"/>
              <a:ext cx="1487278" cy="1487277"/>
              <a:chOff x="3013974" y="3584371"/>
              <a:chExt cx="1487278" cy="1487277"/>
            </a:xfrm>
          </p:grpSpPr>
          <p:sp>
            <p:nvSpPr>
              <p:cNvPr id="77" name="Torte 76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Ellipse 77"/>
              <p:cNvSpPr/>
              <p:nvPr/>
            </p:nvSpPr>
            <p:spPr bwMode="gray">
              <a:xfrm>
                <a:off x="3595688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uppieren 62"/>
            <p:cNvGrpSpPr/>
            <p:nvPr/>
          </p:nvGrpSpPr>
          <p:grpSpPr bwMode="gray">
            <a:xfrm rot="9420000">
              <a:off x="3837887" y="3920865"/>
              <a:ext cx="1487278" cy="1487277"/>
              <a:chOff x="3013974" y="3584371"/>
              <a:chExt cx="1487278" cy="1487277"/>
            </a:xfrm>
          </p:grpSpPr>
          <p:sp>
            <p:nvSpPr>
              <p:cNvPr id="75" name="Torte 74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Ellipse 75"/>
              <p:cNvSpPr/>
              <p:nvPr/>
            </p:nvSpPr>
            <p:spPr bwMode="gray">
              <a:xfrm>
                <a:off x="3595687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5" name="Gruppieren 164"/>
          <p:cNvGrpSpPr/>
          <p:nvPr/>
        </p:nvGrpSpPr>
        <p:grpSpPr bwMode="gray">
          <a:xfrm>
            <a:off x="3837886" y="3660514"/>
            <a:ext cx="1487278" cy="1493630"/>
            <a:chOff x="3837886" y="3914514"/>
            <a:chExt cx="1487278" cy="1493630"/>
          </a:xfrm>
        </p:grpSpPr>
        <p:grpSp>
          <p:nvGrpSpPr>
            <p:cNvPr id="60" name="Gruppieren 59"/>
            <p:cNvGrpSpPr/>
            <p:nvPr/>
          </p:nvGrpSpPr>
          <p:grpSpPr bwMode="gray">
            <a:xfrm rot="2700000">
              <a:off x="3837886" y="3914514"/>
              <a:ext cx="1487278" cy="1487277"/>
              <a:chOff x="3013974" y="3584371"/>
              <a:chExt cx="1487278" cy="1487277"/>
            </a:xfrm>
          </p:grpSpPr>
          <p:sp>
            <p:nvSpPr>
              <p:cNvPr id="61" name="Torte 60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Ellipse 61"/>
              <p:cNvSpPr/>
              <p:nvPr/>
            </p:nvSpPr>
            <p:spPr bwMode="gray">
              <a:xfrm>
                <a:off x="3595687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uppieren 62"/>
            <p:cNvGrpSpPr/>
            <p:nvPr/>
          </p:nvGrpSpPr>
          <p:grpSpPr bwMode="gray">
            <a:xfrm rot="4020000">
              <a:off x="3837886" y="3914514"/>
              <a:ext cx="1487278" cy="1487277"/>
              <a:chOff x="3013974" y="3584371"/>
              <a:chExt cx="1487278" cy="1487277"/>
            </a:xfrm>
          </p:grpSpPr>
          <p:sp>
            <p:nvSpPr>
              <p:cNvPr id="64" name="Torte 63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Ellipse 64"/>
              <p:cNvSpPr/>
              <p:nvPr/>
            </p:nvSpPr>
            <p:spPr bwMode="gray">
              <a:xfrm>
                <a:off x="3595687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uppieren 55"/>
            <p:cNvGrpSpPr/>
            <p:nvPr/>
          </p:nvGrpSpPr>
          <p:grpSpPr bwMode="gray">
            <a:xfrm rot="5400000">
              <a:off x="3837887" y="3920866"/>
              <a:ext cx="1487278" cy="1487277"/>
              <a:chOff x="3013974" y="3584372"/>
              <a:chExt cx="1487278" cy="1487277"/>
            </a:xfrm>
          </p:grpSpPr>
          <p:sp>
            <p:nvSpPr>
              <p:cNvPr id="81" name="Torte 80"/>
              <p:cNvSpPr/>
              <p:nvPr/>
            </p:nvSpPr>
            <p:spPr bwMode="gray">
              <a:xfrm rot="10787269">
                <a:off x="3013974" y="3584372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 bwMode="gray">
              <a:xfrm>
                <a:off x="3595688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6" name="Gruppieren 165"/>
          <p:cNvGrpSpPr/>
          <p:nvPr/>
        </p:nvGrpSpPr>
        <p:grpSpPr bwMode="gray">
          <a:xfrm>
            <a:off x="3822014" y="3660514"/>
            <a:ext cx="1503150" cy="1487279"/>
            <a:chOff x="3822014" y="3914514"/>
            <a:chExt cx="1503150" cy="1487279"/>
          </a:xfrm>
        </p:grpSpPr>
        <p:grpSp>
          <p:nvGrpSpPr>
            <p:cNvPr id="56" name="Gruppieren 55"/>
            <p:cNvGrpSpPr/>
            <p:nvPr/>
          </p:nvGrpSpPr>
          <p:grpSpPr bwMode="gray">
            <a:xfrm>
              <a:off x="3837886" y="3914514"/>
              <a:ext cx="1487278" cy="1487277"/>
              <a:chOff x="3013974" y="3584371"/>
              <a:chExt cx="1487278" cy="1487277"/>
            </a:xfrm>
          </p:grpSpPr>
          <p:sp>
            <p:nvSpPr>
              <p:cNvPr id="30" name="Torte 29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Ellipse 52"/>
              <p:cNvSpPr/>
              <p:nvPr/>
            </p:nvSpPr>
            <p:spPr bwMode="gray">
              <a:xfrm>
                <a:off x="3595687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uppieren 56"/>
            <p:cNvGrpSpPr/>
            <p:nvPr/>
          </p:nvGrpSpPr>
          <p:grpSpPr bwMode="gray">
            <a:xfrm rot="1320000">
              <a:off x="3837886" y="3914514"/>
              <a:ext cx="1487278" cy="1487277"/>
              <a:chOff x="3013974" y="3584371"/>
              <a:chExt cx="1487278" cy="1487277"/>
            </a:xfrm>
          </p:grpSpPr>
          <p:sp>
            <p:nvSpPr>
              <p:cNvPr id="58" name="Torte 57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Ellipse 58"/>
              <p:cNvSpPr/>
              <p:nvPr/>
            </p:nvSpPr>
            <p:spPr bwMode="gray">
              <a:xfrm>
                <a:off x="3595687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uppieren 62"/>
            <p:cNvGrpSpPr/>
            <p:nvPr/>
          </p:nvGrpSpPr>
          <p:grpSpPr bwMode="gray">
            <a:xfrm rot="20220000">
              <a:off x="3822014" y="3914516"/>
              <a:ext cx="1487278" cy="1487277"/>
              <a:chOff x="3013974" y="3584371"/>
              <a:chExt cx="1487278" cy="1487277"/>
            </a:xfrm>
          </p:grpSpPr>
          <p:sp>
            <p:nvSpPr>
              <p:cNvPr id="153" name="Torte 152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Ellipse 153"/>
              <p:cNvSpPr/>
              <p:nvPr/>
            </p:nvSpPr>
            <p:spPr bwMode="gray">
              <a:xfrm>
                <a:off x="3595687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Gruppieren 166"/>
          <p:cNvGrpSpPr/>
          <p:nvPr/>
        </p:nvGrpSpPr>
        <p:grpSpPr bwMode="gray">
          <a:xfrm>
            <a:off x="3822013" y="3660515"/>
            <a:ext cx="1487278" cy="1487278"/>
            <a:chOff x="3822013" y="3914515"/>
            <a:chExt cx="1487278" cy="1487278"/>
          </a:xfrm>
        </p:grpSpPr>
        <p:grpSp>
          <p:nvGrpSpPr>
            <p:cNvPr id="149" name="Gruppieren 55"/>
            <p:cNvGrpSpPr/>
            <p:nvPr/>
          </p:nvGrpSpPr>
          <p:grpSpPr bwMode="gray">
            <a:xfrm rot="16200000">
              <a:off x="3822013" y="3914515"/>
              <a:ext cx="1487278" cy="1487277"/>
              <a:chOff x="3013974" y="3584371"/>
              <a:chExt cx="1487278" cy="1487277"/>
            </a:xfrm>
          </p:grpSpPr>
          <p:sp>
            <p:nvSpPr>
              <p:cNvPr id="159" name="Torte 158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Ellipse 159"/>
              <p:cNvSpPr/>
              <p:nvPr/>
            </p:nvSpPr>
            <p:spPr bwMode="gray">
              <a:xfrm>
                <a:off x="3595687" y="4903789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uppieren 56"/>
            <p:cNvGrpSpPr/>
            <p:nvPr/>
          </p:nvGrpSpPr>
          <p:grpSpPr bwMode="gray">
            <a:xfrm rot="17520000">
              <a:off x="3822013" y="3914515"/>
              <a:ext cx="1487278" cy="1487277"/>
              <a:chOff x="3013974" y="3584371"/>
              <a:chExt cx="1487278" cy="1487277"/>
            </a:xfrm>
          </p:grpSpPr>
          <p:sp>
            <p:nvSpPr>
              <p:cNvPr id="157" name="Torte 156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Ellipse 157"/>
              <p:cNvSpPr/>
              <p:nvPr/>
            </p:nvSpPr>
            <p:spPr bwMode="gray">
              <a:xfrm>
                <a:off x="3595687" y="4903787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uppieren 59"/>
            <p:cNvGrpSpPr/>
            <p:nvPr/>
          </p:nvGrpSpPr>
          <p:grpSpPr bwMode="gray">
            <a:xfrm rot="18900000">
              <a:off x="3822013" y="3914515"/>
              <a:ext cx="1487278" cy="1487277"/>
              <a:chOff x="3013974" y="3584371"/>
              <a:chExt cx="1487278" cy="1487277"/>
            </a:xfrm>
          </p:grpSpPr>
          <p:sp>
            <p:nvSpPr>
              <p:cNvPr id="155" name="Torte 154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Ellipse 155"/>
              <p:cNvSpPr/>
              <p:nvPr/>
            </p:nvSpPr>
            <p:spPr bwMode="gray">
              <a:xfrm>
                <a:off x="3595688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uppieren 167"/>
          <p:cNvGrpSpPr/>
          <p:nvPr/>
        </p:nvGrpSpPr>
        <p:grpSpPr bwMode="gray">
          <a:xfrm>
            <a:off x="3822012" y="3670040"/>
            <a:ext cx="1487278" cy="1487278"/>
            <a:chOff x="3822012" y="3924040"/>
            <a:chExt cx="1487278" cy="1487278"/>
          </a:xfrm>
        </p:grpSpPr>
        <p:grpSp>
          <p:nvGrpSpPr>
            <p:cNvPr id="137" name="Gruppieren 136"/>
            <p:cNvGrpSpPr/>
            <p:nvPr/>
          </p:nvGrpSpPr>
          <p:grpSpPr bwMode="gray">
            <a:xfrm rot="12120000">
              <a:off x="3822012" y="3924040"/>
              <a:ext cx="1487278" cy="1487277"/>
              <a:chOff x="3013974" y="3584371"/>
              <a:chExt cx="1487278" cy="1487277"/>
            </a:xfrm>
          </p:grpSpPr>
          <p:sp>
            <p:nvSpPr>
              <p:cNvPr id="144" name="Torte 143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Ellipse 144"/>
              <p:cNvSpPr/>
              <p:nvPr/>
            </p:nvSpPr>
            <p:spPr bwMode="gray">
              <a:xfrm>
                <a:off x="3595687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uppieren 137"/>
            <p:cNvGrpSpPr/>
            <p:nvPr/>
          </p:nvGrpSpPr>
          <p:grpSpPr bwMode="gray">
            <a:xfrm rot="13500000">
              <a:off x="3822012" y="3924040"/>
              <a:ext cx="1487278" cy="1487277"/>
              <a:chOff x="3013974" y="3584371"/>
              <a:chExt cx="1487278" cy="1487277"/>
            </a:xfrm>
          </p:grpSpPr>
          <p:sp>
            <p:nvSpPr>
              <p:cNvPr id="142" name="Torte 141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Ellipse 142"/>
              <p:cNvSpPr/>
              <p:nvPr/>
            </p:nvSpPr>
            <p:spPr bwMode="gray">
              <a:xfrm>
                <a:off x="3595687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uppieren 138"/>
            <p:cNvGrpSpPr/>
            <p:nvPr/>
          </p:nvGrpSpPr>
          <p:grpSpPr bwMode="gray">
            <a:xfrm rot="14820000">
              <a:off x="3822012" y="3924040"/>
              <a:ext cx="1487278" cy="1487277"/>
              <a:chOff x="3013974" y="3584371"/>
              <a:chExt cx="1487278" cy="1487277"/>
            </a:xfrm>
          </p:grpSpPr>
          <p:sp>
            <p:nvSpPr>
              <p:cNvPr id="140" name="Torte 139"/>
              <p:cNvSpPr/>
              <p:nvPr/>
            </p:nvSpPr>
            <p:spPr bwMode="gray">
              <a:xfrm rot="10787269">
                <a:off x="3013974" y="3584371"/>
                <a:ext cx="1487278" cy="1487277"/>
              </a:xfrm>
              <a:prstGeom prst="pie">
                <a:avLst>
                  <a:gd name="adj1" fmla="val 16238735"/>
                  <a:gd name="adj2" fmla="val 17518736"/>
                </a:avLst>
              </a:prstGeom>
              <a:gradFill flip="none" rotWithShape="1">
                <a:gsLst>
                  <a:gs pos="100000">
                    <a:srgbClr val="F7BD2D"/>
                  </a:gs>
                  <a:gs pos="81000">
                    <a:schemeClr val="accent6"/>
                  </a:gs>
                  <a:gs pos="32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Ellipse 140"/>
              <p:cNvSpPr/>
              <p:nvPr/>
            </p:nvSpPr>
            <p:spPr bwMode="gray">
              <a:xfrm>
                <a:off x="3595687" y="4903788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1" name="Foliennummernplatzhalter 160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gray">
          <a:xfrm>
            <a:off x="554038" y="5799137"/>
            <a:ext cx="8151812" cy="43656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B050"/>
                </a:solidFill>
              </a:rPr>
              <a:t>Five people want to share a cake which is already cut into 16 pieces.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0" name="Rounded Rectangle 7"/>
          <p:cNvSpPr/>
          <p:nvPr/>
        </p:nvSpPr>
        <p:spPr bwMode="gray">
          <a:xfrm>
            <a:off x="554038" y="5799137"/>
            <a:ext cx="8151812" cy="43656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B050"/>
                </a:solidFill>
              </a:rPr>
              <a:t>Each of them can get three pieces of cake, but one will be left over.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75" name="Rounded Rectangle 6"/>
          <p:cNvSpPr/>
          <p:nvPr/>
        </p:nvSpPr>
        <p:spPr bwMode="gray">
          <a:xfrm>
            <a:off x="554038" y="5799137"/>
            <a:ext cx="8151812" cy="43656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rgbClr val="00B050"/>
                </a:solidFill>
              </a:rPr>
              <a:t>The modulo operator calculates precisely this remainder.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C -0.02969 0.00533 -0.1158 0.01042 -0.17795 0.03218 C -0.2401 0.05394 -0.33264 0.11042 -0.37326 0.13102 " pathEditMode="relative" rAng="0" ptsTypes="aaa">
                                      <p:cBhvr>
                                        <p:cTn id="8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6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775000">
                                      <p:cBhvr>
                                        <p:cTn id="8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3.7037E-7 C -0.05469 0.00787 -0.09757 0.01505 -0.1493 0.00926 C -0.20104 0.00347 -0.27691 -0.02593 -0.31041 -0.03519 " pathEditMode="relative" rAng="0" ptsTypes="aaa">
                                      <p:cBhvr>
                                        <p:cTn id="9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4725000">
                                      <p:cBhvr>
                                        <p:cTn id="9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61111E-6 3.33333E-6 C -0.046 0.00324 -0.09427 0.01134 -0.13142 3.33333E-6 C -0.16857 -0.01135 -0.20347 -0.05394 -0.22239 -0.06806 " pathEditMode="relative" rAng="0" ptsTypes="aaa">
                                      <p:cBhvr>
                                        <p:cTn id="9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2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675000">
                                      <p:cBhvr>
                                        <p:cTn id="9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3.33333E-6 C -0.02309 0.01134 -0.0349 0.02152 -0.07257 0.02754 C -0.11025 0.03356 -0.19375 0.03402 -0.2257 0.03564 " pathEditMode="relative" rAng="0" ptsTypes="aaa">
                                      <p:cBhvr>
                                        <p:cTn id="10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3375000">
                                      <p:cBhvr>
                                        <p:cTn id="10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44444E-6 4.44444E-6 C -0.004 0.01435 0.00104 0.06736 -0.02396 0.08657 C -0.04896 0.10578 -0.09827 0.10324 -0.15 0.11574 C -0.20174 0.12824 -0.29566 0.15231 -0.33403 0.16203 " pathEditMode="relative" rAng="0" ptsTypes="aaaa">
                                      <p:cBhvr>
                                        <p:cTn id="10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8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7395000">
                                      <p:cBhvr>
                                        <p:cTn id="11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168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1924E-6 C 0.01875 0.0118 0.08281 0.06083 0.11302 0.07054 C 0.14322 0.08025 0.16736 0.0606 0.18159 0.05782 " pathEditMode="relative" rAng="0" ptsTypes="aaa">
                                      <p:cBhvr>
                                        <p:cTn id="1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4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1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33" grpId="0" uiExpand="1" build="p"/>
      <p:bldP spid="7" grpId="0" animBg="1"/>
      <p:bldP spid="7" grpId="1" animBg="1"/>
      <p:bldP spid="10" grpId="0" animBg="1"/>
      <p:bldP spid="10" grpId="1" animBg="1"/>
      <p:bldP spid="1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Mathematical basics -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3" name="Rectangle 53"/>
          <p:cNvSpPr/>
          <p:nvPr/>
        </p:nvSpPr>
        <p:spPr bwMode="gray">
          <a:xfrm>
            <a:off x="554038" y="3059668"/>
            <a:ext cx="2430281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Mathematical definition</a:t>
            </a:r>
            <a:endParaRPr lang="en-US" dirty="0"/>
          </a:p>
        </p:txBody>
      </p:sp>
      <p:sp>
        <p:nvSpPr>
          <p:cNvPr id="40" name="TextBox 52"/>
          <p:cNvSpPr txBox="1"/>
          <p:nvPr/>
        </p:nvSpPr>
        <p:spPr bwMode="gray">
          <a:xfrm>
            <a:off x="4716463" y="3446511"/>
            <a:ext cx="4133247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400" dirty="0" smtClean="0">
                <a:ea typeface="Times New Roman"/>
                <a:cs typeface="Times New Roman"/>
              </a:rPr>
              <a:t>The modulo operator is commutative with the basic arithmetic operations. For example it does not matter whether you </a:t>
            </a:r>
            <a:r>
              <a:rPr lang="en-US" sz="1400" b="1" dirty="0" smtClean="0">
                <a:ea typeface="Times New Roman"/>
                <a:cs typeface="Times New Roman"/>
              </a:rPr>
              <a:t>first</a:t>
            </a:r>
            <a:r>
              <a:rPr lang="en-US" sz="1400" dirty="0" smtClean="0">
                <a:ea typeface="Times New Roman"/>
                <a:cs typeface="Times New Roman"/>
              </a:rPr>
              <a:t> multiply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ea typeface="Times New Roman"/>
                <a:cs typeface="Times New Roman"/>
              </a:rPr>
              <a:t/>
            </a:r>
            <a:br>
              <a:rPr lang="en-US" sz="1400" dirty="0" smtClean="0">
                <a:ea typeface="Times New Roman"/>
                <a:cs typeface="Times New Roman"/>
              </a:rPr>
            </a:br>
            <a:r>
              <a:rPr lang="en-US" sz="1400" dirty="0" smtClean="0">
                <a:ea typeface="Times New Roman"/>
                <a:cs typeface="Times New Roman"/>
              </a:rPr>
              <a:t>or first calculate the modulus </a:t>
            </a:r>
            <a:r>
              <a:rPr lang="en-US" sz="1400" b="1" dirty="0" smtClean="0">
                <a:ea typeface="Times New Roman"/>
                <a:cs typeface="Times New Roman"/>
              </a:rPr>
              <a:t>and then </a:t>
            </a:r>
            <a:r>
              <a:rPr lang="en-US" sz="1400" dirty="0" smtClean="0">
                <a:ea typeface="Times New Roman"/>
                <a:cs typeface="Times New Roman"/>
              </a:rPr>
              <a:t>multiply:</a:t>
            </a:r>
            <a:endParaRPr lang="en-US" sz="1400" dirty="0" smtClean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41" name="Rectangle 54"/>
          <p:cNvSpPr/>
          <p:nvPr/>
        </p:nvSpPr>
        <p:spPr bwMode="gray">
          <a:xfrm>
            <a:off x="4716463" y="3059668"/>
            <a:ext cx="1218475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An example</a:t>
            </a:r>
            <a:endParaRPr lang="en-US" dirty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 l="34776" t="-19524" r="34245" b="-7182"/>
          <a:stretch>
            <a:fillRect/>
          </a:stretch>
        </p:blipFill>
        <p:spPr bwMode="gray">
          <a:xfrm>
            <a:off x="5562600" y="4154526"/>
            <a:ext cx="2256572" cy="35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 l="36652" t="-12827" r="35754" b="276"/>
          <a:stretch>
            <a:fillRect/>
          </a:stretch>
        </p:blipFill>
        <p:spPr bwMode="gray">
          <a:xfrm>
            <a:off x="5722620" y="4745710"/>
            <a:ext cx="2004060" cy="3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 cstate="print"/>
          <a:srcRect l="34856" t="-16138" r="34214" b="276"/>
          <a:stretch>
            <a:fillRect/>
          </a:stretch>
        </p:blipFill>
        <p:spPr bwMode="gray">
          <a:xfrm>
            <a:off x="5434965" y="4957941"/>
            <a:ext cx="2346960" cy="34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20">
            <a:hlinkClick r:id="rId7"/>
          </p:cNvPr>
          <p:cNvSpPr/>
          <p:nvPr/>
        </p:nvSpPr>
        <p:spPr bwMode="gray">
          <a:xfrm>
            <a:off x="4716462" y="5524901"/>
            <a:ext cx="3989387" cy="7028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lvl="0"/>
            <a:r>
              <a:rPr lang="en-US" sz="1400" b="1" dirty="0" smtClean="0">
                <a:solidFill>
                  <a:srgbClr val="C00000"/>
                </a:solidFill>
              </a:rPr>
              <a:t>Further information can be found in the </a:t>
            </a:r>
            <a:r>
              <a:rPr lang="en-US" sz="1400" b="1" dirty="0" err="1" smtClean="0">
                <a:solidFill>
                  <a:srgbClr val="C00000"/>
                </a:solidFill>
              </a:rPr>
              <a:t>CrypTool</a:t>
            </a:r>
            <a:r>
              <a:rPr lang="en-US" sz="1400" b="1" dirty="0" smtClean="0">
                <a:solidFill>
                  <a:srgbClr val="C00000"/>
                </a:solidFill>
              </a:rPr>
              <a:t> Script (chap. 4.4).</a:t>
            </a:r>
          </a:p>
        </p:txBody>
      </p:sp>
      <p:sp>
        <p:nvSpPr>
          <p:cNvPr id="12" name="Rounded Rectangle 5">
            <a:hlinkClick r:id="rId8"/>
          </p:cNvPr>
          <p:cNvSpPr/>
          <p:nvPr/>
        </p:nvSpPr>
        <p:spPr bwMode="gray">
          <a:xfrm>
            <a:off x="4883161" y="5689400"/>
            <a:ext cx="373864" cy="373864"/>
          </a:xfrm>
          <a:prstGeom prst="roundRect">
            <a:avLst/>
          </a:prstGeom>
          <a:gradFill>
            <a:gsLst>
              <a:gs pos="57000">
                <a:srgbClr val="FFFF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2400" b="1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52"/>
          <p:cNvCxnSpPr/>
          <p:nvPr/>
        </p:nvCxnSpPr>
        <p:spPr bwMode="gray">
          <a:xfrm rot="5400000">
            <a:off x="3173412" y="4828383"/>
            <a:ext cx="2798763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9" cstate="print"/>
          <a:srcRect l="41898" t="-1219" r="39332" b="17073"/>
          <a:stretch>
            <a:fillRect/>
          </a:stretch>
        </p:blipFill>
        <p:spPr bwMode="gray">
          <a:xfrm>
            <a:off x="1620353" y="3558659"/>
            <a:ext cx="1419226" cy="27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52"/>
          <p:cNvSpPr txBox="1"/>
          <p:nvPr/>
        </p:nvSpPr>
        <p:spPr bwMode="gray">
          <a:xfrm>
            <a:off x="554039" y="3446511"/>
            <a:ext cx="3873500" cy="169277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en-US" sz="1400" dirty="0" smtClean="0">
                <a:latin typeface="+mj-lt"/>
                <a:ea typeface="Times New Roman"/>
                <a:cs typeface="Times New Roman"/>
              </a:rPr>
            </a:br>
            <a:r>
              <a:rPr lang="en-US" sz="1400" dirty="0" smtClean="0">
                <a:latin typeface="+mj-lt"/>
                <a:ea typeface="Times New Roman"/>
                <a:cs typeface="Times New Roman"/>
              </a:rPr>
              <a:t>means that there exists an integer number     such that     can be represented as</a:t>
            </a:r>
          </a:p>
          <a:p>
            <a:pPr lvl="0">
              <a:spcAft>
                <a:spcPts val="1200"/>
              </a:spcAft>
            </a:pPr>
            <a:endParaRPr lang="en-US" sz="1400" dirty="0" smtClean="0">
              <a:latin typeface="+mj-lt"/>
              <a:ea typeface="Times New Roman"/>
              <a:cs typeface="Times New Roman"/>
            </a:endParaRP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with the condition that: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0" cstate="print"/>
          <a:srcRect l="41818" t="-4878" r="38449" b="6097"/>
          <a:stretch>
            <a:fillRect/>
          </a:stretch>
        </p:blipFill>
        <p:spPr bwMode="gray">
          <a:xfrm>
            <a:off x="1477478" y="4387335"/>
            <a:ext cx="1605487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/>
          <a:srcRect l="48126" t="-4878" r="48908" b="6097"/>
          <a:stretch>
            <a:fillRect/>
          </a:stretch>
        </p:blipFill>
        <p:spPr bwMode="gray">
          <a:xfrm>
            <a:off x="3629026" y="3898384"/>
            <a:ext cx="189127" cy="27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9" cstate="print"/>
          <a:srcRect l="41898" t="504" r="54001" b="17073"/>
          <a:stretch>
            <a:fillRect/>
          </a:stretch>
        </p:blipFill>
        <p:spPr bwMode="gray">
          <a:xfrm>
            <a:off x="783189" y="4112526"/>
            <a:ext cx="280436" cy="24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uppieren 24"/>
          <p:cNvGrpSpPr/>
          <p:nvPr/>
        </p:nvGrpSpPr>
        <p:grpSpPr bwMode="gray">
          <a:xfrm>
            <a:off x="554038" y="5499100"/>
            <a:ext cx="3873500" cy="728663"/>
            <a:chOff x="554038" y="5499100"/>
            <a:chExt cx="3873500" cy="728663"/>
          </a:xfrm>
        </p:grpSpPr>
        <p:sp>
          <p:nvSpPr>
            <p:cNvPr id="22" name="Rounded Rectangle 24"/>
            <p:cNvSpPr/>
            <p:nvPr/>
          </p:nvSpPr>
          <p:spPr bwMode="gray">
            <a:xfrm>
              <a:off x="554038" y="5499100"/>
              <a:ext cx="3873500" cy="7286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7063" lvl="0"/>
              <a:r>
                <a:rPr lang="en-US" sz="1400" b="1" dirty="0" smtClean="0">
                  <a:solidFill>
                    <a:srgbClr val="C00000"/>
                  </a:solidFill>
                </a:rPr>
                <a:t>We are not interested in the value of     .</a:t>
              </a:r>
              <a:br>
                <a:rPr lang="en-US" sz="1400" b="1" dirty="0" smtClean="0">
                  <a:solidFill>
                    <a:srgbClr val="C00000"/>
                  </a:solidFill>
                </a:rPr>
              </a:br>
              <a:r>
                <a:rPr lang="en-US" sz="1400" b="1" dirty="0" smtClean="0">
                  <a:solidFill>
                    <a:srgbClr val="C00000"/>
                  </a:solidFill>
                </a:rPr>
                <a:t>The important part is its existence.</a:t>
              </a:r>
            </a:p>
          </p:txBody>
        </p:sp>
        <p:sp>
          <p:nvSpPr>
            <p:cNvPr id="23" name="Rounded Rectangle 25"/>
            <p:cNvSpPr/>
            <p:nvPr/>
          </p:nvSpPr>
          <p:spPr bwMode="gray">
            <a:xfrm>
              <a:off x="744603" y="5670784"/>
              <a:ext cx="373864" cy="373864"/>
            </a:xfrm>
            <a:prstGeom prst="roundRect">
              <a:avLst/>
            </a:prstGeom>
            <a:gradFill>
              <a:gsLst>
                <a:gs pos="57000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2400" b="1" smtClean="0">
                  <a:solidFill>
                    <a:schemeClr val="tx1"/>
                  </a:solidFill>
                </a:rPr>
                <a:t>!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48126" t="-4878" r="48908" b="6097"/>
            <a:stretch>
              <a:fillRect/>
            </a:stretch>
          </p:blipFill>
          <p:spPr bwMode="gray">
            <a:xfrm>
              <a:off x="4059443" y="5610860"/>
              <a:ext cx="189127" cy="27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1" cstate="print"/>
          <a:srcRect l="40480" t="5432" r="39592" b="2059"/>
          <a:stretch>
            <a:fillRect/>
          </a:stretch>
        </p:blipFill>
        <p:spPr bwMode="gray">
          <a:xfrm>
            <a:off x="2252075" y="4854936"/>
            <a:ext cx="1532525" cy="27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ounded Rectangle 24"/>
          <p:cNvSpPr/>
          <p:nvPr/>
        </p:nvSpPr>
        <p:spPr bwMode="gray">
          <a:xfrm>
            <a:off x="7086600" y="1465263"/>
            <a:ext cx="1123950" cy="972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8" name="Content Placeholder 32"/>
          <p:cNvSpPr txBox="1">
            <a:spLocks/>
          </p:cNvSpPr>
          <p:nvPr/>
        </p:nvSpPr>
        <p:spPr bwMode="gray">
          <a:xfrm>
            <a:off x="457200" y="1095375"/>
            <a:ext cx="6670110" cy="233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b="1" dirty="0" smtClean="0"/>
              <a:t>The modulo operator</a:t>
            </a:r>
          </a:p>
          <a:p>
            <a:pPr marL="177800" lvl="1" indent="-177800">
              <a:spcBef>
                <a:spcPct val="20000"/>
              </a:spcBef>
              <a:buFont typeface="Arial" pitchFamily="34" charset="0"/>
              <a:buChar char="•"/>
              <a:tabLst>
                <a:tab pos="4927600" algn="l"/>
              </a:tabLst>
              <a:defRPr/>
            </a:pPr>
            <a:r>
              <a:rPr lang="en-US" sz="1600" dirty="0" smtClean="0"/>
              <a:t>This sign is the modulo operator. With the modulo operation you are interested in the remainder left over from division with an integer number.</a:t>
            </a:r>
          </a:p>
          <a:p>
            <a:pPr marL="177800" lvl="1" indent="-177800">
              <a:spcBef>
                <a:spcPct val="20000"/>
              </a:spcBef>
              <a:buFont typeface="Arial" pitchFamily="34" charset="0"/>
              <a:buChar char="•"/>
              <a:tabLst>
                <a:tab pos="4927600" algn="l"/>
              </a:tabLst>
              <a:defRPr/>
            </a:pPr>
            <a:r>
              <a:rPr lang="en-US" sz="1600" dirty="0" smtClean="0"/>
              <a:t>To get a better idea, take a look at the following:</a:t>
            </a:r>
          </a:p>
        </p:txBody>
      </p:sp>
      <p:graphicFrame>
        <p:nvGraphicFramePr>
          <p:cNvPr id="29" name="Object 19"/>
          <p:cNvGraphicFramePr>
            <a:graphicFrameLocks noChangeAspect="1"/>
          </p:cNvGraphicFramePr>
          <p:nvPr/>
        </p:nvGraphicFramePr>
        <p:xfrm>
          <a:off x="7226368" y="1549010"/>
          <a:ext cx="854342" cy="767670"/>
        </p:xfrm>
        <a:graphic>
          <a:graphicData uri="http://schemas.openxmlformats.org/presentationml/2006/ole">
            <p:oleObj spid="_x0000_s60417" name="Equation" r:id="rId12" imgW="126720" imgH="114120" progId="Equation.3">
              <p:embed/>
            </p:oleObj>
          </a:graphicData>
        </a:graphic>
      </p:graphicFrame>
      <p:sp>
        <p:nvSpPr>
          <p:cNvPr id="26" name="Foliennummernplatzhalter 2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0" grpId="0" uiExpand="1" build="p"/>
      <p:bldP spid="41" grpId="0"/>
      <p:bldP spid="11" grpId="0" animBg="1"/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Mathematical basics -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 smtClean="0"/>
              <a:t>Euler’s </a:t>
            </a:r>
            <a:r>
              <a:rPr lang="en-US" dirty="0" err="1" smtClean="0"/>
              <a:t>totient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Euler’s </a:t>
            </a:r>
            <a:r>
              <a:rPr lang="en-US" dirty="0" err="1" smtClean="0"/>
              <a:t>totient</a:t>
            </a:r>
            <a:r>
              <a:rPr lang="en-US" dirty="0" smtClean="0"/>
              <a:t> function     of an integer     counts how many whole numbers are both coprime to      and smaller than    .</a:t>
            </a:r>
          </a:p>
          <a:p>
            <a:pPr lvl="1"/>
            <a:r>
              <a:rPr lang="en-US" dirty="0" smtClean="0"/>
              <a:t>Here how the formula looks: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" name="Rectangle 50"/>
          <p:cNvSpPr/>
          <p:nvPr/>
        </p:nvSpPr>
        <p:spPr bwMode="gray">
          <a:xfrm>
            <a:off x="4716463" y="3429000"/>
            <a:ext cx="903068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Example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 bwMode="gray">
          <a:xfrm rot="5400000">
            <a:off x="3173412" y="4828383"/>
            <a:ext cx="2798763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 bwMode="gray">
          <a:xfrm>
            <a:off x="554038" y="3429000"/>
            <a:ext cx="2104935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 smtClean="0"/>
              <a:t>Important properties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 bwMode="gray">
          <a:xfrm>
            <a:off x="554038" y="3895651"/>
            <a:ext cx="3658281" cy="246221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 smtClean="0"/>
              <a:t>Given a number which is product of two factors</a:t>
            </a:r>
            <a:br>
              <a:rPr lang="en-US" sz="1400" dirty="0" smtClean="0"/>
            </a:br>
            <a:r>
              <a:rPr lang="en-US" sz="1400" dirty="0" smtClean="0"/>
              <a:t>     and     :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Given a prime number    :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Therefore , given a number composed of two primes,                  :</a:t>
            </a:r>
          </a:p>
          <a:p>
            <a:endParaRPr lang="en-US" sz="1400" b="1" dirty="0" smtClean="0"/>
          </a:p>
          <a:p>
            <a:pPr marL="361950" indent="-361950"/>
            <a:endParaRPr lang="en-US" sz="1400" dirty="0">
              <a:latin typeface="+mj-lt"/>
            </a:endParaRPr>
          </a:p>
        </p:txBody>
      </p:sp>
      <p:grpSp>
        <p:nvGrpSpPr>
          <p:cNvPr id="52" name="Gruppieren 51"/>
          <p:cNvGrpSpPr/>
          <p:nvPr/>
        </p:nvGrpSpPr>
        <p:grpSpPr bwMode="gray">
          <a:xfrm>
            <a:off x="554038" y="4155315"/>
            <a:ext cx="2798763" cy="472435"/>
            <a:chOff x="554038" y="4155315"/>
            <a:chExt cx="2798763" cy="472435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8552" t="2969" r="48114" b="8725"/>
            <a:stretch>
              <a:fillRect/>
            </a:stretch>
          </p:blipFill>
          <p:spPr bwMode="gray">
            <a:xfrm>
              <a:off x="554038" y="4164838"/>
              <a:ext cx="227666" cy="234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48883" t="-537" r="48649" b="25721"/>
            <a:stretch>
              <a:fillRect/>
            </a:stretch>
          </p:blipFill>
          <p:spPr bwMode="gray">
            <a:xfrm>
              <a:off x="1045230" y="4155315"/>
              <a:ext cx="165100" cy="194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5693" t="1139" r="36127" b="15843"/>
            <a:stretch>
              <a:fillRect/>
            </a:stretch>
          </p:blipFill>
          <p:spPr bwMode="gray">
            <a:xfrm>
              <a:off x="1234107" y="4385312"/>
              <a:ext cx="2118694" cy="24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6" name="Gruppieren 55"/>
          <p:cNvGrpSpPr/>
          <p:nvPr/>
        </p:nvGrpSpPr>
        <p:grpSpPr bwMode="gray">
          <a:xfrm>
            <a:off x="1677503" y="4807120"/>
            <a:ext cx="1231900" cy="565443"/>
            <a:chOff x="1677503" y="4807120"/>
            <a:chExt cx="1231900" cy="565443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48433" t="4827" r="48835"/>
            <a:stretch>
              <a:fillRect/>
            </a:stretch>
          </p:blipFill>
          <p:spPr bwMode="gray">
            <a:xfrm>
              <a:off x="2148842" y="4807120"/>
              <a:ext cx="191135" cy="25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41602" t="-7586" r="41146" b="-2758"/>
            <a:stretch>
              <a:fillRect/>
            </a:stretch>
          </p:blipFill>
          <p:spPr bwMode="gray">
            <a:xfrm>
              <a:off x="1677503" y="5066501"/>
              <a:ext cx="1231900" cy="30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8" name="TextBox 16"/>
          <p:cNvSpPr txBox="1"/>
          <p:nvPr/>
        </p:nvSpPr>
        <p:spPr bwMode="gray">
          <a:xfrm>
            <a:off x="4716463" y="3895651"/>
            <a:ext cx="3989387" cy="18158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 smtClean="0"/>
              <a:t>Suppose we want to calculate             .</a:t>
            </a:r>
            <a:br>
              <a:rPr lang="en-US" sz="1400" dirty="0" smtClean="0"/>
            </a:br>
            <a:r>
              <a:rPr lang="en-US" sz="1400" dirty="0" smtClean="0"/>
              <a:t>First we find the factor of        :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/>
              <a:t>Becauseo</a:t>
            </a:r>
            <a:r>
              <a:rPr lang="en-US" sz="1400" dirty="0" smtClean="0"/>
              <a:t>     and     are primes, we can use </a:t>
            </a:r>
            <a:br>
              <a:rPr lang="en-US" sz="1400" dirty="0" smtClean="0"/>
            </a:br>
            <a:r>
              <a:rPr lang="en-US" sz="1400" dirty="0" smtClean="0"/>
              <a:t>the formula given to the left:</a:t>
            </a:r>
          </a:p>
          <a:p>
            <a:endParaRPr lang="en-US" sz="1400" b="1" dirty="0" smtClean="0"/>
          </a:p>
          <a:p>
            <a:pPr marL="361950" indent="-361950"/>
            <a:endParaRPr lang="en-US" sz="1400" dirty="0" smtClean="0">
              <a:latin typeface="+mj-lt"/>
            </a:endParaRPr>
          </a:p>
        </p:txBody>
      </p:sp>
      <p:pic>
        <p:nvPicPr>
          <p:cNvPr id="133" name="Picture 44"/>
          <p:cNvPicPr>
            <a:picLocks noChangeAspect="1" noChangeArrowheads="1"/>
          </p:cNvPicPr>
          <p:nvPr/>
        </p:nvPicPr>
        <p:blipFill>
          <a:blip r:embed="rId8" cstate="print"/>
          <a:srcRect l="35127" t="5103" r="55320" b="8827"/>
          <a:stretch>
            <a:fillRect/>
          </a:stretch>
        </p:blipFill>
        <p:spPr bwMode="gray">
          <a:xfrm>
            <a:off x="6742021" y="3953294"/>
            <a:ext cx="661285" cy="23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33" name="Picture 109"/>
          <p:cNvPicPr>
            <a:picLocks noChangeAspect="1" noChangeArrowheads="1"/>
          </p:cNvPicPr>
          <p:nvPr/>
        </p:nvPicPr>
        <p:blipFill>
          <a:blip r:embed="rId9" cstate="print"/>
          <a:srcRect l="40642" t="-34482" r="42834" b="-6206"/>
          <a:stretch>
            <a:fillRect/>
          </a:stretch>
        </p:blipFill>
        <p:spPr bwMode="gray">
          <a:xfrm>
            <a:off x="5934075" y="4410074"/>
            <a:ext cx="1212719" cy="40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uppieren 49"/>
          <p:cNvGrpSpPr/>
          <p:nvPr/>
        </p:nvGrpSpPr>
        <p:grpSpPr bwMode="gray">
          <a:xfrm>
            <a:off x="970973" y="1410018"/>
            <a:ext cx="3126228" cy="594042"/>
            <a:chOff x="983499" y="1410018"/>
            <a:chExt cx="3126228" cy="59404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25511" t="-15862" r="72574" b="8276"/>
            <a:stretch>
              <a:fillRect/>
            </a:stretch>
          </p:blipFill>
          <p:spPr bwMode="gray">
            <a:xfrm>
              <a:off x="3943959" y="1410018"/>
              <a:ext cx="165768" cy="36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 l="24930" r="71883"/>
            <a:stretch>
              <a:fillRect/>
            </a:stretch>
          </p:blipFill>
          <p:spPr bwMode="gray">
            <a:xfrm>
              <a:off x="2561337" y="1452563"/>
              <a:ext cx="261796" cy="31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25511" t="-15862" r="72574" b="8276"/>
            <a:stretch>
              <a:fillRect/>
            </a:stretch>
          </p:blipFill>
          <p:spPr bwMode="gray">
            <a:xfrm>
              <a:off x="2574492" y="1662113"/>
              <a:ext cx="154828" cy="3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25511" t="-15862" r="72574" b="8276"/>
            <a:stretch>
              <a:fillRect/>
            </a:stretch>
          </p:blipFill>
          <p:spPr bwMode="gray">
            <a:xfrm>
              <a:off x="983499" y="1671638"/>
              <a:ext cx="152646" cy="33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4" name="Gruppieren 73"/>
          <p:cNvGrpSpPr/>
          <p:nvPr/>
        </p:nvGrpSpPr>
        <p:grpSpPr bwMode="gray">
          <a:xfrm>
            <a:off x="4716464" y="5272250"/>
            <a:ext cx="3651539" cy="972975"/>
            <a:chOff x="4716464" y="5272250"/>
            <a:chExt cx="3651539" cy="972975"/>
          </a:xfrm>
        </p:grpSpPr>
        <p:pic>
          <p:nvPicPr>
            <p:cNvPr id="26732" name="Picture 108"/>
            <p:cNvPicPr>
              <a:picLocks noChangeAspect="1" noChangeArrowheads="1"/>
            </p:cNvPicPr>
            <p:nvPr/>
          </p:nvPicPr>
          <p:blipFill>
            <a:blip r:embed="rId12" cstate="print"/>
            <a:srcRect l="30749" t="-4828" r="29893" b="5517"/>
            <a:stretch>
              <a:fillRect/>
            </a:stretch>
          </p:blipFill>
          <p:spPr bwMode="gray">
            <a:xfrm>
              <a:off x="5273675" y="5272250"/>
              <a:ext cx="2888544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 l="34947" r="34759" b="54545"/>
            <a:stretch>
              <a:fillRect/>
            </a:stretch>
          </p:blipFill>
          <p:spPr bwMode="gray">
            <a:xfrm>
              <a:off x="4716464" y="5735973"/>
              <a:ext cx="2190097" cy="253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l="35123" t="-10207" r="35487"/>
            <a:stretch>
              <a:fillRect/>
            </a:stretch>
          </p:blipFill>
          <p:spPr bwMode="gray">
            <a:xfrm>
              <a:off x="4783138" y="5944969"/>
              <a:ext cx="2065337" cy="30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15" cstate="print"/>
            <a:srcRect l="39909" t="-7135" r="39638" b="-3711"/>
            <a:stretch>
              <a:fillRect/>
            </a:stretch>
          </p:blipFill>
          <p:spPr bwMode="gray">
            <a:xfrm>
              <a:off x="6919430" y="5715000"/>
              <a:ext cx="1448573" cy="304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" name="Gruppieren 42"/>
          <p:cNvGrpSpPr/>
          <p:nvPr/>
        </p:nvGrpSpPr>
        <p:grpSpPr bwMode="gray">
          <a:xfrm>
            <a:off x="1085850" y="3105651"/>
            <a:ext cx="7261226" cy="351431"/>
            <a:chOff x="592138" y="3077569"/>
            <a:chExt cx="8113712" cy="351431"/>
          </a:xfrm>
        </p:grpSpPr>
        <p:sp>
          <p:nvSpPr>
            <p:cNvPr id="36" name="Rounded Rectangle 20"/>
            <p:cNvSpPr/>
            <p:nvPr/>
          </p:nvSpPr>
          <p:spPr bwMode="gray">
            <a:xfrm>
              <a:off x="592138" y="3077569"/>
              <a:ext cx="8113712" cy="3514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lvl="0"/>
              <a:r>
                <a:rPr lang="en-US" sz="1400" b="1" dirty="0" smtClean="0">
                  <a:solidFill>
                    <a:srgbClr val="C00000"/>
                  </a:solidFill>
                </a:rPr>
                <a:t>Phi of N is the quantity of positive integers      where: </a:t>
              </a: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0197" t="5877" r="57776" b="15843"/>
            <a:stretch>
              <a:fillRect/>
            </a:stretch>
          </p:blipFill>
          <p:spPr bwMode="gray">
            <a:xfrm>
              <a:off x="4389735" y="3133725"/>
              <a:ext cx="152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2" name="Gruppieren 71"/>
          <p:cNvGrpSpPr/>
          <p:nvPr/>
        </p:nvGrpSpPr>
        <p:grpSpPr bwMode="gray">
          <a:xfrm>
            <a:off x="554038" y="5600702"/>
            <a:ext cx="3873500" cy="627061"/>
            <a:chOff x="554038" y="5600702"/>
            <a:chExt cx="3873500" cy="627061"/>
          </a:xfrm>
        </p:grpSpPr>
        <p:pic>
          <p:nvPicPr>
            <p:cNvPr id="46081" name="Picture 1"/>
            <p:cNvPicPr>
              <a:picLocks noChangeAspect="1" noChangeArrowheads="1"/>
            </p:cNvPicPr>
            <p:nvPr/>
          </p:nvPicPr>
          <p:blipFill>
            <a:blip r:embed="rId16" cstate="print"/>
            <a:srcRect l="24492" t="20747" r="20936"/>
            <a:stretch>
              <a:fillRect/>
            </a:stretch>
          </p:blipFill>
          <p:spPr bwMode="gray">
            <a:xfrm>
              <a:off x="554038" y="5865274"/>
              <a:ext cx="3873500" cy="36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1" name="Gruppieren 70"/>
            <p:cNvGrpSpPr/>
            <p:nvPr/>
          </p:nvGrpSpPr>
          <p:grpSpPr bwMode="gray">
            <a:xfrm>
              <a:off x="1138236" y="5600702"/>
              <a:ext cx="795343" cy="313266"/>
              <a:chOff x="1138236" y="5600702"/>
              <a:chExt cx="795343" cy="313266"/>
            </a:xfrm>
          </p:grpSpPr>
          <p:pic>
            <p:nvPicPr>
              <p:cNvPr id="27657" name="Picture 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46475" t="8965" r="42915" b="4138"/>
              <a:stretch>
                <a:fillRect/>
              </a:stretch>
            </p:blipFill>
            <p:spPr bwMode="gray">
              <a:xfrm>
                <a:off x="1257300" y="5680834"/>
                <a:ext cx="676279" cy="215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25511" t="-15862" r="72574" b="8276"/>
              <a:stretch>
                <a:fillRect/>
              </a:stretch>
            </p:blipFill>
            <p:spPr bwMode="gray">
              <a:xfrm>
                <a:off x="1138236" y="5600702"/>
                <a:ext cx="143851" cy="313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6" name="Foliennummernplatzhalter 45"/>
          <p:cNvSpPr>
            <a:spLocks noGrp="1"/>
          </p:cNvSpPr>
          <p:nvPr>
            <p:ph type="sldNum" sz="quarter" idx="4"/>
          </p:nvPr>
        </p:nvSpPr>
        <p:spPr>
          <a:xfrm>
            <a:off x="554038" y="6548120"/>
            <a:ext cx="1092200" cy="219075"/>
          </a:xfrm>
        </p:spPr>
        <p:txBody>
          <a:bodyPr/>
          <a:lstStyle/>
          <a:p>
            <a:fld id="{9DE08E51-56CF-4C15-BAC0-8C0D6423660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7" name="Fußzeilenplatzhalter 5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Näheres siehe CrypTool-Skript, Kap 4.8.2</a:t>
            </a:r>
            <a:endParaRPr lang="en-US"/>
          </a:p>
        </p:txBody>
      </p:sp>
      <p:grpSp>
        <p:nvGrpSpPr>
          <p:cNvPr id="58" name="Gruppieren 57"/>
          <p:cNvGrpSpPr/>
          <p:nvPr/>
        </p:nvGrpSpPr>
        <p:grpSpPr>
          <a:xfrm>
            <a:off x="1314450" y="2442669"/>
            <a:ext cx="6800328" cy="554038"/>
            <a:chOff x="1314450" y="2442669"/>
            <a:chExt cx="6800328" cy="554038"/>
          </a:xfrm>
        </p:grpSpPr>
        <p:sp>
          <p:nvSpPr>
            <p:cNvPr id="7" name="Rounded Rectangle 6"/>
            <p:cNvSpPr/>
            <p:nvPr/>
          </p:nvSpPr>
          <p:spPr bwMode="gray">
            <a:xfrm>
              <a:off x="1314450" y="2442669"/>
              <a:ext cx="6800328" cy="5540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b="1">
                <a:solidFill>
                  <a:srgbClr val="00B050"/>
                </a:solidFill>
              </a:endParaRPr>
            </a:p>
          </p:txBody>
        </p:sp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 l="21671" t="-16335" r="22695" b="2059"/>
            <a:stretch>
              <a:fillRect/>
            </a:stretch>
          </p:blipFill>
          <p:spPr bwMode="auto">
            <a:xfrm>
              <a:off x="1415080" y="2480155"/>
              <a:ext cx="5974812" cy="46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ounded Rectangle 5"/>
          <p:cNvSpPr/>
          <p:nvPr/>
        </p:nvSpPr>
        <p:spPr bwMode="gray">
          <a:xfrm>
            <a:off x="7620751" y="2523693"/>
            <a:ext cx="373864" cy="373864"/>
          </a:xfrm>
          <a:prstGeom prst="roundRect">
            <a:avLst/>
          </a:prstGeom>
          <a:gradFill>
            <a:gsLst>
              <a:gs pos="57000">
                <a:srgbClr val="FFFF00"/>
              </a:gs>
              <a:gs pos="100000">
                <a:srgbClr val="FFC0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2400" b="1" smtClean="0">
                <a:solidFill>
                  <a:schemeClr val="tx1"/>
                </a:solidFill>
              </a:rPr>
              <a:t>?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8" cstate="print"/>
          <a:srcRect l="41654" t="-16335" r="24185" b="8560"/>
          <a:stretch>
            <a:fillRect/>
          </a:stretch>
        </p:blipFill>
        <p:spPr bwMode="auto">
          <a:xfrm>
            <a:off x="5248275" y="3101991"/>
            <a:ext cx="2822574" cy="33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109"/>
          <p:cNvPicPr>
            <a:picLocks noChangeAspect="1" noChangeArrowheads="1"/>
          </p:cNvPicPr>
          <p:nvPr/>
        </p:nvPicPr>
        <p:blipFill>
          <a:blip r:embed="rId9" cstate="print"/>
          <a:srcRect l="49597" t="-34482" r="48326" b="3929"/>
          <a:stretch>
            <a:fillRect/>
          </a:stretch>
        </p:blipFill>
        <p:spPr bwMode="gray">
          <a:xfrm>
            <a:off x="5362575" y="4695586"/>
            <a:ext cx="148590" cy="36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109"/>
          <p:cNvPicPr>
            <a:picLocks noChangeAspect="1" noChangeArrowheads="1"/>
          </p:cNvPicPr>
          <p:nvPr/>
        </p:nvPicPr>
        <p:blipFill>
          <a:blip r:embed="rId9" cstate="print"/>
          <a:srcRect l="53362" t="-31135" r="41446" b="3929"/>
          <a:stretch>
            <a:fillRect/>
          </a:stretch>
        </p:blipFill>
        <p:spPr bwMode="gray">
          <a:xfrm>
            <a:off x="5857874" y="4704873"/>
            <a:ext cx="371476" cy="3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09"/>
          <p:cNvPicPr>
            <a:picLocks noChangeAspect="1" noChangeArrowheads="1"/>
          </p:cNvPicPr>
          <p:nvPr/>
        </p:nvPicPr>
        <p:blipFill>
          <a:blip r:embed="rId9" cstate="print"/>
          <a:srcRect l="40642" t="-34482" r="52090" b="-6206"/>
          <a:stretch>
            <a:fillRect/>
          </a:stretch>
        </p:blipFill>
        <p:spPr bwMode="gray">
          <a:xfrm>
            <a:off x="6353175" y="4057649"/>
            <a:ext cx="533400" cy="40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33" grpId="0" uiExpand="1" build="p"/>
      <p:bldP spid="33" grpId="1" uiExpand="1" build="p"/>
      <p:bldP spid="51" grpId="0"/>
      <p:bldP spid="54" grpId="0"/>
      <p:bldP spid="17" grpId="0" uiExpand="1" build="p"/>
      <p:bldP spid="128" grpId="0" uiExpand="1" build="p"/>
      <p:bldP spid="37" grpId="0" animBg="1"/>
      <p:bldP spid="73" grpId="0" animBg="1"/>
      <p:bldP spid="7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On-screen Show (4:3)</PresentationFormat>
  <Paragraphs>363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Functionality of  the  RSA cipher</vt:lpstr>
      <vt:lpstr>Cryptography and what you need it for </vt:lpstr>
      <vt:lpstr>Introductory example: Caesar cipher</vt:lpstr>
      <vt:lpstr>Model of the RSA cipher</vt:lpstr>
      <vt:lpstr>The essential problem</vt:lpstr>
      <vt:lpstr>How does the RSA cipher work?</vt:lpstr>
      <vt:lpstr>Mathematical basics - 1</vt:lpstr>
      <vt:lpstr>Mathematical basics - 1</vt:lpstr>
      <vt:lpstr>Mathematical basics - 2</vt:lpstr>
      <vt:lpstr>Mathematical basics - 3</vt:lpstr>
      <vt:lpstr>Step 1: Generate the keys</vt:lpstr>
      <vt:lpstr>Step 2: Encrypt messages</vt:lpstr>
      <vt:lpstr>Step 3: Decrypt Messages</vt:lpstr>
      <vt:lpstr>Explanation of the formulas</vt:lpstr>
      <vt:lpstr>Security of the cipher</vt:lpstr>
      <vt:lpstr>The factorization problem and RSA</vt:lpstr>
      <vt:lpstr>Further information and references</vt:lpstr>
    </vt:vector>
  </TitlesOfParts>
  <Company>Deutsche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n6r130</dc:creator>
  <cp:lastModifiedBy>Johannes</cp:lastModifiedBy>
  <cp:revision>448</cp:revision>
  <dcterms:created xsi:type="dcterms:W3CDTF">2010-01-13T07:52:44Z</dcterms:created>
  <dcterms:modified xsi:type="dcterms:W3CDTF">2010-11-05T22:34:50Z</dcterms:modified>
</cp:coreProperties>
</file>