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5" r:id="rId10"/>
    <p:sldId id="266" r:id="rId11"/>
    <p:sldId id="268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5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3E566-7703-AF4E-9D2C-C8BDC412DEC3}" type="datetimeFigureOut">
              <a:rPr lang="it-IT" smtClean="0"/>
              <a:t>06/01/2011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ACE63-B249-5A43-843F-5A2EACFD991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9734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ilproject.org/lezione/facebook-per-le-imprese-pagine-social-plugin-e-altre-risorse-per-promuovere-la-tua-attivita-683.html" TargetMode="External"/><Relationship Id="rId3" Type="http://schemas.openxmlformats.org/officeDocument/2006/relationships/hyperlink" Target="https://www.facebook.com/ferrariIft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A. Ferrari</a:t>
            </a:r>
            <a:endParaRPr lang="it-IT" dirty="0"/>
          </a:p>
        </p:txBody>
      </p:sp>
      <p:pic>
        <p:nvPicPr>
          <p:cNvPr id="9" name="Immagine 8" descr="logo_facebook-530x25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639" y="3383719"/>
            <a:ext cx="4162672" cy="200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52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Cancellazione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Inizialmente era solo possibile disattivare </a:t>
            </a:r>
            <a:r>
              <a:rPr lang="it-IT" dirty="0"/>
              <a:t>l'account </a:t>
            </a:r>
            <a:r>
              <a:rPr lang="it-IT" dirty="0" smtClean="0"/>
              <a:t>per non renderlo più visibile </a:t>
            </a:r>
            <a:r>
              <a:rPr lang="it-IT" dirty="0"/>
              <a:t>nel sito e nei motori di </a:t>
            </a:r>
            <a:r>
              <a:rPr lang="it-IT" dirty="0" smtClean="0"/>
              <a:t>ricerca</a:t>
            </a:r>
          </a:p>
          <a:p>
            <a:r>
              <a:rPr lang="it-IT" dirty="0" smtClean="0"/>
              <a:t>Dal </a:t>
            </a:r>
            <a:r>
              <a:rPr lang="it-IT" dirty="0"/>
              <a:t>2008 l'utente ha anche a disposizione un'opzione che cancella in modo permanente i suoi dati dai server del </a:t>
            </a:r>
            <a:r>
              <a:rPr lang="it-IT" dirty="0" smtClean="0"/>
              <a:t>sito</a:t>
            </a:r>
          </a:p>
          <a:p>
            <a:r>
              <a:rPr lang="it-IT" dirty="0"/>
              <a:t>Tuttavia u</a:t>
            </a:r>
            <a:r>
              <a:rPr lang="it-IT" dirty="0" smtClean="0"/>
              <a:t>na </a:t>
            </a:r>
            <a:r>
              <a:rPr lang="it-IT" dirty="0"/>
              <a:t>volta </a:t>
            </a:r>
            <a:r>
              <a:rPr lang="it-IT" dirty="0" err="1" smtClean="0"/>
              <a:t>taggato</a:t>
            </a:r>
            <a:r>
              <a:rPr lang="it-IT" dirty="0" smtClean="0"/>
              <a:t>, </a:t>
            </a:r>
            <a:r>
              <a:rPr lang="it-IT" dirty="0"/>
              <a:t>non appena un testo foto o video è stato copiato nel profilo di altri utenti, questo materiale non </a:t>
            </a:r>
            <a:r>
              <a:rPr lang="it-IT" dirty="0" smtClean="0"/>
              <a:t>può̀ </a:t>
            </a:r>
            <a:r>
              <a:rPr lang="it-IT" dirty="0"/>
              <a:t>essere eliminato (se non espressamente richiesto), anche quando l'interessato decide di cancellare il suo </a:t>
            </a:r>
            <a:r>
              <a:rPr lang="it-IT" dirty="0" smtClean="0"/>
              <a:t>profilo </a:t>
            </a:r>
          </a:p>
          <a:p>
            <a:r>
              <a:rPr lang="it-IT" dirty="0" smtClean="0"/>
              <a:t>La </a:t>
            </a:r>
            <a:r>
              <a:rPr lang="it-IT" dirty="0"/>
              <a:t>cancellazione è limitata al profilo personale, ma non a tutto </a:t>
            </a:r>
            <a:r>
              <a:rPr lang="it-IT" dirty="0" smtClean="0"/>
              <a:t>ciò̀ </a:t>
            </a:r>
            <a:r>
              <a:rPr lang="it-IT" dirty="0"/>
              <a:t>che è stato copiato da terzi o condiviso con </a:t>
            </a:r>
            <a:r>
              <a:rPr lang="it-IT" dirty="0" smtClean="0"/>
              <a:t>altri</a:t>
            </a:r>
          </a:p>
          <a:p>
            <a:r>
              <a:rPr lang="it-IT" dirty="0" smtClean="0"/>
              <a:t>I contenuti </a:t>
            </a:r>
            <a:r>
              <a:rPr lang="it-IT" dirty="0"/>
              <a:t>pubblicati </a:t>
            </a:r>
            <a:r>
              <a:rPr lang="it-IT" dirty="0" smtClean="0"/>
              <a:t>(fotografie</a:t>
            </a:r>
            <a:r>
              <a:rPr lang="it-IT" dirty="0"/>
              <a:t>, video e commenti) </a:t>
            </a:r>
            <a:r>
              <a:rPr lang="it-IT"/>
              <a:t>sono </a:t>
            </a:r>
            <a:r>
              <a:rPr lang="it-IT" smtClean="0"/>
              <a:t>proprietà̀ </a:t>
            </a:r>
            <a:r>
              <a:rPr lang="it-IT" dirty="0"/>
              <a:t>del sito</a:t>
            </a:r>
          </a:p>
        </p:txBody>
      </p:sp>
    </p:spTree>
    <p:extLst>
      <p:ext uri="{BB962C8B-B14F-4D97-AF65-F5344CB8AC3E}">
        <p14:creationId xmlns:p14="http://schemas.microsoft.com/office/powerpoint/2010/main" val="2653279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Facebook</a:t>
            </a:r>
            <a:r>
              <a:rPr lang="it-IT" dirty="0" smtClean="0"/>
              <a:t> per le aziende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hlinkClick r:id="rId2"/>
              </a:rPr>
              <a:t>http://www.oilproject.org/lezione/facebook-per-le-imprese-pagine-social-plugin-e-altre-risorse-per-promuovere-la-tua-attivita-683.</a:t>
            </a:r>
            <a:r>
              <a:rPr lang="it-IT" dirty="0" smtClean="0">
                <a:hlinkClick r:id="rId2"/>
              </a:rPr>
              <a:t>html</a:t>
            </a:r>
            <a:endParaRPr lang="it-IT" dirty="0" smtClean="0"/>
          </a:p>
          <a:p>
            <a:r>
              <a:rPr lang="it-IT" dirty="0" smtClean="0"/>
              <a:t>L’azienda NON deve costruire una pagina “personale”</a:t>
            </a:r>
          </a:p>
          <a:p>
            <a:r>
              <a:rPr lang="it-IT" dirty="0">
                <a:hlinkClick r:id="rId3"/>
              </a:rPr>
              <a:t>https://www.facebook.com/</a:t>
            </a:r>
            <a:r>
              <a:rPr lang="it-IT" dirty="0" smtClean="0">
                <a:hlinkClick r:id="rId3"/>
              </a:rPr>
              <a:t>ferrariIfts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6546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Tecnologia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Le pagine </a:t>
            </a:r>
            <a:r>
              <a:rPr lang="it-IT" dirty="0" err="1"/>
              <a:t>Facebook</a:t>
            </a:r>
            <a:r>
              <a:rPr lang="it-IT" dirty="0"/>
              <a:t> sono scritte in linguaggio PHP e sono poi tradotte in C++ dal convertitore </a:t>
            </a:r>
            <a:r>
              <a:rPr lang="it-IT" dirty="0" err="1"/>
              <a:t>HipHop</a:t>
            </a:r>
            <a:r>
              <a:rPr lang="it-IT" dirty="0"/>
              <a:t> for PHP, ideato appositamente da </a:t>
            </a:r>
            <a:r>
              <a:rPr lang="it-IT" dirty="0" err="1" smtClean="0"/>
              <a:t>Facebook</a:t>
            </a:r>
            <a:endParaRPr lang="it-IT" dirty="0" smtClean="0"/>
          </a:p>
          <a:p>
            <a:r>
              <a:rPr lang="it-IT" dirty="0" err="1" smtClean="0"/>
              <a:t>Facebook</a:t>
            </a:r>
            <a:r>
              <a:rPr lang="it-IT" dirty="0" smtClean="0"/>
              <a:t> </a:t>
            </a:r>
            <a:r>
              <a:rPr lang="it-IT" dirty="0"/>
              <a:t>è programmato come un'unica </a:t>
            </a:r>
            <a:r>
              <a:rPr lang="it-IT" dirty="0" smtClean="0"/>
              <a:t>applicazione che consiste </a:t>
            </a:r>
            <a:r>
              <a:rPr lang="it-IT" dirty="0"/>
              <a:t>in 1,5 GB di codice binario che viene distribuito ai server tramite il protocollo </a:t>
            </a:r>
            <a:r>
              <a:rPr lang="it-IT" dirty="0" err="1" smtClean="0"/>
              <a:t>BitTorrent</a:t>
            </a:r>
            <a:endParaRPr lang="it-IT" dirty="0" smtClean="0"/>
          </a:p>
          <a:p>
            <a:r>
              <a:rPr lang="it-IT" dirty="0" smtClean="0"/>
              <a:t>Nel </a:t>
            </a:r>
            <a:r>
              <a:rPr lang="it-IT" dirty="0"/>
              <a:t>2008 è stato reso disponibile un sistema di API ideato per l'integrazione di siti </a:t>
            </a:r>
            <a:r>
              <a:rPr lang="it-IT" dirty="0" smtClean="0"/>
              <a:t>esterni</a:t>
            </a:r>
          </a:p>
          <a:p>
            <a:r>
              <a:rPr lang="it-IT" dirty="0" smtClean="0"/>
              <a:t>E’ possibile </a:t>
            </a:r>
            <a:r>
              <a:rPr lang="it-IT" dirty="0"/>
              <a:t>utilizzare le proprie credenziali di </a:t>
            </a:r>
            <a:r>
              <a:rPr lang="it-IT" dirty="0" err="1"/>
              <a:t>Facebook</a:t>
            </a:r>
            <a:r>
              <a:rPr lang="it-IT" dirty="0"/>
              <a:t> per accedere in tutti i siti che supportano </a:t>
            </a:r>
            <a:r>
              <a:rPr lang="it-IT" dirty="0" err="1"/>
              <a:t>Facebook</a:t>
            </a:r>
            <a:r>
              <a:rPr lang="it-IT" dirty="0"/>
              <a:t> </a:t>
            </a:r>
            <a:r>
              <a:rPr lang="it-IT" dirty="0" smtClean="0"/>
              <a:t>Connect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689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Connect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Connect utilizza una libreria </a:t>
            </a:r>
            <a:r>
              <a:rPr lang="it-IT" dirty="0" err="1"/>
              <a:t>Javascript</a:t>
            </a:r>
            <a:r>
              <a:rPr lang="it-IT" dirty="0"/>
              <a:t> rilasciata da </a:t>
            </a:r>
            <a:r>
              <a:rPr lang="it-IT" dirty="0" err="1"/>
              <a:t>Facebook</a:t>
            </a:r>
            <a:r>
              <a:rPr lang="it-IT" dirty="0"/>
              <a:t> </a:t>
            </a:r>
            <a:endParaRPr lang="it-IT" dirty="0" smtClean="0"/>
          </a:p>
          <a:p>
            <a:r>
              <a:rPr lang="it-IT" dirty="0"/>
              <a:t>P</a:t>
            </a:r>
            <a:r>
              <a:rPr lang="it-IT" dirty="0" smtClean="0"/>
              <a:t>ermette </a:t>
            </a:r>
            <a:r>
              <a:rPr lang="it-IT" dirty="0"/>
              <a:t>agli sviluppatori di inserire sulle pagine di un sito degli elementi dinamici </a:t>
            </a:r>
            <a:r>
              <a:rPr lang="it-IT" dirty="0" smtClean="0"/>
              <a:t>(pulsanti</a:t>
            </a:r>
            <a:r>
              <a:rPr lang="it-IT" dirty="0"/>
              <a:t>, </a:t>
            </a:r>
            <a:r>
              <a:rPr lang="it-IT" dirty="0" err="1"/>
              <a:t>form</a:t>
            </a:r>
            <a:r>
              <a:rPr lang="it-IT" dirty="0"/>
              <a:t>, elementi multimediali </a:t>
            </a:r>
            <a:r>
              <a:rPr lang="it-IT" dirty="0" smtClean="0"/>
              <a:t>…)</a:t>
            </a:r>
          </a:p>
          <a:p>
            <a:r>
              <a:rPr lang="it-IT" dirty="0" smtClean="0"/>
              <a:t>Le </a:t>
            </a:r>
            <a:r>
              <a:rPr lang="it-IT" dirty="0"/>
              <a:t>pagine </a:t>
            </a:r>
            <a:r>
              <a:rPr lang="it-IT" dirty="0" err="1"/>
              <a:t>Facebook</a:t>
            </a:r>
            <a:r>
              <a:rPr lang="it-IT" dirty="0"/>
              <a:t> utilizzano </a:t>
            </a:r>
            <a:r>
              <a:rPr lang="it-IT" dirty="0" smtClean="0"/>
              <a:t>la </a:t>
            </a:r>
            <a:r>
              <a:rPr lang="it-IT" dirty="0"/>
              <a:t>tecnologia </a:t>
            </a:r>
            <a:r>
              <a:rPr lang="it-IT" dirty="0" smtClean="0"/>
              <a:t>AJAX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62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facebook</a:t>
            </a:r>
            <a:endParaRPr lang="it-IT" dirty="0"/>
          </a:p>
        </p:txBody>
      </p:sp>
      <p:pic>
        <p:nvPicPr>
          <p:cNvPr id="4" name="Segnaposto contenuto 3" descr="app-facebook-che-non-funzion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87" r="-3787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10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Alcuni numeri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Numero totale di utenti attivi su </a:t>
            </a:r>
            <a:r>
              <a:rPr lang="it-IT" dirty="0" err="1"/>
              <a:t>Facebook</a:t>
            </a:r>
            <a:r>
              <a:rPr lang="it-IT" dirty="0"/>
              <a:t> (è utente attivo chi si collega almeno una volta al mese): 1.15 miliardi</a:t>
            </a:r>
          </a:p>
          <a:p>
            <a:r>
              <a:rPr lang="it-IT" dirty="0" smtClean="0"/>
              <a:t>Numero </a:t>
            </a:r>
            <a:r>
              <a:rPr lang="it-IT" dirty="0"/>
              <a:t>totale di utenti attivi mensilmente da mobile (cellulari e </a:t>
            </a:r>
            <a:r>
              <a:rPr lang="it-IT" dirty="0" err="1"/>
              <a:t>tablet</a:t>
            </a:r>
            <a:r>
              <a:rPr lang="it-IT" dirty="0"/>
              <a:t>): 819 milioni</a:t>
            </a:r>
          </a:p>
          <a:p>
            <a:r>
              <a:rPr lang="it-IT" dirty="0" smtClean="0"/>
              <a:t>Numero </a:t>
            </a:r>
            <a:r>
              <a:rPr lang="it-IT" dirty="0"/>
              <a:t>di amici medi per utente: </a:t>
            </a:r>
            <a:r>
              <a:rPr lang="it-IT" dirty="0" smtClean="0"/>
              <a:t>141.5</a:t>
            </a:r>
            <a:endParaRPr lang="it-IT" dirty="0" smtClean="0"/>
          </a:p>
          <a:p>
            <a:r>
              <a:rPr lang="it-IT" dirty="0"/>
              <a:t>Numero totale di foto caricate: 240 </a:t>
            </a:r>
            <a:r>
              <a:rPr lang="it-IT" dirty="0" smtClean="0"/>
              <a:t>miliardi</a:t>
            </a:r>
          </a:p>
          <a:p>
            <a:r>
              <a:rPr lang="it-IT" dirty="0"/>
              <a:t>Numero di lingue in cui </a:t>
            </a:r>
            <a:r>
              <a:rPr lang="it-IT" dirty="0" err="1"/>
              <a:t>Facebook</a:t>
            </a:r>
            <a:r>
              <a:rPr lang="it-IT" dirty="0"/>
              <a:t> è disponibile: 70</a:t>
            </a:r>
          </a:p>
          <a:p>
            <a:r>
              <a:rPr lang="it-IT" dirty="0"/>
              <a:t>Numero totale di connessioni tra le aziende e gli utenti: 2 </a:t>
            </a:r>
            <a:r>
              <a:rPr lang="it-IT" dirty="0" smtClean="0"/>
              <a:t>miliardi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54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3200"/>
            <a:ext cx="9144000" cy="644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47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Caratteristiche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Si accede al </a:t>
            </a:r>
            <a:r>
              <a:rPr lang="it-IT" dirty="0"/>
              <a:t>sito </a:t>
            </a:r>
            <a:r>
              <a:rPr lang="it-IT" dirty="0" smtClean="0"/>
              <a:t>con una </a:t>
            </a:r>
            <a:r>
              <a:rPr lang="it-IT" dirty="0"/>
              <a:t>registrazione </a:t>
            </a:r>
            <a:r>
              <a:rPr lang="it-IT" dirty="0" smtClean="0"/>
              <a:t>gratuita in cui si inseriscono</a:t>
            </a:r>
          </a:p>
          <a:p>
            <a:pPr lvl="1"/>
            <a:r>
              <a:rPr lang="it-IT" dirty="0" smtClean="0"/>
              <a:t>nome</a:t>
            </a:r>
            <a:r>
              <a:rPr lang="it-IT" dirty="0"/>
              <a:t>, </a:t>
            </a:r>
            <a:r>
              <a:rPr lang="it-IT" dirty="0" smtClean="0"/>
              <a:t>cognome</a:t>
            </a:r>
          </a:p>
          <a:p>
            <a:pPr lvl="1"/>
            <a:r>
              <a:rPr lang="it-IT" dirty="0" smtClean="0"/>
              <a:t>data </a:t>
            </a:r>
            <a:r>
              <a:rPr lang="it-IT" dirty="0"/>
              <a:t>di nascita </a:t>
            </a:r>
            <a:r>
              <a:rPr lang="it-IT" dirty="0" smtClean="0"/>
              <a:t>(min. 13 anni)</a:t>
            </a:r>
          </a:p>
          <a:p>
            <a:pPr lvl="1"/>
            <a:r>
              <a:rPr lang="it-IT" dirty="0" smtClean="0"/>
              <a:t>indirizzo email …</a:t>
            </a:r>
          </a:p>
          <a:p>
            <a:r>
              <a:rPr lang="it-IT" dirty="0" smtClean="0"/>
              <a:t>L’utente può creare </a:t>
            </a:r>
            <a:r>
              <a:rPr lang="it-IT" dirty="0"/>
              <a:t>un profilo personale, includere altri utenti nella propria rete sociale, aggiungendoli come amici, e </a:t>
            </a:r>
            <a:r>
              <a:rPr lang="it-IT" dirty="0" smtClean="0"/>
              <a:t>scambiare </a:t>
            </a:r>
            <a:r>
              <a:rPr lang="it-IT" dirty="0"/>
              <a:t>messaggi, anche via </a:t>
            </a:r>
            <a:r>
              <a:rPr lang="it-IT" dirty="0" smtClean="0"/>
              <a:t>chat</a:t>
            </a:r>
            <a:endParaRPr lang="it-IT" dirty="0"/>
          </a:p>
          <a:p>
            <a:r>
              <a:rPr lang="it-IT" dirty="0" smtClean="0"/>
              <a:t>Gli </a:t>
            </a:r>
            <a:r>
              <a:rPr lang="it-IT" dirty="0"/>
              <a:t>utenti possono </a:t>
            </a:r>
            <a:r>
              <a:rPr lang="it-IT" dirty="0" smtClean="0"/>
              <a:t>unirsi in </a:t>
            </a:r>
            <a:r>
              <a:rPr lang="it-IT" dirty="0"/>
              <a:t>gruppi per condividere interessi in comune </a:t>
            </a:r>
            <a:endParaRPr lang="it-IT" dirty="0" smtClean="0"/>
          </a:p>
          <a:p>
            <a:r>
              <a:rPr lang="it-IT" dirty="0" smtClean="0"/>
              <a:t>Per </a:t>
            </a:r>
            <a:r>
              <a:rPr lang="it-IT" dirty="0"/>
              <a:t>personalizzare il proprio profilo l'utente </a:t>
            </a:r>
            <a:r>
              <a:rPr lang="it-IT" dirty="0" smtClean="0"/>
              <a:t>può̀ </a:t>
            </a:r>
            <a:r>
              <a:rPr lang="it-IT" dirty="0"/>
              <a:t>caricare una </a:t>
            </a:r>
            <a:r>
              <a:rPr lang="it-IT" dirty="0" smtClean="0"/>
              <a:t>foto (immagine </a:t>
            </a:r>
            <a:r>
              <a:rPr lang="it-IT" dirty="0"/>
              <a:t>del </a:t>
            </a:r>
            <a:r>
              <a:rPr lang="it-IT" dirty="0" smtClean="0"/>
              <a:t>profilo). Tutte le foto pubblicate diventano proprietà di </a:t>
            </a:r>
            <a:r>
              <a:rPr lang="it-IT" dirty="0" err="1" smtClean="0"/>
              <a:t>facebook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24527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Storia e curiosità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Il </a:t>
            </a:r>
            <a:r>
              <a:rPr lang="it-IT" dirty="0" smtClean="0"/>
              <a:t>nome </a:t>
            </a:r>
            <a:r>
              <a:rPr lang="it-IT" dirty="0"/>
              <a:t>prende spunto </a:t>
            </a:r>
            <a:r>
              <a:rPr lang="it-IT" dirty="0" smtClean="0"/>
              <a:t>dall’elenco </a:t>
            </a:r>
            <a:r>
              <a:rPr lang="it-IT" dirty="0"/>
              <a:t>con nome e fotografia degli </a:t>
            </a:r>
            <a:r>
              <a:rPr lang="it-IT" dirty="0" smtClean="0"/>
              <a:t>studenti che le università̀ </a:t>
            </a:r>
            <a:r>
              <a:rPr lang="it-IT" dirty="0"/>
              <a:t>statunitensi distribuiscono all'inizio dell'anno </a:t>
            </a:r>
            <a:r>
              <a:rPr lang="it-IT" dirty="0" smtClean="0"/>
              <a:t>accademico</a:t>
            </a:r>
          </a:p>
          <a:p>
            <a:r>
              <a:rPr lang="it-IT" dirty="0" smtClean="0"/>
              <a:t>2003 </a:t>
            </a:r>
            <a:r>
              <a:rPr lang="it-IT" dirty="0"/>
              <a:t>Mark </a:t>
            </a:r>
            <a:r>
              <a:rPr lang="it-IT" dirty="0" err="1"/>
              <a:t>Zuckerberg</a:t>
            </a:r>
            <a:r>
              <a:rPr lang="it-IT" dirty="0"/>
              <a:t> </a:t>
            </a:r>
            <a:r>
              <a:rPr lang="it-IT" dirty="0" smtClean="0"/>
              <a:t>lancia </a:t>
            </a:r>
            <a:r>
              <a:rPr lang="it-IT" dirty="0" err="1" smtClean="0"/>
              <a:t>Facemash</a:t>
            </a:r>
            <a:r>
              <a:rPr lang="it-IT" dirty="0" smtClean="0"/>
              <a:t> all’</a:t>
            </a:r>
            <a:r>
              <a:rPr lang="it-IT" dirty="0" err="1" smtClean="0"/>
              <a:t>universita</a:t>
            </a:r>
            <a:r>
              <a:rPr lang="it-IT" dirty="0" smtClean="0"/>
              <a:t>̀ </a:t>
            </a:r>
            <a:r>
              <a:rPr lang="it-IT" dirty="0"/>
              <a:t>di Harvard. S</a:t>
            </a:r>
            <a:r>
              <a:rPr lang="it-IT" dirty="0" smtClean="0"/>
              <a:t>i introduce </a:t>
            </a:r>
            <a:r>
              <a:rPr lang="it-IT" dirty="0"/>
              <a:t>in aree protette della rete universitaria per copiare le foto dei documenti di riconoscimento degli </a:t>
            </a:r>
            <a:r>
              <a:rPr lang="it-IT" dirty="0" smtClean="0"/>
              <a:t>studenti</a:t>
            </a:r>
          </a:p>
          <a:p>
            <a:r>
              <a:rPr lang="it-IT" dirty="0" err="1" smtClean="0"/>
              <a:t>Facemash</a:t>
            </a:r>
            <a:r>
              <a:rPr lang="it-IT" dirty="0" smtClean="0"/>
              <a:t> </a:t>
            </a:r>
            <a:r>
              <a:rPr lang="it-IT" dirty="0"/>
              <a:t>registrò </a:t>
            </a:r>
            <a:r>
              <a:rPr lang="it-IT" dirty="0" smtClean="0"/>
              <a:t>più̀ </a:t>
            </a:r>
            <a:r>
              <a:rPr lang="it-IT" dirty="0"/>
              <a:t>di 450 visitatori e 22.000 foto visualizzate durante le prime quattro ore di </a:t>
            </a:r>
            <a:r>
              <a:rPr lang="it-IT" dirty="0" smtClean="0"/>
              <a:t>visibilità̀ </a:t>
            </a:r>
            <a:r>
              <a:rPr lang="it-IT" dirty="0"/>
              <a:t>del </a:t>
            </a:r>
            <a:r>
              <a:rPr lang="it-IT" dirty="0" smtClean="0"/>
              <a:t>sito (fu </a:t>
            </a:r>
            <a:r>
              <a:rPr lang="it-IT" dirty="0"/>
              <a:t>chiuso pochi giorni dopo dai responsabili </a:t>
            </a:r>
            <a:r>
              <a:rPr lang="it-IT" dirty="0" smtClean="0"/>
              <a:t>dell’</a:t>
            </a:r>
            <a:r>
              <a:rPr lang="it-IT" dirty="0" err="1" smtClean="0"/>
              <a:t>universita</a:t>
            </a:r>
            <a:r>
              <a:rPr lang="it-IT" dirty="0" smtClean="0"/>
              <a:t>̀)</a:t>
            </a:r>
          </a:p>
          <a:p>
            <a:r>
              <a:rPr lang="it-IT" dirty="0" smtClean="0"/>
              <a:t>Nel 2005 viene registrato il dominio </a:t>
            </a:r>
            <a:r>
              <a:rPr lang="it-IT" dirty="0" err="1" smtClean="0"/>
              <a:t>facebook.com</a:t>
            </a:r>
            <a:r>
              <a:rPr lang="it-IT" dirty="0" smtClean="0"/>
              <a:t> e il sito aperto inizialmente agli universitari poi agli studenti delle scuole superiori poi dal 2006 a tutti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695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Evoluzione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Nel 2011 l'azienda prende spunto da molte caratteristiche introdotte </a:t>
            </a:r>
            <a:r>
              <a:rPr lang="it-IT" dirty="0" smtClean="0"/>
              <a:t>da Google+</a:t>
            </a:r>
            <a:endParaRPr lang="it-IT" dirty="0"/>
          </a:p>
          <a:p>
            <a:pPr lvl="1"/>
            <a:r>
              <a:rPr lang="it-IT" dirty="0" smtClean="0"/>
              <a:t>traduzione </a:t>
            </a:r>
            <a:r>
              <a:rPr lang="it-IT" dirty="0"/>
              <a:t>automatica del linguaggio dei post in </a:t>
            </a:r>
            <a:r>
              <a:rPr lang="it-IT" dirty="0" smtClean="0"/>
              <a:t>bacheca</a:t>
            </a:r>
            <a:endParaRPr lang="it-IT" dirty="0"/>
          </a:p>
          <a:p>
            <a:pPr lvl="1"/>
            <a:r>
              <a:rPr lang="it-IT" dirty="0"/>
              <a:t>la </a:t>
            </a:r>
            <a:r>
              <a:rPr lang="it-IT" dirty="0" smtClean="0"/>
              <a:t>possibilità̀ </a:t>
            </a:r>
            <a:r>
              <a:rPr lang="it-IT" dirty="0"/>
              <a:t>di condividere dall'applicazione per dispositivi </a:t>
            </a:r>
            <a:r>
              <a:rPr lang="it-IT" dirty="0" smtClean="0"/>
              <a:t>mobili …</a:t>
            </a:r>
            <a:endParaRPr lang="it-IT" dirty="0"/>
          </a:p>
          <a:p>
            <a:r>
              <a:rPr lang="it-IT" dirty="0" smtClean="0"/>
              <a:t>Nel 2012 </a:t>
            </a:r>
            <a:r>
              <a:rPr lang="it-IT" dirty="0" err="1"/>
              <a:t>Facebook</a:t>
            </a:r>
            <a:r>
              <a:rPr lang="it-IT" dirty="0"/>
              <a:t> ha acquistato </a:t>
            </a:r>
            <a:r>
              <a:rPr lang="it-IT" dirty="0" err="1"/>
              <a:t>Instagram</a:t>
            </a:r>
            <a:r>
              <a:rPr lang="it-IT" dirty="0"/>
              <a:t> per 1 miliardo di </a:t>
            </a:r>
            <a:r>
              <a:rPr lang="it-IT" dirty="0" smtClean="0"/>
              <a:t>dollari</a:t>
            </a:r>
          </a:p>
          <a:p>
            <a:r>
              <a:rPr lang="it-IT" dirty="0" smtClean="0"/>
              <a:t>Nel 2012 </a:t>
            </a:r>
            <a:r>
              <a:rPr lang="it-IT" dirty="0" err="1" smtClean="0"/>
              <a:t>Facebook</a:t>
            </a:r>
            <a:r>
              <a:rPr lang="it-IT" dirty="0"/>
              <a:t>, </a:t>
            </a:r>
            <a:r>
              <a:rPr lang="it-IT" dirty="0" err="1"/>
              <a:t>Inc</a:t>
            </a:r>
            <a:r>
              <a:rPr lang="it-IT" dirty="0"/>
              <a:t>. ha tenuto un'offerta pubblica di vendita </a:t>
            </a:r>
            <a:r>
              <a:rPr lang="it-IT" dirty="0" smtClean="0"/>
              <a:t>che ha portando </a:t>
            </a:r>
            <a:r>
              <a:rPr lang="it-IT" dirty="0"/>
              <a:t>il valore totale della compagnia a 104 miliardi di </a:t>
            </a:r>
            <a:r>
              <a:rPr lang="it-IT" dirty="0" smtClean="0"/>
              <a:t>dollari</a:t>
            </a:r>
          </a:p>
          <a:p>
            <a:r>
              <a:rPr lang="it-IT" dirty="0"/>
              <a:t>Il sito è gratuito per gli utenti e trae guadagno dalla </a:t>
            </a:r>
            <a:r>
              <a:rPr lang="it-IT" dirty="0" smtClean="0"/>
              <a:t>pubblicità̀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2970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Ulteriori funzionalità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Nel 2010 </a:t>
            </a:r>
            <a:r>
              <a:rPr lang="it-IT" dirty="0"/>
              <a:t>è stato lanciato il tasto Mi piace, con il quale gli utenti possono esprimere apprezzamento </a:t>
            </a:r>
            <a:r>
              <a:rPr lang="it-IT" dirty="0" smtClean="0"/>
              <a:t>sui contenuti</a:t>
            </a:r>
            <a:endParaRPr lang="it-IT" dirty="0"/>
          </a:p>
          <a:p>
            <a:r>
              <a:rPr lang="it-IT" dirty="0" smtClean="0"/>
              <a:t>Nel </a:t>
            </a:r>
            <a:r>
              <a:rPr lang="it-IT" dirty="0"/>
              <a:t>2011 la chat è stata arricchita da una funzione per effettuare chiamate vocali, che permette anche di lasciare messaggi in una segreteria </a:t>
            </a:r>
            <a:r>
              <a:rPr lang="it-IT" dirty="0" smtClean="0"/>
              <a:t>vocale ed </a:t>
            </a:r>
            <a:r>
              <a:rPr lang="it-IT" dirty="0"/>
              <a:t>è stato lanciato il servizio di videochiamate che utilizza la tecnologia di </a:t>
            </a:r>
            <a:r>
              <a:rPr lang="it-IT" dirty="0" err="1" smtClean="0"/>
              <a:t>Skype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2167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Privacy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Dal 2010 </a:t>
            </a:r>
            <a:r>
              <a:rPr lang="it-IT" dirty="0"/>
              <a:t>è </a:t>
            </a:r>
            <a:r>
              <a:rPr lang="it-IT" dirty="0" smtClean="0"/>
              <a:t>possibile applicare </a:t>
            </a:r>
            <a:r>
              <a:rPr lang="it-IT" dirty="0"/>
              <a:t>le impostazioni di privacy anche ai singoli post o ai singoli </a:t>
            </a:r>
            <a:r>
              <a:rPr lang="it-IT" dirty="0" smtClean="0"/>
              <a:t>commenti</a:t>
            </a:r>
          </a:p>
          <a:p>
            <a:r>
              <a:rPr lang="it-IT" dirty="0" smtClean="0"/>
              <a:t>I </a:t>
            </a:r>
            <a:r>
              <a:rPr lang="it-IT" dirty="0"/>
              <a:t>livelli disponibili sono:</a:t>
            </a:r>
          </a:p>
          <a:p>
            <a:pPr lvl="1"/>
            <a:r>
              <a:rPr lang="it-IT" dirty="0"/>
              <a:t>Solo Io</a:t>
            </a:r>
          </a:p>
          <a:p>
            <a:pPr lvl="1"/>
            <a:r>
              <a:rPr lang="it-IT" dirty="0" smtClean="0"/>
              <a:t>Amici</a:t>
            </a:r>
            <a:endParaRPr lang="it-IT" dirty="0"/>
          </a:p>
          <a:p>
            <a:pPr lvl="1"/>
            <a:r>
              <a:rPr lang="it-IT" dirty="0"/>
              <a:t>Amici di amici </a:t>
            </a:r>
            <a:endParaRPr lang="it-IT" dirty="0" smtClean="0"/>
          </a:p>
          <a:p>
            <a:pPr lvl="1"/>
            <a:r>
              <a:rPr lang="it-IT" dirty="0" smtClean="0"/>
              <a:t>Amici </a:t>
            </a:r>
            <a:r>
              <a:rPr lang="it-IT" dirty="0"/>
              <a:t>e reti </a:t>
            </a:r>
            <a:endParaRPr lang="it-IT" dirty="0" smtClean="0"/>
          </a:p>
          <a:p>
            <a:pPr lvl="1"/>
            <a:r>
              <a:rPr lang="it-IT" dirty="0" smtClean="0"/>
              <a:t>Tutti </a:t>
            </a:r>
          </a:p>
          <a:p>
            <a:pPr lvl="1"/>
            <a:r>
              <a:rPr lang="it-IT" dirty="0" smtClean="0"/>
              <a:t>Personalizzato</a:t>
            </a:r>
          </a:p>
          <a:p>
            <a:r>
              <a:rPr lang="it-IT" dirty="0" smtClean="0"/>
              <a:t>Le impostazioni </a:t>
            </a:r>
            <a:r>
              <a:rPr lang="it-IT" dirty="0"/>
              <a:t>non limitano l'accesso ai dati di coloro cui i gestori del sito attribuiscono privilegi di </a:t>
            </a:r>
            <a:r>
              <a:rPr lang="it-IT" dirty="0" smtClean="0"/>
              <a:t>amministrazione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6260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570</TotalTime>
  <Words>770</Words>
  <Application>Microsoft Macintosh PowerPoint</Application>
  <PresentationFormat>Presentazione su schermo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Orbita</vt:lpstr>
      <vt:lpstr>Presentazione di PowerPoint</vt:lpstr>
      <vt:lpstr>facebook</vt:lpstr>
      <vt:lpstr>Alcuni numeri</vt:lpstr>
      <vt:lpstr>Presentazione di PowerPoint</vt:lpstr>
      <vt:lpstr>Caratteristiche</vt:lpstr>
      <vt:lpstr>Storia e curiosità</vt:lpstr>
      <vt:lpstr>Evoluzione</vt:lpstr>
      <vt:lpstr>Ulteriori funzionalità</vt:lpstr>
      <vt:lpstr>Privacy</vt:lpstr>
      <vt:lpstr>Cancellazione</vt:lpstr>
      <vt:lpstr>Facebook per le aziende</vt:lpstr>
      <vt:lpstr>Tecnologia</vt:lpstr>
      <vt:lpstr>Connect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Alberto Ferrari</dc:creator>
  <cp:lastModifiedBy>Alberto Ferrari</cp:lastModifiedBy>
  <cp:revision>56</cp:revision>
  <dcterms:created xsi:type="dcterms:W3CDTF">2013-09-28T21:27:15Z</dcterms:created>
  <dcterms:modified xsi:type="dcterms:W3CDTF">2014-01-06T11:22:21Z</dcterms:modified>
</cp:coreProperties>
</file>