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59" r:id="rId5"/>
    <p:sldId id="260" r:id="rId6"/>
    <p:sldId id="261" r:id="rId7"/>
    <p:sldId id="278" r:id="rId8"/>
    <p:sldId id="275" r:id="rId9"/>
    <p:sldId id="277" r:id="rId10"/>
    <p:sldId id="262" r:id="rId11"/>
    <p:sldId id="267" r:id="rId12"/>
    <p:sldId id="263" r:id="rId13"/>
    <p:sldId id="264" r:id="rId14"/>
    <p:sldId id="265" r:id="rId15"/>
    <p:sldId id="266" r:id="rId16"/>
    <p:sldId id="268" r:id="rId17"/>
    <p:sldId id="269" r:id="rId18"/>
    <p:sldId id="270" r:id="rId19"/>
    <p:sldId id="271" r:id="rId20"/>
    <p:sldId id="272" r:id="rId21"/>
    <p:sldId id="273" r:id="rId22"/>
    <p:sldId id="274" r:id="rId23"/>
    <p:sldId id="27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5" d="100"/>
          <a:sy n="135" d="100"/>
        </p:scale>
        <p:origin x="-50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63E566-7703-AF4E-9D2C-C8BDC412DEC3}" type="datetimeFigureOut">
              <a:rPr lang="it-IT" smtClean="0"/>
              <a:t>06/01/2011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5ACE63-B249-5A43-843F-5A2EACFD9914}" type="slidenum">
              <a:rPr lang="it-IT" smtClean="0"/>
              <a:t>‹n.›</a:t>
            </a:fld>
            <a:endParaRPr lang="it-IT"/>
          </a:p>
        </p:txBody>
      </p:sp>
    </p:spTree>
    <p:extLst>
      <p:ext uri="{BB962C8B-B14F-4D97-AF65-F5344CB8AC3E}">
        <p14:creationId xmlns:p14="http://schemas.microsoft.com/office/powerpoint/2010/main" val="31697342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err="1" smtClean="0"/>
              <a:t>Atom</a:t>
            </a:r>
            <a:r>
              <a:rPr lang="it-IT" dirty="0" smtClean="0"/>
              <a:t> </a:t>
            </a:r>
            <a:r>
              <a:rPr lang="it-IT" dirty="0" err="1" smtClean="0"/>
              <a:t>Syndication</a:t>
            </a:r>
            <a:r>
              <a:rPr lang="it-IT" dirty="0" smtClean="0"/>
              <a:t> Format è un formato di documento basato su XML per la sottoscrizione di contenuti web, come blog o testate giornalistiche. </a:t>
            </a:r>
            <a:r>
              <a:rPr lang="it-IT" dirty="0" err="1" smtClean="0"/>
              <a:t>Atom</a:t>
            </a:r>
            <a:r>
              <a:rPr lang="it-IT" dirty="0" smtClean="0"/>
              <a:t> Publishing </a:t>
            </a:r>
            <a:r>
              <a:rPr lang="it-IT" dirty="0" err="1" smtClean="0"/>
              <a:t>Protocol</a:t>
            </a:r>
            <a:r>
              <a:rPr lang="it-IT" dirty="0" smtClean="0"/>
              <a:t> (</a:t>
            </a:r>
            <a:r>
              <a:rPr lang="it-IT" dirty="0" err="1" smtClean="0"/>
              <a:t>AtomPub</a:t>
            </a:r>
            <a:r>
              <a:rPr lang="it-IT" dirty="0" smtClean="0"/>
              <a:t> o APP) è un semplice protocollo basato su HTTP usato per la lettura, creazione e aggiornamento di risorse web.</a:t>
            </a:r>
            <a:endParaRPr lang="it-IT" dirty="0"/>
          </a:p>
        </p:txBody>
      </p:sp>
      <p:sp>
        <p:nvSpPr>
          <p:cNvPr id="4" name="Segnaposto numero diapositiva 3"/>
          <p:cNvSpPr>
            <a:spLocks noGrp="1"/>
          </p:cNvSpPr>
          <p:nvPr>
            <p:ph type="sldNum" sz="quarter" idx="10"/>
          </p:nvPr>
        </p:nvSpPr>
        <p:spPr/>
        <p:txBody>
          <a:bodyPr/>
          <a:lstStyle/>
          <a:p>
            <a:fld id="{B85ACE63-B249-5A43-843F-5A2EACFD9914}" type="slidenum">
              <a:rPr lang="it-IT" smtClean="0"/>
              <a:t>13</a:t>
            </a:fld>
            <a:endParaRPr lang="it-IT"/>
          </a:p>
        </p:txBody>
      </p:sp>
    </p:spTree>
    <p:extLst>
      <p:ext uri="{BB962C8B-B14F-4D97-AF65-F5344CB8AC3E}">
        <p14:creationId xmlns:p14="http://schemas.microsoft.com/office/powerpoint/2010/main" val="747627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it-IT" smtClean="0"/>
              <a:t>Fare clic per modificare stile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06/01/2011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‹n.›</a:t>
            </a:fld>
            <a:endParaRPr lang="en-US"/>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sopra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it-IT" smtClean="0"/>
              <a:t>Fare clic per modificare stile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it-IT" smtClean="0"/>
              <a:t>Fare clic per modificare gli stili del testo dello schema</a:t>
            </a:r>
          </a:p>
        </p:txBody>
      </p:sp>
      <p:sp>
        <p:nvSpPr>
          <p:cNvPr id="5" name="Date Placeholder 4"/>
          <p:cNvSpPr>
            <a:spLocks noGrp="1"/>
          </p:cNvSpPr>
          <p:nvPr>
            <p:ph type="dt" sz="half" idx="10"/>
          </p:nvPr>
        </p:nvSpPr>
        <p:spPr/>
        <p:txBody>
          <a:bodyPr/>
          <a:lstStyle/>
          <a:p>
            <a:fld id="{70BA1CFD-BFF0-48BC-9BA5-4974D7A6AB15}" type="datetimeFigureOut">
              <a:rPr lang="en-US" smtClean="0"/>
              <a:t>06/01/2011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Vertical Text Placeholder 2"/>
          <p:cNvSpPr>
            <a:spLocks noGrp="1"/>
          </p:cNvSpPr>
          <p:nvPr>
            <p:ph type="body" orient="vert" idx="1"/>
          </p:nvPr>
        </p:nvSpPr>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06/01/2011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it-IT" smtClean="0"/>
              <a:t>Fare clic per modificare stile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06/01/2011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idx="1"/>
          </p:nvPr>
        </p:nvSpPr>
        <p:spPr/>
        <p:txBody>
          <a:bodyPr/>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06/01/2011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it-IT" smtClean="0"/>
              <a:t>Fare clic per modificare stile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70BA1CFD-BFF0-48BC-9BA5-4974D7A6AB15}" type="datetimeFigureOut">
              <a:rPr lang="en-US" smtClean="0"/>
              <a:t>06/01/2011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it-IT" smtClean="0"/>
              <a:t>Fare clic per modificare stile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4"/>
          <p:cNvSpPr>
            <a:spLocks noGrp="1"/>
          </p:cNvSpPr>
          <p:nvPr>
            <p:ph type="dt" sz="half" idx="10"/>
          </p:nvPr>
        </p:nvSpPr>
        <p:spPr/>
        <p:txBody>
          <a:bodyPr/>
          <a:lstStyle/>
          <a:p>
            <a:fld id="{70BA1CFD-BFF0-48BC-9BA5-4974D7A6AB15}" type="datetimeFigureOut">
              <a:rPr lang="en-US" smtClean="0"/>
              <a:t>06/01/2011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it-IT" smtClean="0"/>
              <a:t>Fare clic per modificare stile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7" name="Date Placeholder 6"/>
          <p:cNvSpPr>
            <a:spLocks noGrp="1"/>
          </p:cNvSpPr>
          <p:nvPr>
            <p:ph type="dt" sz="half" idx="10"/>
          </p:nvPr>
        </p:nvSpPr>
        <p:spPr/>
        <p:txBody>
          <a:bodyPr/>
          <a:lstStyle/>
          <a:p>
            <a:fld id="{70BA1CFD-BFF0-48BC-9BA5-4974D7A6AB15}" type="datetimeFigureOut">
              <a:rPr lang="en-US" smtClean="0"/>
              <a:t>06/01/2011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AA694-00EB-4F4B-AABB-6F50FB178914}"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Date Placeholder 2"/>
          <p:cNvSpPr>
            <a:spLocks noGrp="1"/>
          </p:cNvSpPr>
          <p:nvPr>
            <p:ph type="dt" sz="half" idx="10"/>
          </p:nvPr>
        </p:nvSpPr>
        <p:spPr/>
        <p:txBody>
          <a:bodyPr/>
          <a:lstStyle/>
          <a:p>
            <a:fld id="{70BA1CFD-BFF0-48BC-9BA5-4974D7A6AB15}" type="datetimeFigureOut">
              <a:rPr lang="en-US" smtClean="0"/>
              <a:t>06/01/2011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AA694-00EB-4F4B-AABB-6F50FB178914}"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A1CFD-BFF0-48BC-9BA5-4974D7A6AB15}" type="datetimeFigureOut">
              <a:rPr lang="en-US" smtClean="0"/>
              <a:t>06/01/2011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AA694-00EB-4F4B-AABB-6F50FB178914}"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it-IT" smtClean="0"/>
              <a:t>Fare clic per modificare stile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70BA1CFD-BFF0-48BC-9BA5-4974D7A6AB15}" type="datetimeFigureOut">
              <a:rPr lang="en-US" smtClean="0"/>
              <a:t>06/01/2011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it-IT" smtClean="0"/>
              <a:t>Fare clic per modificare stile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it-IT" smtClean="0"/>
              <a:t>Fare clic per modificare gli stili del testo dello schema</a:t>
            </a:r>
          </a:p>
        </p:txBody>
      </p:sp>
      <p:sp>
        <p:nvSpPr>
          <p:cNvPr id="5" name="Date Placeholder 4"/>
          <p:cNvSpPr>
            <a:spLocks noGrp="1"/>
          </p:cNvSpPr>
          <p:nvPr>
            <p:ph type="dt" sz="half" idx="10"/>
          </p:nvPr>
        </p:nvSpPr>
        <p:spPr/>
        <p:txBody>
          <a:bodyPr/>
          <a:lstStyle/>
          <a:p>
            <a:fld id="{70BA1CFD-BFF0-48BC-9BA5-4974D7A6AB15}" type="datetimeFigureOut">
              <a:rPr lang="en-US" smtClean="0"/>
              <a:t>06/01/2011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it-IT" smtClean="0"/>
              <a:t>Fare clic per modificare stile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70BA1CFD-BFF0-48BC-9BA5-4974D7A6AB15}" type="datetimeFigureOut">
              <a:rPr lang="en-US" smtClean="0"/>
              <a:t>06/01/2011</a:t>
            </a:fld>
            <a:endParaRPr lang="en-US"/>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D12AA694-00EB-4F4B-AABB-6F50FB178914}" type="slidenum">
              <a:rPr lang="en-US" smtClean="0"/>
              <a:t>‹n.›</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Web 2.0</a:t>
            </a:r>
            <a:endParaRPr lang="it-IT" dirty="0"/>
          </a:p>
        </p:txBody>
      </p:sp>
      <p:sp>
        <p:nvSpPr>
          <p:cNvPr id="3" name="Sottotitolo 2"/>
          <p:cNvSpPr>
            <a:spLocks noGrp="1"/>
          </p:cNvSpPr>
          <p:nvPr>
            <p:ph type="subTitle" idx="1"/>
          </p:nvPr>
        </p:nvSpPr>
        <p:spPr/>
        <p:txBody>
          <a:bodyPr/>
          <a:lstStyle/>
          <a:p>
            <a:r>
              <a:rPr lang="it-IT" dirty="0" smtClean="0"/>
              <a:t>A. Ferrari</a:t>
            </a:r>
            <a:endParaRPr lang="it-IT" dirty="0"/>
          </a:p>
        </p:txBody>
      </p:sp>
    </p:spTree>
    <p:extLst>
      <p:ext uri="{BB962C8B-B14F-4D97-AF65-F5344CB8AC3E}">
        <p14:creationId xmlns:p14="http://schemas.microsoft.com/office/powerpoint/2010/main" val="3426152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Dai siti web personali </a:t>
            </a:r>
            <a:r>
              <a:rPr lang="it-IT" dirty="0" smtClean="0"/>
              <a:t/>
            </a:r>
            <a:br>
              <a:rPr lang="it-IT" dirty="0" smtClean="0"/>
            </a:br>
            <a:r>
              <a:rPr lang="it-IT" dirty="0" smtClean="0"/>
              <a:t>ai blog</a:t>
            </a:r>
            <a:endParaRPr lang="it-IT" dirty="0"/>
          </a:p>
        </p:txBody>
      </p:sp>
      <p:sp>
        <p:nvSpPr>
          <p:cNvPr id="3" name="Segnaposto contenuto 2"/>
          <p:cNvSpPr>
            <a:spLocks noGrp="1"/>
          </p:cNvSpPr>
          <p:nvPr>
            <p:ph idx="1"/>
          </p:nvPr>
        </p:nvSpPr>
        <p:spPr/>
        <p:txBody>
          <a:bodyPr>
            <a:normAutofit/>
          </a:bodyPr>
          <a:lstStyle/>
          <a:p>
            <a:r>
              <a:rPr lang="it-IT" dirty="0" smtClean="0"/>
              <a:t>Nel Web 1.0 la </a:t>
            </a:r>
            <a:r>
              <a:rPr lang="it-IT" dirty="0"/>
              <a:t>costruzione di un sito web personale richiedeva la padronanza di elementi di HTML e di </a:t>
            </a:r>
            <a:r>
              <a:rPr lang="it-IT" dirty="0" smtClean="0"/>
              <a:t>programmazione</a:t>
            </a:r>
          </a:p>
          <a:p>
            <a:r>
              <a:rPr lang="it-IT" dirty="0"/>
              <a:t>O</a:t>
            </a:r>
            <a:r>
              <a:rPr lang="it-IT" dirty="0" smtClean="0"/>
              <a:t>ggi </a:t>
            </a:r>
            <a:r>
              <a:rPr lang="it-IT" dirty="0"/>
              <a:t>con i blog chiunque è in grado di pubblicare i propri contenuti, dotandoli anche di veste grafica accattivante, senza possedere alcuna particolare preparazione </a:t>
            </a:r>
            <a:r>
              <a:rPr lang="it-IT" dirty="0" smtClean="0"/>
              <a:t>tecnica, le </a:t>
            </a:r>
            <a:r>
              <a:rPr lang="it-IT" dirty="0"/>
              <a:t>barriere tecnologiche sono drasticamente </a:t>
            </a:r>
            <a:r>
              <a:rPr lang="it-IT" dirty="0" smtClean="0"/>
              <a:t>ridotte</a:t>
            </a:r>
            <a:endParaRPr lang="it-IT" dirty="0"/>
          </a:p>
        </p:txBody>
      </p:sp>
    </p:spTree>
    <p:extLst>
      <p:ext uri="{BB962C8B-B14F-4D97-AF65-F5344CB8AC3E}">
        <p14:creationId xmlns:p14="http://schemas.microsoft.com/office/powerpoint/2010/main" val="1147962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400" dirty="0" smtClean="0"/>
              <a:t>Creare </a:t>
            </a:r>
            <a:r>
              <a:rPr lang="it-IT" sz="4400" dirty="0"/>
              <a:t>contenuti on line è </a:t>
            </a:r>
            <a:r>
              <a:rPr lang="it-IT" sz="4400" dirty="0" smtClean="0"/>
              <a:t>semplice</a:t>
            </a:r>
            <a:endParaRPr lang="it-IT" sz="4400" dirty="0"/>
          </a:p>
        </p:txBody>
      </p:sp>
      <p:sp>
        <p:nvSpPr>
          <p:cNvPr id="3" name="Segnaposto contenuto 2"/>
          <p:cNvSpPr>
            <a:spLocks noGrp="1"/>
          </p:cNvSpPr>
          <p:nvPr>
            <p:ph idx="1"/>
          </p:nvPr>
        </p:nvSpPr>
        <p:spPr/>
        <p:txBody>
          <a:bodyPr/>
          <a:lstStyle/>
          <a:p>
            <a:r>
              <a:rPr lang="it-IT" dirty="0" smtClean="0"/>
              <a:t>… e spesso gratuito</a:t>
            </a:r>
          </a:p>
          <a:p>
            <a:r>
              <a:rPr lang="it-IT" dirty="0" smtClean="0"/>
              <a:t>Se </a:t>
            </a:r>
            <a:r>
              <a:rPr lang="it-IT" dirty="0"/>
              <a:t>prima le comunità̀ web erano in stragrande maggioranza costituite da esperti informatici, oggi la situazione è completamente ribaltata. I principali produttori di blog sono scrittori, giornalisti, artisti le cui attività̀ non presuppongono una conoscenza informatica approfondita</a:t>
            </a:r>
          </a:p>
          <a:p>
            <a:endParaRPr lang="it-IT" dirty="0"/>
          </a:p>
        </p:txBody>
      </p:sp>
    </p:spTree>
    <p:extLst>
      <p:ext uri="{BB962C8B-B14F-4D97-AF65-F5344CB8AC3E}">
        <p14:creationId xmlns:p14="http://schemas.microsoft.com/office/powerpoint/2010/main" val="3866253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Dai sistemi per </a:t>
            </a:r>
            <a:r>
              <a:rPr lang="it-IT" dirty="0" err="1"/>
              <a:t>content</a:t>
            </a:r>
            <a:r>
              <a:rPr lang="it-IT" dirty="0"/>
              <a:t> management ai </a:t>
            </a:r>
            <a:r>
              <a:rPr lang="it-IT" dirty="0" err="1" smtClean="0"/>
              <a:t>wiki</a:t>
            </a:r>
            <a:endParaRPr lang="it-IT" dirty="0"/>
          </a:p>
        </p:txBody>
      </p:sp>
      <p:sp>
        <p:nvSpPr>
          <p:cNvPr id="3" name="Segnaposto contenuto 2"/>
          <p:cNvSpPr>
            <a:spLocks noGrp="1"/>
          </p:cNvSpPr>
          <p:nvPr>
            <p:ph idx="1"/>
          </p:nvPr>
        </p:nvSpPr>
        <p:spPr/>
        <p:txBody>
          <a:bodyPr>
            <a:normAutofit lnSpcReduction="10000"/>
          </a:bodyPr>
          <a:lstStyle/>
          <a:p>
            <a:r>
              <a:rPr lang="it-IT" dirty="0" smtClean="0"/>
              <a:t>La </a:t>
            </a:r>
            <a:r>
              <a:rPr lang="it-IT" dirty="0"/>
              <a:t>tecnologia </a:t>
            </a:r>
            <a:r>
              <a:rPr lang="it-IT" dirty="0" err="1"/>
              <a:t>Wiki</a:t>
            </a:r>
            <a:r>
              <a:rPr lang="it-IT" dirty="0"/>
              <a:t> (Wikipedia ne è la </a:t>
            </a:r>
            <a:r>
              <a:rPr lang="it-IT" dirty="0" smtClean="0"/>
              <a:t>più̀ </a:t>
            </a:r>
            <a:r>
              <a:rPr lang="it-IT" dirty="0"/>
              <a:t>celebre applicazione) è il punto di arrivo del </a:t>
            </a:r>
            <a:r>
              <a:rPr lang="it-IT" dirty="0" err="1"/>
              <a:t>content</a:t>
            </a:r>
            <a:r>
              <a:rPr lang="it-IT" dirty="0"/>
              <a:t> management, in quanto ne implementa tutti i </a:t>
            </a:r>
            <a:r>
              <a:rPr lang="it-IT" dirty="0" smtClean="0"/>
              <a:t>paradigmi </a:t>
            </a:r>
            <a:endParaRPr lang="it-IT" dirty="0" smtClean="0"/>
          </a:p>
          <a:p>
            <a:r>
              <a:rPr lang="it-IT" dirty="0" smtClean="0"/>
              <a:t>Se </a:t>
            </a:r>
            <a:r>
              <a:rPr lang="it-IT" dirty="0"/>
              <a:t>prima erano necessarie </a:t>
            </a:r>
            <a:r>
              <a:rPr lang="it-IT" dirty="0" smtClean="0"/>
              <a:t>più̀ </a:t>
            </a:r>
            <a:r>
              <a:rPr lang="it-IT" dirty="0"/>
              <a:t>applicazioni informatiche per la gestione del ciclo di vita dell'informazione (dall'intuizione alla fruizione), oggi una stessa tecnologia supporta al meglio tutto il processo. Si fruisce dell'informazione nell'ambiente stesso in cui essa è </a:t>
            </a:r>
            <a:r>
              <a:rPr lang="it-IT" dirty="0" smtClean="0"/>
              <a:t>nata</a:t>
            </a:r>
            <a:endParaRPr lang="it-IT" dirty="0"/>
          </a:p>
        </p:txBody>
      </p:sp>
    </p:spTree>
    <p:extLst>
      <p:ext uri="{BB962C8B-B14F-4D97-AF65-F5344CB8AC3E}">
        <p14:creationId xmlns:p14="http://schemas.microsoft.com/office/powerpoint/2010/main" val="512578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stickiness</a:t>
            </a:r>
            <a:r>
              <a:rPr lang="it-IT" dirty="0" smtClean="0"/>
              <a:t> vs </a:t>
            </a:r>
            <a:r>
              <a:rPr lang="it-IT" dirty="0" err="1" smtClean="0"/>
              <a:t>syndication</a:t>
            </a:r>
            <a:endParaRPr lang="it-IT" dirty="0"/>
          </a:p>
        </p:txBody>
      </p:sp>
      <p:sp>
        <p:nvSpPr>
          <p:cNvPr id="5" name="Segnaposto testo 4"/>
          <p:cNvSpPr>
            <a:spLocks noGrp="1"/>
          </p:cNvSpPr>
          <p:nvPr>
            <p:ph type="body" idx="1"/>
          </p:nvPr>
        </p:nvSpPr>
        <p:spPr/>
        <p:txBody>
          <a:bodyPr/>
          <a:lstStyle/>
          <a:p>
            <a:r>
              <a:rPr lang="it-IT" dirty="0" err="1"/>
              <a:t>stickiness</a:t>
            </a:r>
            <a:r>
              <a:rPr lang="it-IT" dirty="0"/>
              <a:t> </a:t>
            </a:r>
          </a:p>
        </p:txBody>
      </p:sp>
      <p:sp>
        <p:nvSpPr>
          <p:cNvPr id="3" name="Segnaposto contenuto 2"/>
          <p:cNvSpPr>
            <a:spLocks noGrp="1"/>
          </p:cNvSpPr>
          <p:nvPr>
            <p:ph sz="half" idx="2"/>
          </p:nvPr>
        </p:nvSpPr>
        <p:spPr/>
        <p:txBody>
          <a:bodyPr>
            <a:normAutofit/>
          </a:bodyPr>
          <a:lstStyle/>
          <a:p>
            <a:r>
              <a:rPr lang="it-IT" dirty="0" smtClean="0"/>
              <a:t>Servizi “chiusi” -&gt; attrarre l’utente sul sito e “tenercelo”</a:t>
            </a:r>
          </a:p>
          <a:p>
            <a:r>
              <a:rPr lang="it-IT" dirty="0" err="1" smtClean="0"/>
              <a:t>stickiness</a:t>
            </a:r>
            <a:r>
              <a:rPr lang="it-IT" dirty="0" smtClean="0"/>
              <a:t> ("</a:t>
            </a:r>
            <a:r>
              <a:rPr lang="it-IT" dirty="0" err="1"/>
              <a:t>appiccicosita</a:t>
            </a:r>
            <a:r>
              <a:rPr lang="it-IT" dirty="0"/>
              <a:t>̀" di un sito, </a:t>
            </a:r>
            <a:r>
              <a:rPr lang="it-IT" dirty="0" err="1"/>
              <a:t>cioe</a:t>
            </a:r>
            <a:r>
              <a:rPr lang="it-IT" dirty="0"/>
              <a:t>̀ la capacità di tenere "incollati" gli utenti ad esso</a:t>
            </a:r>
            <a:r>
              <a:rPr lang="it-IT" dirty="0" smtClean="0"/>
              <a:t>)</a:t>
            </a:r>
          </a:p>
          <a:p>
            <a:r>
              <a:rPr lang="it-IT" dirty="0" smtClean="0"/>
              <a:t>Esempio:</a:t>
            </a:r>
          </a:p>
          <a:p>
            <a:pPr lvl="1"/>
            <a:r>
              <a:rPr lang="it-IT" dirty="0" smtClean="0"/>
              <a:t>Portali</a:t>
            </a:r>
            <a:endParaRPr lang="it-IT" dirty="0"/>
          </a:p>
        </p:txBody>
      </p:sp>
      <p:sp>
        <p:nvSpPr>
          <p:cNvPr id="6" name="Segnaposto testo 5"/>
          <p:cNvSpPr>
            <a:spLocks noGrp="1"/>
          </p:cNvSpPr>
          <p:nvPr>
            <p:ph type="body" sz="quarter" idx="3"/>
          </p:nvPr>
        </p:nvSpPr>
        <p:spPr/>
        <p:txBody>
          <a:bodyPr/>
          <a:lstStyle/>
          <a:p>
            <a:r>
              <a:rPr lang="it-IT" dirty="0" err="1"/>
              <a:t>syndication</a:t>
            </a:r>
            <a:endParaRPr lang="it-IT" dirty="0"/>
          </a:p>
        </p:txBody>
      </p:sp>
      <p:sp>
        <p:nvSpPr>
          <p:cNvPr id="7" name="Segnaposto contenuto 6"/>
          <p:cNvSpPr>
            <a:spLocks noGrp="1"/>
          </p:cNvSpPr>
          <p:nvPr>
            <p:ph sz="quarter" idx="4"/>
          </p:nvPr>
        </p:nvSpPr>
        <p:spPr/>
        <p:txBody>
          <a:bodyPr>
            <a:normAutofit fontScale="92500" lnSpcReduction="20000"/>
          </a:bodyPr>
          <a:lstStyle/>
          <a:p>
            <a:r>
              <a:rPr lang="it-IT" dirty="0" smtClean="0"/>
              <a:t>Chi realizza </a:t>
            </a:r>
            <a:r>
              <a:rPr lang="it-IT" dirty="0"/>
              <a:t>contenuti fa in modo che questi possano essere fruiti non solo sul sito, ma anche attraverso canali diversi</a:t>
            </a:r>
          </a:p>
          <a:p>
            <a:r>
              <a:rPr lang="it-IT" dirty="0" smtClean="0"/>
              <a:t>Esempio:</a:t>
            </a:r>
          </a:p>
          <a:p>
            <a:pPr lvl="1"/>
            <a:r>
              <a:rPr lang="it-IT" dirty="0" err="1" smtClean="0"/>
              <a:t>feed</a:t>
            </a:r>
            <a:r>
              <a:rPr lang="it-IT" dirty="0" smtClean="0"/>
              <a:t> = liste </a:t>
            </a:r>
            <a:r>
              <a:rPr lang="it-IT" dirty="0"/>
              <a:t>di elementi con un titolo </a:t>
            </a:r>
            <a:r>
              <a:rPr lang="it-IT" dirty="0" smtClean="0"/>
              <a:t>(notizie </a:t>
            </a:r>
            <a:r>
              <a:rPr lang="it-IT" dirty="0"/>
              <a:t>di un giornale, </a:t>
            </a:r>
            <a:r>
              <a:rPr lang="it-IT" dirty="0" err="1"/>
              <a:t>thread</a:t>
            </a:r>
            <a:r>
              <a:rPr lang="it-IT" dirty="0"/>
              <a:t> di un newsgroup), che permettono il successivo collegamento ai contenuti </a:t>
            </a:r>
            <a:r>
              <a:rPr lang="it-IT" dirty="0" smtClean="0"/>
              <a:t>informativi</a:t>
            </a:r>
            <a:endParaRPr lang="it-IT" dirty="0"/>
          </a:p>
          <a:p>
            <a:endParaRPr lang="it-IT" dirty="0"/>
          </a:p>
        </p:txBody>
      </p:sp>
    </p:spTree>
    <p:extLst>
      <p:ext uri="{BB962C8B-B14F-4D97-AF65-F5344CB8AC3E}">
        <p14:creationId xmlns:p14="http://schemas.microsoft.com/office/powerpoint/2010/main" val="3688348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Web </a:t>
            </a:r>
            <a:r>
              <a:rPr lang="it-IT" dirty="0" err="1" smtClean="0"/>
              <a:t>applications</a:t>
            </a:r>
            <a:r>
              <a:rPr lang="it-IT" dirty="0"/>
              <a:t/>
            </a:r>
            <a:br>
              <a:rPr lang="it-IT" dirty="0"/>
            </a:br>
            <a:r>
              <a:rPr lang="it-IT" sz="3200" dirty="0"/>
              <a:t>(Strumenti per la creazione di </a:t>
            </a:r>
            <a:r>
              <a:rPr lang="it-IT" sz="3200" dirty="0" smtClean="0"/>
              <a:t>contenuti)</a:t>
            </a:r>
            <a:endParaRPr lang="it-IT" sz="3200" dirty="0"/>
          </a:p>
        </p:txBody>
      </p:sp>
      <p:sp>
        <p:nvSpPr>
          <p:cNvPr id="3" name="Segnaposto contenuto 2"/>
          <p:cNvSpPr>
            <a:spLocks noGrp="1"/>
          </p:cNvSpPr>
          <p:nvPr>
            <p:ph idx="1"/>
          </p:nvPr>
        </p:nvSpPr>
        <p:spPr/>
        <p:txBody>
          <a:bodyPr>
            <a:normAutofit lnSpcReduction="10000"/>
          </a:bodyPr>
          <a:lstStyle/>
          <a:p>
            <a:r>
              <a:rPr lang="it-IT" dirty="0" smtClean="0"/>
              <a:t>La </a:t>
            </a:r>
            <a:r>
              <a:rPr lang="it-IT" dirty="0" err="1" smtClean="0"/>
              <a:t>possibilita</a:t>
            </a:r>
            <a:r>
              <a:rPr lang="it-IT" dirty="0" smtClean="0"/>
              <a:t>̀ </a:t>
            </a:r>
            <a:r>
              <a:rPr lang="it-IT" dirty="0"/>
              <a:t>di creazione e condivisione di contenuti su Web, tipica del Web 2.0, è data da una serie di strumenti (</a:t>
            </a:r>
            <a:r>
              <a:rPr lang="it-IT" dirty="0" err="1" smtClean="0"/>
              <a:t>tool</a:t>
            </a:r>
            <a:r>
              <a:rPr lang="it-IT" dirty="0" smtClean="0"/>
              <a:t>) </a:t>
            </a:r>
            <a:r>
              <a:rPr lang="it-IT" dirty="0"/>
              <a:t>on-line che permettono di utilizzare il web come se si trattasse di una normale </a:t>
            </a:r>
            <a:r>
              <a:rPr lang="it-IT" dirty="0" smtClean="0"/>
              <a:t>applicazione</a:t>
            </a:r>
          </a:p>
          <a:p>
            <a:r>
              <a:rPr lang="it-IT" dirty="0" smtClean="0"/>
              <a:t>In </a:t>
            </a:r>
            <a:r>
              <a:rPr lang="it-IT" dirty="0"/>
              <a:t>pratica il Web di seconda generazione è un Web dove poter trovare quei servizi che finora erano offerti da pacchetti da installare sui singoli </a:t>
            </a:r>
            <a:r>
              <a:rPr lang="it-IT" dirty="0" smtClean="0"/>
              <a:t>computer</a:t>
            </a:r>
          </a:p>
          <a:p>
            <a:r>
              <a:rPr lang="it-IT" dirty="0"/>
              <a:t>Web come piattaforma: la </a:t>
            </a:r>
            <a:r>
              <a:rPr lang="it-IT" dirty="0" smtClean="0"/>
              <a:t>rete </a:t>
            </a:r>
            <a:r>
              <a:rPr lang="it-IT" dirty="0"/>
              <a:t>diventa il sistema operativo sul quale girano applicazioni e programmi</a:t>
            </a:r>
          </a:p>
          <a:p>
            <a:endParaRPr lang="it-IT" dirty="0"/>
          </a:p>
        </p:txBody>
      </p:sp>
    </p:spTree>
    <p:extLst>
      <p:ext uri="{BB962C8B-B14F-4D97-AF65-F5344CB8AC3E}">
        <p14:creationId xmlns:p14="http://schemas.microsoft.com/office/powerpoint/2010/main" val="2766288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Web </a:t>
            </a:r>
            <a:r>
              <a:rPr lang="it-IT" dirty="0" err="1" smtClean="0"/>
              <a:t>applications</a:t>
            </a:r>
            <a:r>
              <a:rPr lang="it-IT" dirty="0" smtClean="0"/>
              <a:t/>
            </a:r>
            <a:br>
              <a:rPr lang="it-IT" dirty="0" smtClean="0"/>
            </a:br>
            <a:r>
              <a:rPr lang="it-IT" sz="4400" i="1" dirty="0" smtClean="0"/>
              <a:t>(esempi)</a:t>
            </a:r>
            <a:endParaRPr lang="it-IT" sz="4400" i="1" dirty="0"/>
          </a:p>
        </p:txBody>
      </p:sp>
      <p:sp>
        <p:nvSpPr>
          <p:cNvPr id="3" name="Segnaposto contenuto 2"/>
          <p:cNvSpPr>
            <a:spLocks noGrp="1"/>
          </p:cNvSpPr>
          <p:nvPr>
            <p:ph idx="1"/>
          </p:nvPr>
        </p:nvSpPr>
        <p:spPr/>
        <p:txBody>
          <a:bodyPr>
            <a:normAutofit/>
          </a:bodyPr>
          <a:lstStyle/>
          <a:p>
            <a:r>
              <a:rPr lang="it-IT" dirty="0" smtClean="0"/>
              <a:t>Schemi e grafici (www.draw.io)</a:t>
            </a:r>
          </a:p>
          <a:p>
            <a:r>
              <a:rPr lang="it-IT" dirty="0" smtClean="0"/>
              <a:t>Google </a:t>
            </a:r>
            <a:r>
              <a:rPr lang="it-IT" dirty="0"/>
              <a:t>ha </a:t>
            </a:r>
            <a:r>
              <a:rPr lang="it-IT" dirty="0" smtClean="0"/>
              <a:t>lanciato </a:t>
            </a:r>
            <a:r>
              <a:rPr lang="it-IT" dirty="0"/>
              <a:t>la sua suite di editor, chiamata Google </a:t>
            </a:r>
            <a:r>
              <a:rPr lang="it-IT" dirty="0" err="1"/>
              <a:t>Docs</a:t>
            </a:r>
            <a:r>
              <a:rPr lang="it-IT" dirty="0"/>
              <a:t> &amp; Spreadsheet </a:t>
            </a:r>
            <a:r>
              <a:rPr lang="it-IT" dirty="0" smtClean="0"/>
              <a:t/>
            </a:r>
            <a:br>
              <a:rPr lang="it-IT" dirty="0" smtClean="0"/>
            </a:br>
            <a:r>
              <a:rPr lang="it-IT" dirty="0" smtClean="0"/>
              <a:t>(drive.google.com)</a:t>
            </a:r>
          </a:p>
          <a:p>
            <a:r>
              <a:rPr lang="it-IT" dirty="0" smtClean="0"/>
              <a:t>Microsoft ha rilasciato </a:t>
            </a:r>
            <a:r>
              <a:rPr lang="it-IT" dirty="0"/>
              <a:t>una versione online della suite Office </a:t>
            </a:r>
            <a:r>
              <a:rPr lang="it-IT" dirty="0" smtClean="0"/>
              <a:t>(</a:t>
            </a:r>
            <a:r>
              <a:rPr lang="it-IT" dirty="0" err="1" smtClean="0"/>
              <a:t>skydrive.live.com</a:t>
            </a:r>
            <a:r>
              <a:rPr lang="it-IT" dirty="0" smtClean="0"/>
              <a:t>)</a:t>
            </a:r>
            <a:endParaRPr lang="it-IT" dirty="0"/>
          </a:p>
        </p:txBody>
      </p:sp>
    </p:spTree>
    <p:extLst>
      <p:ext uri="{BB962C8B-B14F-4D97-AF65-F5344CB8AC3E}">
        <p14:creationId xmlns:p14="http://schemas.microsoft.com/office/powerpoint/2010/main" val="3945173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Social network</a:t>
            </a:r>
            <a:endParaRPr lang="it-IT" dirty="0"/>
          </a:p>
        </p:txBody>
      </p:sp>
      <p:sp>
        <p:nvSpPr>
          <p:cNvPr id="3" name="Segnaposto contenuto 2"/>
          <p:cNvSpPr>
            <a:spLocks noGrp="1"/>
          </p:cNvSpPr>
          <p:nvPr>
            <p:ph idx="1"/>
          </p:nvPr>
        </p:nvSpPr>
        <p:spPr/>
        <p:txBody>
          <a:bodyPr>
            <a:normAutofit fontScale="70000" lnSpcReduction="20000"/>
          </a:bodyPr>
          <a:lstStyle/>
          <a:p>
            <a:r>
              <a:rPr lang="it-IT" dirty="0"/>
              <a:t>G</a:t>
            </a:r>
            <a:r>
              <a:rPr lang="it-IT" dirty="0" smtClean="0"/>
              <a:t>ruppo </a:t>
            </a:r>
            <a:r>
              <a:rPr lang="it-IT" dirty="0"/>
              <a:t>di persone connesse tra </a:t>
            </a:r>
            <a:r>
              <a:rPr lang="it-IT" dirty="0" smtClean="0"/>
              <a:t>loro</a:t>
            </a:r>
            <a:endParaRPr lang="it-IT" dirty="0"/>
          </a:p>
          <a:p>
            <a:r>
              <a:rPr lang="it-IT" dirty="0" smtClean="0"/>
              <a:t>Diffusione dal 2003</a:t>
            </a:r>
            <a:endParaRPr lang="it-IT" dirty="0"/>
          </a:p>
          <a:p>
            <a:pPr lvl="1"/>
            <a:r>
              <a:rPr lang="it-IT" dirty="0" err="1"/>
              <a:t>Friendster</a:t>
            </a:r>
            <a:r>
              <a:rPr lang="it-IT" dirty="0"/>
              <a:t>, </a:t>
            </a:r>
            <a:r>
              <a:rPr lang="it-IT" dirty="0" err="1"/>
              <a:t>Tribe.net</a:t>
            </a:r>
            <a:r>
              <a:rPr lang="it-IT" dirty="0"/>
              <a:t>, </a:t>
            </a:r>
            <a:r>
              <a:rPr lang="it-IT" dirty="0" err="1"/>
              <a:t>LinkedIn</a:t>
            </a:r>
            <a:r>
              <a:rPr lang="it-IT" dirty="0"/>
              <a:t>. </a:t>
            </a:r>
            <a:r>
              <a:rPr lang="it-IT" dirty="0" err="1"/>
              <a:t>Orkut</a:t>
            </a:r>
            <a:r>
              <a:rPr lang="it-IT" dirty="0"/>
              <a:t> </a:t>
            </a:r>
            <a:endParaRPr lang="it-IT" dirty="0" smtClean="0"/>
          </a:p>
          <a:p>
            <a:pPr lvl="1"/>
            <a:r>
              <a:rPr lang="it-IT" dirty="0" smtClean="0"/>
              <a:t>In </a:t>
            </a:r>
            <a:r>
              <a:rPr lang="it-IT" dirty="0"/>
              <a:t>Italia </a:t>
            </a:r>
            <a:r>
              <a:rPr lang="it-IT" dirty="0" err="1" smtClean="0"/>
              <a:t>SuperEva</a:t>
            </a:r>
            <a:endParaRPr lang="it-IT" dirty="0" smtClean="0"/>
          </a:p>
          <a:p>
            <a:pPr lvl="1"/>
            <a:r>
              <a:rPr lang="it-IT" dirty="0" smtClean="0"/>
              <a:t> oggi</a:t>
            </a:r>
            <a:r>
              <a:rPr lang="it-IT" dirty="0"/>
              <a:t>: </a:t>
            </a:r>
            <a:r>
              <a:rPr lang="it-IT" dirty="0" err="1"/>
              <a:t>Myspace</a:t>
            </a:r>
            <a:r>
              <a:rPr lang="it-IT" dirty="0"/>
              <a:t> e </a:t>
            </a:r>
            <a:r>
              <a:rPr lang="it-IT" dirty="0" err="1" smtClean="0"/>
              <a:t>Facebook</a:t>
            </a:r>
            <a:endParaRPr lang="it-IT" dirty="0" smtClean="0"/>
          </a:p>
          <a:p>
            <a:r>
              <a:rPr lang="it-IT" dirty="0" smtClean="0"/>
              <a:t>Per </a:t>
            </a:r>
            <a:r>
              <a:rPr lang="it-IT" dirty="0"/>
              <a:t>entrare in un social network online </a:t>
            </a:r>
          </a:p>
          <a:p>
            <a:pPr lvl="1"/>
            <a:r>
              <a:rPr lang="it-IT" dirty="0"/>
              <a:t>occorre costruire il proprio </a:t>
            </a:r>
            <a:r>
              <a:rPr lang="it-IT" dirty="0" smtClean="0"/>
              <a:t>profilo</a:t>
            </a:r>
            <a:endParaRPr lang="it-IT" dirty="0"/>
          </a:p>
          <a:p>
            <a:pPr lvl="1"/>
            <a:r>
              <a:rPr lang="it-IT" dirty="0"/>
              <a:t>poi si invitano amici, che fanno lo stesso, per allargare il network</a:t>
            </a:r>
          </a:p>
          <a:p>
            <a:r>
              <a:rPr lang="it-IT" dirty="0"/>
              <a:t>Si costruiscono community tematiche, aggregando utenti</a:t>
            </a:r>
          </a:p>
          <a:p>
            <a:pPr lvl="1"/>
            <a:r>
              <a:rPr lang="it-IT" dirty="0" err="1"/>
              <a:t>Facebook</a:t>
            </a:r>
            <a:r>
              <a:rPr lang="it-IT" dirty="0"/>
              <a:t>, </a:t>
            </a:r>
            <a:r>
              <a:rPr lang="it-IT" dirty="0" err="1"/>
              <a:t>Myspace</a:t>
            </a:r>
            <a:r>
              <a:rPr lang="it-IT" dirty="0"/>
              <a:t>, </a:t>
            </a:r>
            <a:r>
              <a:rPr lang="it-IT" dirty="0" err="1"/>
              <a:t>LinkedIn</a:t>
            </a:r>
            <a:endParaRPr lang="it-IT" dirty="0"/>
          </a:p>
          <a:p>
            <a:pPr lvl="1"/>
            <a:r>
              <a:rPr lang="it-IT" dirty="0"/>
              <a:t>musica (condivisione, download, nuove conoscenze)</a:t>
            </a:r>
          </a:p>
          <a:p>
            <a:pPr lvl="1"/>
            <a:r>
              <a:rPr lang="it-IT" dirty="0"/>
              <a:t>amicizie (ricerca amici, viaggi, scambio informazioni)</a:t>
            </a:r>
          </a:p>
          <a:p>
            <a:endParaRPr lang="it-IT" dirty="0"/>
          </a:p>
        </p:txBody>
      </p:sp>
    </p:spTree>
    <p:extLst>
      <p:ext uri="{BB962C8B-B14F-4D97-AF65-F5344CB8AC3E}">
        <p14:creationId xmlns:p14="http://schemas.microsoft.com/office/powerpoint/2010/main" val="376597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YouTube</a:t>
            </a:r>
            <a:endParaRPr lang="it-IT" dirty="0"/>
          </a:p>
        </p:txBody>
      </p:sp>
      <p:sp>
        <p:nvSpPr>
          <p:cNvPr id="3" name="Segnaposto contenuto 2"/>
          <p:cNvSpPr>
            <a:spLocks noGrp="1"/>
          </p:cNvSpPr>
          <p:nvPr>
            <p:ph idx="1"/>
          </p:nvPr>
        </p:nvSpPr>
        <p:spPr/>
        <p:txBody>
          <a:bodyPr>
            <a:normAutofit fontScale="77500" lnSpcReduction="20000"/>
          </a:bodyPr>
          <a:lstStyle/>
          <a:p>
            <a:r>
              <a:rPr lang="it-IT" dirty="0"/>
              <a:t>La diffusione di </a:t>
            </a:r>
            <a:r>
              <a:rPr lang="it-IT" dirty="0" err="1"/>
              <a:t>YouTube</a:t>
            </a:r>
            <a:r>
              <a:rPr lang="it-IT" dirty="0"/>
              <a:t> ha raggiunto livelli inimmaginabili sia dal punto di vista “numerico” dei contenuti sia da quello qualitativo</a:t>
            </a:r>
          </a:p>
          <a:p>
            <a:pPr lvl="1"/>
            <a:r>
              <a:rPr lang="it-IT" dirty="0" smtClean="0"/>
              <a:t>i </a:t>
            </a:r>
            <a:r>
              <a:rPr lang="it-IT" dirty="0"/>
              <a:t>contenuti sono sempre </a:t>
            </a:r>
            <a:r>
              <a:rPr lang="it-IT" dirty="0" smtClean="0"/>
              <a:t>disponibili</a:t>
            </a:r>
            <a:endParaRPr lang="it-IT" dirty="0"/>
          </a:p>
          <a:p>
            <a:pPr lvl="1"/>
            <a:r>
              <a:rPr lang="it-IT" dirty="0" err="1"/>
              <a:t>multidevice</a:t>
            </a:r>
            <a:r>
              <a:rPr lang="it-IT" dirty="0"/>
              <a:t> </a:t>
            </a:r>
            <a:endParaRPr lang="it-IT" dirty="0" smtClean="0"/>
          </a:p>
          <a:p>
            <a:pPr lvl="2"/>
            <a:r>
              <a:rPr lang="it-IT" dirty="0" smtClean="0"/>
              <a:t>PC</a:t>
            </a:r>
          </a:p>
          <a:p>
            <a:pPr lvl="2"/>
            <a:r>
              <a:rPr lang="it-IT" dirty="0" smtClean="0"/>
              <a:t> </a:t>
            </a:r>
            <a:r>
              <a:rPr lang="it-IT" dirty="0"/>
              <a:t>TV </a:t>
            </a:r>
            <a:endParaRPr lang="it-IT" dirty="0" smtClean="0"/>
          </a:p>
          <a:p>
            <a:pPr lvl="2"/>
            <a:r>
              <a:rPr lang="it-IT" dirty="0" smtClean="0"/>
              <a:t>console </a:t>
            </a:r>
            <a:r>
              <a:rPr lang="it-IT" dirty="0"/>
              <a:t>di </a:t>
            </a:r>
            <a:r>
              <a:rPr lang="it-IT" dirty="0" smtClean="0"/>
              <a:t>gioco</a:t>
            </a:r>
          </a:p>
          <a:p>
            <a:pPr lvl="2"/>
            <a:r>
              <a:rPr lang="it-IT" dirty="0" smtClean="0"/>
              <a:t>smartphone</a:t>
            </a:r>
          </a:p>
          <a:p>
            <a:r>
              <a:rPr lang="it-IT" dirty="0" smtClean="0"/>
              <a:t>E’ organizzato </a:t>
            </a:r>
            <a:r>
              <a:rPr lang="it-IT" dirty="0"/>
              <a:t>secondo logiche e architetture che rendono la marea di contenuti caricati semplici da </a:t>
            </a:r>
            <a:r>
              <a:rPr lang="it-IT" dirty="0" smtClean="0"/>
              <a:t>reperire</a:t>
            </a:r>
            <a:endParaRPr lang="it-IT" dirty="0"/>
          </a:p>
          <a:p>
            <a:r>
              <a:rPr lang="it-IT" dirty="0" err="1"/>
              <a:t>YouTube</a:t>
            </a:r>
            <a:r>
              <a:rPr lang="it-IT" dirty="0"/>
              <a:t> </a:t>
            </a:r>
            <a:r>
              <a:rPr lang="it-IT" dirty="0" smtClean="0"/>
              <a:t>può essere </a:t>
            </a:r>
            <a:r>
              <a:rPr lang="it-IT" dirty="0"/>
              <a:t>considerato un vero e proprio medium al pari di TV, Radio, giornali e </a:t>
            </a:r>
            <a:r>
              <a:rPr lang="it-IT" dirty="0" smtClean="0"/>
              <a:t>Internet </a:t>
            </a:r>
            <a:endParaRPr lang="it-IT" dirty="0"/>
          </a:p>
          <a:p>
            <a:endParaRPr lang="it-IT" dirty="0"/>
          </a:p>
        </p:txBody>
      </p:sp>
    </p:spTree>
    <p:extLst>
      <p:ext uri="{BB962C8B-B14F-4D97-AF65-F5344CB8AC3E}">
        <p14:creationId xmlns:p14="http://schemas.microsoft.com/office/powerpoint/2010/main" val="3870155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wiki</a:t>
            </a:r>
            <a:endParaRPr lang="it-IT" dirty="0"/>
          </a:p>
        </p:txBody>
      </p:sp>
      <p:sp>
        <p:nvSpPr>
          <p:cNvPr id="3" name="Segnaposto contenuto 2"/>
          <p:cNvSpPr>
            <a:spLocks noGrp="1"/>
          </p:cNvSpPr>
          <p:nvPr>
            <p:ph idx="1"/>
          </p:nvPr>
        </p:nvSpPr>
        <p:spPr/>
        <p:txBody>
          <a:bodyPr>
            <a:normAutofit fontScale="92500" lnSpcReduction="20000"/>
          </a:bodyPr>
          <a:lstStyle/>
          <a:p>
            <a:r>
              <a:rPr lang="it-IT" dirty="0" err="1" smtClean="0"/>
              <a:t>wiki</a:t>
            </a:r>
            <a:r>
              <a:rPr lang="it-IT" dirty="0" smtClean="0"/>
              <a:t> </a:t>
            </a:r>
            <a:r>
              <a:rPr lang="it-IT" dirty="0"/>
              <a:t>deriva da un termine in lingua </a:t>
            </a:r>
            <a:r>
              <a:rPr lang="it-IT" dirty="0" err="1"/>
              <a:t>hawaiiana</a:t>
            </a:r>
            <a:r>
              <a:rPr lang="it-IT" dirty="0"/>
              <a:t> che significa "rapido" oppure "molto veloce"</a:t>
            </a:r>
          </a:p>
          <a:p>
            <a:r>
              <a:rPr lang="it-IT" dirty="0" err="1"/>
              <a:t>Ward</a:t>
            </a:r>
            <a:r>
              <a:rPr lang="it-IT" dirty="0"/>
              <a:t> Cunningham (il padre del primo </a:t>
            </a:r>
            <a:r>
              <a:rPr lang="it-IT" dirty="0" err="1"/>
              <a:t>wiki</a:t>
            </a:r>
            <a:r>
              <a:rPr lang="it-IT" dirty="0"/>
              <a:t>) si ispirò al nome </a:t>
            </a:r>
            <a:r>
              <a:rPr lang="it-IT" dirty="0" err="1"/>
              <a:t>wiki</a:t>
            </a:r>
            <a:r>
              <a:rPr lang="it-IT" dirty="0"/>
              <a:t> </a:t>
            </a:r>
            <a:r>
              <a:rPr lang="it-IT" dirty="0" err="1"/>
              <a:t>wiki</a:t>
            </a:r>
            <a:r>
              <a:rPr lang="it-IT" dirty="0"/>
              <a:t> usato per i bus navetta dell'aeroporto di </a:t>
            </a:r>
            <a:r>
              <a:rPr lang="it-IT" dirty="0" smtClean="0"/>
              <a:t>Honolulu</a:t>
            </a:r>
            <a:endParaRPr lang="it-IT" dirty="0"/>
          </a:p>
          <a:p>
            <a:r>
              <a:rPr lang="it-IT" dirty="0" smtClean="0"/>
              <a:t>Un </a:t>
            </a:r>
            <a:r>
              <a:rPr lang="it-IT" dirty="0" err="1"/>
              <a:t>wiki</a:t>
            </a:r>
            <a:r>
              <a:rPr lang="it-IT" dirty="0"/>
              <a:t> è un sito web (o una collezione di documenti ipertestuali) che permette a ciascuno dei suoi utilizzatori di aggiungere contenuti, come in un forum, ma anche di modificare i contenuti esistenti inseriti da altri utilizzatori</a:t>
            </a:r>
          </a:p>
          <a:p>
            <a:r>
              <a:rPr lang="it-IT" dirty="0"/>
              <a:t>il termine </a:t>
            </a:r>
            <a:r>
              <a:rPr lang="it-IT" dirty="0" err="1"/>
              <a:t>wiki</a:t>
            </a:r>
            <a:r>
              <a:rPr lang="it-IT" dirty="0"/>
              <a:t> può anche riferirsi al software collaborativo utilizzato per creare un sito web</a:t>
            </a:r>
          </a:p>
          <a:p>
            <a:endParaRPr lang="it-IT" dirty="0"/>
          </a:p>
        </p:txBody>
      </p:sp>
    </p:spTree>
    <p:extLst>
      <p:ext uri="{BB962C8B-B14F-4D97-AF65-F5344CB8AC3E}">
        <p14:creationId xmlns:p14="http://schemas.microsoft.com/office/powerpoint/2010/main" val="4031212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W</a:t>
            </a:r>
            <a:r>
              <a:rPr lang="it-IT" dirty="0" smtClean="0"/>
              <a:t>eb 2.0 -&gt; Internet 2.0</a:t>
            </a:r>
            <a:endParaRPr lang="it-IT" dirty="0"/>
          </a:p>
        </p:txBody>
      </p:sp>
      <p:pic>
        <p:nvPicPr>
          <p:cNvPr id="4" name="Segnaposto contenuto 3" descr="smartphones1.jpg"/>
          <p:cNvPicPr>
            <a:picLocks noGrp="1" noChangeAspect="1"/>
          </p:cNvPicPr>
          <p:nvPr>
            <p:ph idx="1"/>
          </p:nvPr>
        </p:nvPicPr>
        <p:blipFill>
          <a:blip r:embed="rId2">
            <a:extLst>
              <a:ext uri="{28A0092B-C50C-407E-A947-70E740481C1C}">
                <a14:useLocalDpi xmlns:a14="http://schemas.microsoft.com/office/drawing/2010/main" val="0"/>
              </a:ext>
            </a:extLst>
          </a:blip>
          <a:srcRect l="-3900" r="-3900"/>
          <a:stretch>
            <a:fillRect/>
          </a:stretch>
        </p:blipFill>
        <p:spPr>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247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Web 2.0 </a:t>
            </a:r>
            <a:br>
              <a:rPr lang="it-IT" dirty="0" smtClean="0"/>
            </a:br>
            <a:r>
              <a:rPr lang="it-IT" sz="3200" i="1" dirty="0" smtClean="0"/>
              <a:t>(</a:t>
            </a:r>
            <a:r>
              <a:rPr lang="it-IT" sz="3200" i="1" dirty="0" err="1" smtClean="0"/>
              <a:t>wikipedia</a:t>
            </a:r>
            <a:r>
              <a:rPr lang="it-IT" sz="3200" i="1" dirty="0" smtClean="0"/>
              <a:t>)</a:t>
            </a:r>
            <a:endParaRPr lang="it-IT" sz="3200" i="1" dirty="0"/>
          </a:p>
        </p:txBody>
      </p:sp>
      <p:sp>
        <p:nvSpPr>
          <p:cNvPr id="3" name="Segnaposto contenuto 2"/>
          <p:cNvSpPr>
            <a:spLocks noGrp="1"/>
          </p:cNvSpPr>
          <p:nvPr>
            <p:ph idx="1"/>
          </p:nvPr>
        </p:nvSpPr>
        <p:spPr/>
        <p:txBody>
          <a:bodyPr>
            <a:normAutofit fontScale="77500" lnSpcReduction="20000"/>
          </a:bodyPr>
          <a:lstStyle/>
          <a:p>
            <a:r>
              <a:rPr lang="it-IT" dirty="0"/>
              <a:t>T</a:t>
            </a:r>
            <a:r>
              <a:rPr lang="it-IT" dirty="0" smtClean="0"/>
              <a:t>ermine </a:t>
            </a:r>
            <a:r>
              <a:rPr lang="it-IT" dirty="0"/>
              <a:t>utilizzato per indicare </a:t>
            </a:r>
            <a:r>
              <a:rPr lang="it-IT" dirty="0" smtClean="0"/>
              <a:t>l'evoluzione </a:t>
            </a:r>
            <a:r>
              <a:rPr lang="it-IT" dirty="0"/>
              <a:t>del World Wide </a:t>
            </a:r>
            <a:r>
              <a:rPr lang="it-IT" dirty="0" smtClean="0"/>
              <a:t>Web </a:t>
            </a:r>
            <a:r>
              <a:rPr lang="it-IT" dirty="0"/>
              <a:t>rispetto </a:t>
            </a:r>
            <a:r>
              <a:rPr lang="it-IT" dirty="0" smtClean="0"/>
              <a:t>alla precedente (versione 1.0) </a:t>
            </a:r>
          </a:p>
          <a:p>
            <a:r>
              <a:rPr lang="it-IT" dirty="0" smtClean="0"/>
              <a:t>Si </a:t>
            </a:r>
            <a:r>
              <a:rPr lang="it-IT" dirty="0"/>
              <a:t>indica come Web 2.0 l'insieme di tutte </a:t>
            </a:r>
            <a:r>
              <a:rPr lang="it-IT" dirty="0" smtClean="0"/>
              <a:t>le applicazioni </a:t>
            </a:r>
            <a:r>
              <a:rPr lang="it-IT" dirty="0"/>
              <a:t>online che permettono un </a:t>
            </a:r>
            <a:r>
              <a:rPr lang="it-IT" u="sng" dirty="0"/>
              <a:t>elevato livello di interazione tra il sito web e </a:t>
            </a:r>
            <a:r>
              <a:rPr lang="it-IT" u="sng" dirty="0" smtClean="0"/>
              <a:t>l'utente</a:t>
            </a:r>
            <a:endParaRPr lang="it-IT" dirty="0" smtClean="0"/>
          </a:p>
          <a:p>
            <a:pPr lvl="1"/>
            <a:r>
              <a:rPr lang="it-IT" dirty="0" smtClean="0"/>
              <a:t>blog</a:t>
            </a:r>
          </a:p>
          <a:p>
            <a:pPr lvl="1"/>
            <a:r>
              <a:rPr lang="it-IT" dirty="0" smtClean="0"/>
              <a:t>forum</a:t>
            </a:r>
          </a:p>
          <a:p>
            <a:pPr lvl="1"/>
            <a:r>
              <a:rPr lang="it-IT" dirty="0" smtClean="0"/>
              <a:t>chat</a:t>
            </a:r>
          </a:p>
          <a:p>
            <a:pPr lvl="1"/>
            <a:r>
              <a:rPr lang="it-IT" dirty="0" err="1" smtClean="0"/>
              <a:t>wiki</a:t>
            </a:r>
            <a:endParaRPr lang="it-IT" dirty="0" smtClean="0"/>
          </a:p>
          <a:p>
            <a:pPr lvl="1"/>
            <a:r>
              <a:rPr lang="it-IT" dirty="0" smtClean="0"/>
              <a:t>le </a:t>
            </a:r>
            <a:r>
              <a:rPr lang="it-IT" dirty="0"/>
              <a:t>piattaforme di condivisione di </a:t>
            </a:r>
            <a:r>
              <a:rPr lang="it-IT" dirty="0" smtClean="0"/>
              <a:t>media</a:t>
            </a:r>
          </a:p>
          <a:p>
            <a:pPr lvl="2"/>
            <a:r>
              <a:rPr lang="it-IT" dirty="0" err="1" smtClean="0"/>
              <a:t>Flickr</a:t>
            </a:r>
            <a:r>
              <a:rPr lang="it-IT" dirty="0"/>
              <a:t>, </a:t>
            </a:r>
            <a:r>
              <a:rPr lang="it-IT" dirty="0" err="1"/>
              <a:t>YouTube</a:t>
            </a:r>
            <a:r>
              <a:rPr lang="it-IT" dirty="0"/>
              <a:t>, </a:t>
            </a:r>
            <a:r>
              <a:rPr lang="it-IT" dirty="0" err="1" smtClean="0"/>
              <a:t>Vimeo</a:t>
            </a:r>
            <a:r>
              <a:rPr lang="it-IT" dirty="0" smtClean="0"/>
              <a:t>, </a:t>
            </a:r>
            <a:r>
              <a:rPr lang="it-IT" dirty="0" err="1" smtClean="0"/>
              <a:t>Instagram</a:t>
            </a:r>
            <a:endParaRPr lang="it-IT" dirty="0" smtClean="0"/>
          </a:p>
          <a:p>
            <a:pPr lvl="1"/>
            <a:r>
              <a:rPr lang="it-IT" dirty="0" smtClean="0"/>
              <a:t> </a:t>
            </a:r>
            <a:r>
              <a:rPr lang="it-IT" dirty="0"/>
              <a:t>i social network </a:t>
            </a:r>
            <a:endParaRPr lang="it-IT" dirty="0" smtClean="0"/>
          </a:p>
          <a:p>
            <a:pPr lvl="2"/>
            <a:r>
              <a:rPr lang="it-IT" dirty="0" err="1" smtClean="0"/>
              <a:t>Facebook</a:t>
            </a:r>
            <a:r>
              <a:rPr lang="it-IT" dirty="0" smtClean="0"/>
              <a:t>, </a:t>
            </a:r>
            <a:r>
              <a:rPr lang="it-IT" dirty="0" err="1" smtClean="0"/>
              <a:t>Myspace</a:t>
            </a:r>
            <a:r>
              <a:rPr lang="it-IT" dirty="0"/>
              <a:t>, </a:t>
            </a:r>
            <a:r>
              <a:rPr lang="it-IT" dirty="0" err="1"/>
              <a:t>Twitter</a:t>
            </a:r>
            <a:r>
              <a:rPr lang="it-IT" dirty="0"/>
              <a:t>, Google+, </a:t>
            </a:r>
            <a:r>
              <a:rPr lang="it-IT" dirty="0" err="1"/>
              <a:t>Linkedin</a:t>
            </a:r>
            <a:r>
              <a:rPr lang="it-IT" dirty="0"/>
              <a:t>, </a:t>
            </a:r>
            <a:r>
              <a:rPr lang="it-IT" dirty="0" err="1"/>
              <a:t>Foursquare</a:t>
            </a:r>
            <a:r>
              <a:rPr lang="it-IT" dirty="0"/>
              <a:t>, ecc</a:t>
            </a:r>
            <a:r>
              <a:rPr lang="it-IT" dirty="0" smtClean="0"/>
              <a:t>.</a:t>
            </a:r>
          </a:p>
        </p:txBody>
      </p:sp>
    </p:spTree>
    <p:extLst>
      <p:ext uri="{BB962C8B-B14F-4D97-AF65-F5344CB8AC3E}">
        <p14:creationId xmlns:p14="http://schemas.microsoft.com/office/powerpoint/2010/main" val="2197852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Smartphone</a:t>
            </a:r>
            <a:endParaRPr lang="it-IT" dirty="0"/>
          </a:p>
        </p:txBody>
      </p:sp>
      <p:sp>
        <p:nvSpPr>
          <p:cNvPr id="3" name="Segnaposto contenuto 2"/>
          <p:cNvSpPr>
            <a:spLocks noGrp="1"/>
          </p:cNvSpPr>
          <p:nvPr>
            <p:ph idx="1"/>
          </p:nvPr>
        </p:nvSpPr>
        <p:spPr/>
        <p:txBody>
          <a:bodyPr>
            <a:normAutofit fontScale="77500" lnSpcReduction="20000"/>
          </a:bodyPr>
          <a:lstStyle/>
          <a:p>
            <a:r>
              <a:rPr lang="it-IT" dirty="0"/>
              <a:t>D</a:t>
            </a:r>
            <a:r>
              <a:rPr lang="it-IT" dirty="0" smtClean="0"/>
              <a:t>ispositivo </a:t>
            </a:r>
            <a:r>
              <a:rPr lang="it-IT" dirty="0"/>
              <a:t>mobile che abbina funzionalità di telefono cellulare a quelle di gestione di dati personali </a:t>
            </a:r>
            <a:endParaRPr lang="it-IT" dirty="0" smtClean="0"/>
          </a:p>
          <a:p>
            <a:r>
              <a:rPr lang="it-IT" dirty="0" smtClean="0"/>
              <a:t>La </a:t>
            </a:r>
            <a:r>
              <a:rPr lang="it-IT" dirty="0"/>
              <a:t>caratteristica tipica degli </a:t>
            </a:r>
            <a:r>
              <a:rPr lang="it-IT" dirty="0" err="1"/>
              <a:t>smartphone</a:t>
            </a:r>
            <a:r>
              <a:rPr lang="it-IT" dirty="0"/>
              <a:t> è la possibilità di installarvi ulteriori applicazioni (</a:t>
            </a:r>
            <a:r>
              <a:rPr lang="it-IT" dirty="0" err="1"/>
              <a:t>App</a:t>
            </a:r>
            <a:r>
              <a:rPr lang="it-IT" dirty="0"/>
              <a:t>), che aggiungono nuove </a:t>
            </a:r>
            <a:r>
              <a:rPr lang="it-IT" dirty="0" smtClean="0"/>
              <a:t>funzionalità</a:t>
            </a:r>
            <a:endParaRPr lang="it-IT" dirty="0"/>
          </a:p>
          <a:p>
            <a:r>
              <a:rPr lang="it-IT" sz="2300" i="1" dirty="0"/>
              <a:t>Il primo Smartphone in assoluto, chiamato Simon, fu progettato dalla IBM nel 1992 e commercializzato dalla BellSouth a partire dal 1993. Oltre alle comuni funzioni di telefono incorporava calendario, rubrica, orologio, </a:t>
            </a:r>
            <a:r>
              <a:rPr lang="it-IT" sz="2300" i="1" dirty="0" err="1"/>
              <a:t>block</a:t>
            </a:r>
            <a:r>
              <a:rPr lang="it-IT" sz="2300" i="1" dirty="0"/>
              <a:t> notes, funzioni di e-mail e giochi: per poter scrivere direttamente sullo schermo era disponibile un </a:t>
            </a:r>
            <a:r>
              <a:rPr lang="it-IT" sz="2300" i="1" dirty="0" smtClean="0"/>
              <a:t>pennino</a:t>
            </a:r>
            <a:endParaRPr lang="it-IT" sz="2300" i="1" dirty="0"/>
          </a:p>
          <a:p>
            <a:r>
              <a:rPr lang="it-IT" sz="2300" i="1" dirty="0"/>
              <a:t>Nel </a:t>
            </a:r>
            <a:r>
              <a:rPr lang="it-IT" sz="2300" i="1" dirty="0" smtClean="0"/>
              <a:t>terzo trimestre </a:t>
            </a:r>
            <a:r>
              <a:rPr lang="it-IT" sz="2300" i="1" dirty="0"/>
              <a:t>2013 </a:t>
            </a:r>
            <a:r>
              <a:rPr lang="it-IT" sz="2300" i="1" dirty="0" smtClean="0"/>
              <a:t>sono stari venduti nel mondo 250,2 </a:t>
            </a:r>
            <a:r>
              <a:rPr lang="it-IT" sz="2300" i="1" dirty="0"/>
              <a:t>milioni di </a:t>
            </a:r>
            <a:r>
              <a:rPr lang="it-IT" sz="2300" i="1" dirty="0" smtClean="0"/>
              <a:t>unità. Nel </a:t>
            </a:r>
            <a:r>
              <a:rPr lang="it-IT" sz="2300" i="1" dirty="0"/>
              <a:t>mondo, gli </a:t>
            </a:r>
            <a:r>
              <a:rPr lang="it-IT" sz="2300" i="1" dirty="0" err="1"/>
              <a:t>smartphone</a:t>
            </a:r>
            <a:r>
              <a:rPr lang="it-IT" sz="2300" i="1" dirty="0"/>
              <a:t> rappresentano oltre il </a:t>
            </a:r>
            <a:r>
              <a:rPr lang="it-IT" sz="2300" i="1" dirty="0" smtClean="0"/>
              <a:t>55% </a:t>
            </a:r>
            <a:r>
              <a:rPr lang="it-IT" sz="2300" i="1" dirty="0"/>
              <a:t>del mercato</a:t>
            </a:r>
            <a:r>
              <a:rPr lang="it-IT" sz="2300" i="1" dirty="0" smtClean="0"/>
              <a:t>.</a:t>
            </a:r>
            <a:endParaRPr lang="it-IT" sz="2300" i="1" dirty="0"/>
          </a:p>
        </p:txBody>
      </p:sp>
    </p:spTree>
    <p:extLst>
      <p:ext uri="{BB962C8B-B14F-4D97-AF65-F5344CB8AC3E}">
        <p14:creationId xmlns:p14="http://schemas.microsoft.com/office/powerpoint/2010/main" val="4114676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gs.tatCounter.com</a:t>
            </a:r>
            <a:endParaRPr lang="it-IT" dirty="0"/>
          </a:p>
        </p:txBody>
      </p:sp>
      <p:pic>
        <p:nvPicPr>
          <p:cNvPr id="4" name="Segnaposto contenuto 3" descr="StatCounter-mobile_vs_desktop-ww-monthly-201210-201310.jpg"/>
          <p:cNvPicPr>
            <a:picLocks noGrp="1" noChangeAspect="1"/>
          </p:cNvPicPr>
          <p:nvPr>
            <p:ph idx="1"/>
          </p:nvPr>
        </p:nvPicPr>
        <p:blipFill>
          <a:blip r:embed="rId2">
            <a:extLst>
              <a:ext uri="{28A0092B-C50C-407E-A947-70E740481C1C}">
                <a14:useLocalDpi xmlns:a14="http://schemas.microsoft.com/office/drawing/2010/main" val="0"/>
              </a:ext>
            </a:extLst>
          </a:blip>
          <a:srcRect l="-6142" r="-6142"/>
          <a:stretch>
            <a:fillRect/>
          </a:stretch>
        </p:blipFill>
        <p:spPr/>
      </p:pic>
    </p:spTree>
    <p:extLst>
      <p:ext uri="{BB962C8B-B14F-4D97-AF65-F5344CB8AC3E}">
        <p14:creationId xmlns:p14="http://schemas.microsoft.com/office/powerpoint/2010/main" val="2921617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Social Media</a:t>
            </a:r>
            <a:endParaRPr lang="it-IT" dirty="0"/>
          </a:p>
        </p:txBody>
      </p:sp>
      <p:pic>
        <p:nvPicPr>
          <p:cNvPr id="4" name="Segnaposto contenuto 3" descr="StatCounter-social_media-IT-monthly-201210-201310-bar.jpg"/>
          <p:cNvPicPr>
            <a:picLocks noGrp="1" noChangeAspect="1"/>
          </p:cNvPicPr>
          <p:nvPr>
            <p:ph idx="1"/>
          </p:nvPr>
        </p:nvPicPr>
        <p:blipFill>
          <a:blip r:embed="rId2">
            <a:extLst>
              <a:ext uri="{28A0092B-C50C-407E-A947-70E740481C1C}">
                <a14:useLocalDpi xmlns:a14="http://schemas.microsoft.com/office/drawing/2010/main" val="0"/>
              </a:ext>
            </a:extLst>
          </a:blip>
          <a:srcRect l="-11944" r="-11944"/>
          <a:stretch>
            <a:fillRect/>
          </a:stretch>
        </p:blipFill>
        <p:spPr/>
      </p:pic>
    </p:spTree>
    <p:extLst>
      <p:ext uri="{BB962C8B-B14F-4D97-AF65-F5344CB8AC3E}">
        <p14:creationId xmlns:p14="http://schemas.microsoft.com/office/powerpoint/2010/main" val="4133259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203200"/>
            <a:ext cx="9144000" cy="6447234"/>
          </a:xfrm>
          <a:prstGeom prst="rect">
            <a:avLst/>
          </a:prstGeom>
        </p:spPr>
      </p:pic>
    </p:spTree>
    <p:extLst>
      <p:ext uri="{BB962C8B-B14F-4D97-AF65-F5344CB8AC3E}">
        <p14:creationId xmlns:p14="http://schemas.microsoft.com/office/powerpoint/2010/main" val="3273554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Web 2.0 programmazione</a:t>
            </a:r>
            <a:endParaRPr lang="it-IT" dirty="0"/>
          </a:p>
        </p:txBody>
      </p:sp>
      <p:sp>
        <p:nvSpPr>
          <p:cNvPr id="3" name="Segnaposto contenuto 2"/>
          <p:cNvSpPr>
            <a:spLocks noGrp="1"/>
          </p:cNvSpPr>
          <p:nvPr>
            <p:ph idx="1"/>
          </p:nvPr>
        </p:nvSpPr>
        <p:spPr/>
        <p:txBody>
          <a:bodyPr>
            <a:normAutofit fontScale="92500"/>
          </a:bodyPr>
          <a:lstStyle/>
          <a:p>
            <a:pPr marL="403225" lvl="2" indent="-403225">
              <a:spcBef>
                <a:spcPts val="2000"/>
              </a:spcBef>
            </a:pPr>
            <a:r>
              <a:rPr lang="it-IT" dirty="0" smtClean="0"/>
              <a:t>Le applicazioni </a:t>
            </a:r>
            <a:r>
              <a:rPr lang="it-IT" dirty="0"/>
              <a:t>web </a:t>
            </a:r>
            <a:r>
              <a:rPr lang="it-IT" dirty="0" smtClean="0"/>
              <a:t>2.0 afferiscono al </a:t>
            </a:r>
            <a:r>
              <a:rPr lang="it-IT" dirty="0"/>
              <a:t>paradigma del Web dinamico in contrapposizione al cosiddetto Web statico o Web </a:t>
            </a:r>
            <a:r>
              <a:rPr lang="it-IT" dirty="0" smtClean="0"/>
              <a:t>1.0</a:t>
            </a:r>
          </a:p>
          <a:p>
            <a:pPr marL="403225" lvl="2" indent="-403225">
              <a:spcBef>
                <a:spcPts val="2000"/>
              </a:spcBef>
            </a:pPr>
            <a:r>
              <a:rPr lang="it-IT" dirty="0" smtClean="0"/>
              <a:t>Web 0.0</a:t>
            </a:r>
          </a:p>
          <a:p>
            <a:pPr marL="752475" lvl="3" indent="-403225">
              <a:spcBef>
                <a:spcPts val="2000"/>
              </a:spcBef>
            </a:pPr>
            <a:r>
              <a:rPr lang="it-IT" dirty="0" smtClean="0"/>
              <a:t>HTML</a:t>
            </a:r>
          </a:p>
          <a:p>
            <a:pPr marL="403225" lvl="2" indent="-403225">
              <a:spcBef>
                <a:spcPts val="2000"/>
              </a:spcBef>
            </a:pPr>
            <a:r>
              <a:rPr lang="it-IT" dirty="0" smtClean="0"/>
              <a:t>Web 1.0</a:t>
            </a:r>
          </a:p>
          <a:p>
            <a:pPr marL="752475" lvl="3" indent="-403225">
              <a:spcBef>
                <a:spcPts val="2000"/>
              </a:spcBef>
            </a:pPr>
            <a:r>
              <a:rPr lang="it-IT" dirty="0" smtClean="0"/>
              <a:t>HTML + CSS</a:t>
            </a:r>
          </a:p>
          <a:p>
            <a:pPr marL="403225" lvl="2" indent="-403225">
              <a:spcBef>
                <a:spcPts val="2000"/>
              </a:spcBef>
            </a:pPr>
            <a:r>
              <a:rPr lang="it-IT" dirty="0" smtClean="0"/>
              <a:t>Web 2.0</a:t>
            </a:r>
          </a:p>
          <a:p>
            <a:pPr marL="752475" lvl="3" indent="-403225">
              <a:spcBef>
                <a:spcPts val="2000"/>
              </a:spcBef>
            </a:pPr>
            <a:r>
              <a:rPr lang="it-IT" dirty="0" smtClean="0"/>
              <a:t>HTML + CSS + </a:t>
            </a:r>
            <a:r>
              <a:rPr lang="it-IT" dirty="0" err="1" smtClean="0"/>
              <a:t>Javascript</a:t>
            </a:r>
            <a:r>
              <a:rPr lang="it-IT" dirty="0" smtClean="0"/>
              <a:t> + PHP (ASP, JSP …) + Ajax</a:t>
            </a:r>
            <a:endParaRPr lang="it-IT" dirty="0"/>
          </a:p>
          <a:p>
            <a:endParaRPr lang="it-IT" dirty="0"/>
          </a:p>
        </p:txBody>
      </p:sp>
    </p:spTree>
    <p:extLst>
      <p:ext uri="{BB962C8B-B14F-4D97-AF65-F5344CB8AC3E}">
        <p14:creationId xmlns:p14="http://schemas.microsoft.com/office/powerpoint/2010/main" val="3520621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Web 2.0</a:t>
            </a:r>
            <a:br>
              <a:rPr lang="it-IT" dirty="0" smtClean="0"/>
            </a:br>
            <a:r>
              <a:rPr lang="it-IT" dirty="0" smtClean="0"/>
              <a:t> </a:t>
            </a:r>
            <a:r>
              <a:rPr lang="it-IT" sz="4800" i="1" dirty="0" smtClean="0"/>
              <a:t>nascita</a:t>
            </a:r>
            <a:endParaRPr lang="it-IT" i="1" dirty="0"/>
          </a:p>
        </p:txBody>
      </p:sp>
      <p:sp>
        <p:nvSpPr>
          <p:cNvPr id="3" name="Segnaposto contenuto 2"/>
          <p:cNvSpPr>
            <a:spLocks noGrp="1"/>
          </p:cNvSpPr>
          <p:nvPr>
            <p:ph idx="1"/>
          </p:nvPr>
        </p:nvSpPr>
        <p:spPr/>
        <p:txBody>
          <a:bodyPr>
            <a:normAutofit fontScale="92500" lnSpcReduction="20000"/>
          </a:bodyPr>
          <a:lstStyle/>
          <a:p>
            <a:r>
              <a:rPr lang="it-IT" dirty="0"/>
              <a:t>Il termine Web 2.0 è stato </a:t>
            </a:r>
            <a:r>
              <a:rPr lang="it-IT" dirty="0" smtClean="0"/>
              <a:t>lanciato da </a:t>
            </a:r>
            <a:r>
              <a:rPr lang="it-IT" dirty="0"/>
              <a:t>Tim </a:t>
            </a:r>
            <a:r>
              <a:rPr lang="it-IT" dirty="0" err="1"/>
              <a:t>O'Reilly</a:t>
            </a:r>
            <a:r>
              <a:rPr lang="it-IT" dirty="0"/>
              <a:t> </a:t>
            </a:r>
            <a:r>
              <a:rPr lang="it-IT" dirty="0" smtClean="0"/>
              <a:t/>
            </a:r>
            <a:br>
              <a:rPr lang="it-IT" dirty="0" smtClean="0"/>
            </a:br>
            <a:r>
              <a:rPr lang="it-IT" dirty="0" smtClean="0"/>
              <a:t>(</a:t>
            </a:r>
            <a:r>
              <a:rPr lang="it-IT" i="1" dirty="0" smtClean="0"/>
              <a:t>“Web </a:t>
            </a:r>
            <a:r>
              <a:rPr lang="it-IT" i="1" dirty="0"/>
              <a:t>2.0 </a:t>
            </a:r>
            <a:r>
              <a:rPr lang="it-IT" i="1" dirty="0" smtClean="0"/>
              <a:t>conference” </a:t>
            </a:r>
            <a:r>
              <a:rPr lang="it-IT" dirty="0" smtClean="0"/>
              <a:t>di </a:t>
            </a:r>
            <a:r>
              <a:rPr lang="it-IT" dirty="0" err="1" smtClean="0"/>
              <a:t>O'Reilly</a:t>
            </a:r>
            <a:r>
              <a:rPr lang="it-IT" dirty="0" smtClean="0"/>
              <a:t> </a:t>
            </a:r>
            <a:r>
              <a:rPr lang="it-IT" dirty="0"/>
              <a:t>Media </a:t>
            </a:r>
            <a:r>
              <a:rPr lang="it-IT" dirty="0" smtClean="0"/>
              <a:t> nel 2004</a:t>
            </a:r>
            <a:r>
              <a:rPr lang="it-IT" dirty="0"/>
              <a:t>)</a:t>
            </a:r>
            <a:endParaRPr lang="it-IT" dirty="0" smtClean="0"/>
          </a:p>
          <a:p>
            <a:r>
              <a:rPr lang="it-IT" dirty="0" smtClean="0"/>
              <a:t>Il </a:t>
            </a:r>
            <a:r>
              <a:rPr lang="it-IT" dirty="0"/>
              <a:t>termine 2.0 è mutuato direttamente dallo sviluppo software nel quale la notazione puntata indica l’indice di sviluppo e successivo rilascio (release) di un particolare </a:t>
            </a:r>
            <a:r>
              <a:rPr lang="it-IT" dirty="0" smtClean="0"/>
              <a:t>software</a:t>
            </a:r>
          </a:p>
          <a:p>
            <a:r>
              <a:rPr lang="it-IT" dirty="0" smtClean="0"/>
              <a:t>Web 2.0 </a:t>
            </a:r>
            <a:r>
              <a:rPr lang="it-IT" dirty="0"/>
              <a:t>pone l'accento sulle differenze rispetto al cosiddetto Web 1.0, diffuso fino agli anni novanta, e composto prevalentemente da siti web statici, senza alcuna </a:t>
            </a:r>
            <a:r>
              <a:rPr lang="it-IT" dirty="0" smtClean="0"/>
              <a:t>possibilità̀ </a:t>
            </a:r>
            <a:r>
              <a:rPr lang="it-IT" dirty="0"/>
              <a:t>di interazione con l'utente eccetto la normale navigazione ipertestuale tra le pagine, l'uso delle e-mail e dei motori di </a:t>
            </a:r>
            <a:r>
              <a:rPr lang="it-IT" dirty="0" smtClean="0"/>
              <a:t>ricerca</a:t>
            </a:r>
            <a:endParaRPr lang="it-IT" dirty="0"/>
          </a:p>
        </p:txBody>
      </p:sp>
    </p:spTree>
    <p:extLst>
      <p:ext uri="{BB962C8B-B14F-4D97-AF65-F5344CB8AC3E}">
        <p14:creationId xmlns:p14="http://schemas.microsoft.com/office/powerpoint/2010/main" val="1097713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Web </a:t>
            </a:r>
            <a:br>
              <a:rPr lang="it-IT" dirty="0" smtClean="0"/>
            </a:br>
            <a:r>
              <a:rPr lang="it-IT" sz="4800" i="1" dirty="0" smtClean="0"/>
              <a:t>breve cronistoria</a:t>
            </a:r>
            <a:endParaRPr lang="it-IT" i="1" dirty="0"/>
          </a:p>
        </p:txBody>
      </p:sp>
      <p:sp>
        <p:nvSpPr>
          <p:cNvPr id="3" name="Segnaposto contenuto 2"/>
          <p:cNvSpPr>
            <a:spLocks noGrp="1"/>
          </p:cNvSpPr>
          <p:nvPr>
            <p:ph idx="1"/>
          </p:nvPr>
        </p:nvSpPr>
        <p:spPr/>
        <p:txBody>
          <a:bodyPr>
            <a:normAutofit fontScale="77500" lnSpcReduction="20000"/>
          </a:bodyPr>
          <a:lstStyle/>
          <a:p>
            <a:r>
              <a:rPr lang="it-IT" dirty="0"/>
              <a:t>Originariamente il web è stato concepito </a:t>
            </a:r>
            <a:r>
              <a:rPr lang="it-IT" dirty="0" smtClean="0"/>
              <a:t>per </a:t>
            </a:r>
            <a:r>
              <a:rPr lang="it-IT" dirty="0"/>
              <a:t>visualizzare documenti ipertestuali statici </a:t>
            </a:r>
            <a:r>
              <a:rPr lang="it-IT" dirty="0" smtClean="0"/>
              <a:t>(HTML) (Web </a:t>
            </a:r>
            <a:r>
              <a:rPr lang="it-IT" dirty="0"/>
              <a:t>1.0 </a:t>
            </a:r>
            <a:r>
              <a:rPr lang="it-IT" dirty="0" smtClean="0"/>
              <a:t>- Web statico)</a:t>
            </a:r>
            <a:endParaRPr lang="it-IT" dirty="0"/>
          </a:p>
          <a:p>
            <a:r>
              <a:rPr lang="it-IT" dirty="0"/>
              <a:t>In seguito, grazie all'integrazione con database e all'utilizzo di sistemi di gestione dei contenuti (CMS), esso è stato da alcuni definito Web </a:t>
            </a:r>
            <a:r>
              <a:rPr lang="it-IT" dirty="0" smtClean="0"/>
              <a:t>1.5</a:t>
            </a:r>
            <a:endParaRPr lang="it-IT" dirty="0"/>
          </a:p>
          <a:p>
            <a:r>
              <a:rPr lang="it-IT" dirty="0"/>
              <a:t>Attraverso l'utilizzo di linguaggi di </a:t>
            </a:r>
            <a:r>
              <a:rPr lang="it-IT" dirty="0" err="1"/>
              <a:t>scripting</a:t>
            </a:r>
            <a:r>
              <a:rPr lang="it-IT" dirty="0"/>
              <a:t> come </a:t>
            </a:r>
            <a:r>
              <a:rPr lang="it-IT" dirty="0" err="1"/>
              <a:t>Javascript</a:t>
            </a:r>
            <a:r>
              <a:rPr lang="it-IT" dirty="0"/>
              <a:t>, degli elementi dinamici e dei fogli di stile (CSS) per gli aspetti grafici, si possono creare delle vere e proprie "applicazioni web" che </a:t>
            </a:r>
            <a:r>
              <a:rPr lang="it-IT" dirty="0" smtClean="0"/>
              <a:t>puntano </a:t>
            </a:r>
            <a:r>
              <a:rPr lang="it-IT" dirty="0"/>
              <a:t>a somigliare ad applicazioni tradizionali per </a:t>
            </a:r>
            <a:r>
              <a:rPr lang="it-IT" dirty="0" smtClean="0"/>
              <a:t>computer</a:t>
            </a:r>
            <a:endParaRPr lang="it-IT" dirty="0"/>
          </a:p>
          <a:p>
            <a:r>
              <a:rPr lang="it-IT" dirty="0"/>
              <a:t>Da un punto di vista </a:t>
            </a:r>
            <a:r>
              <a:rPr lang="it-IT" dirty="0" smtClean="0"/>
              <a:t>di </a:t>
            </a:r>
            <a:r>
              <a:rPr lang="it-IT" dirty="0"/>
              <a:t>tecnologia di rete, il Web 2.0 è del tutto equivalente al Web 1.0, in quanto l'infrastruttura a livello di rete continua ad essere costituita da TCP/IP e HTTP e l'ipertesto è ancora il concetto base delle relazioni tra i </a:t>
            </a:r>
            <a:r>
              <a:rPr lang="it-IT" dirty="0" smtClean="0"/>
              <a:t>contenuti</a:t>
            </a:r>
            <a:endParaRPr lang="it-IT" dirty="0"/>
          </a:p>
        </p:txBody>
      </p:sp>
    </p:spTree>
    <p:extLst>
      <p:ext uri="{BB962C8B-B14F-4D97-AF65-F5344CB8AC3E}">
        <p14:creationId xmlns:p14="http://schemas.microsoft.com/office/powerpoint/2010/main" val="3883190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Web 1.0 – Web 2.0</a:t>
            </a:r>
            <a:br>
              <a:rPr lang="it-IT" dirty="0" smtClean="0"/>
            </a:br>
            <a:r>
              <a:rPr lang="it-IT" sz="4800" i="1" dirty="0" smtClean="0"/>
              <a:t>differenza</a:t>
            </a:r>
            <a:endParaRPr lang="it-IT" i="1" dirty="0"/>
          </a:p>
        </p:txBody>
      </p:sp>
      <p:sp>
        <p:nvSpPr>
          <p:cNvPr id="3" name="Segnaposto contenuto 2"/>
          <p:cNvSpPr>
            <a:spLocks noGrp="1"/>
          </p:cNvSpPr>
          <p:nvPr>
            <p:ph idx="1"/>
          </p:nvPr>
        </p:nvSpPr>
        <p:spPr/>
        <p:txBody>
          <a:bodyPr>
            <a:normAutofit fontScale="92500" lnSpcReduction="20000"/>
          </a:bodyPr>
          <a:lstStyle/>
          <a:p>
            <a:r>
              <a:rPr lang="it-IT" dirty="0"/>
              <a:t>La </a:t>
            </a:r>
            <a:r>
              <a:rPr lang="it-IT" dirty="0" smtClean="0"/>
              <a:t>differenza </a:t>
            </a:r>
            <a:r>
              <a:rPr lang="it-IT" dirty="0"/>
              <a:t>sta nell'approccio con il quale gli utenti si rivolgono al Web, che passa </a:t>
            </a:r>
            <a:r>
              <a:rPr lang="it-IT" dirty="0" smtClean="0"/>
              <a:t>dalla </a:t>
            </a:r>
            <a:r>
              <a:rPr lang="it-IT" dirty="0"/>
              <a:t>semplice </a:t>
            </a:r>
            <a:r>
              <a:rPr lang="it-IT" u="sng" dirty="0"/>
              <a:t>consultazione</a:t>
            </a:r>
            <a:r>
              <a:rPr lang="it-IT" dirty="0"/>
              <a:t> (seppure supportata da efficienti strumenti di ricerca, selezione e aggregazione) alla </a:t>
            </a:r>
            <a:r>
              <a:rPr lang="it-IT" dirty="0" smtClean="0"/>
              <a:t>possibilità̀ </a:t>
            </a:r>
            <a:r>
              <a:rPr lang="it-IT" dirty="0"/>
              <a:t>di </a:t>
            </a:r>
            <a:r>
              <a:rPr lang="it-IT" u="sng" dirty="0"/>
              <a:t>contribuire</a:t>
            </a:r>
            <a:r>
              <a:rPr lang="it-IT" dirty="0"/>
              <a:t> popolando e alimentando il Web con propri </a:t>
            </a:r>
            <a:r>
              <a:rPr lang="it-IT" dirty="0" smtClean="0"/>
              <a:t>contenuti</a:t>
            </a:r>
            <a:endParaRPr lang="it-IT" dirty="0"/>
          </a:p>
          <a:p>
            <a:r>
              <a:rPr lang="it-IT" dirty="0" smtClean="0"/>
              <a:t>Si passa dalla fruizione alla condivisione e all’autorialità̀, dalla comunicazione “uno a molti” a quella “molti a molti”</a:t>
            </a:r>
          </a:p>
          <a:p>
            <a:r>
              <a:rPr lang="it-IT" dirty="0" smtClean="0"/>
              <a:t>Web come piattaforma: la rete diventa il “Sistema Operativo” sul quale girano le </a:t>
            </a:r>
            <a:r>
              <a:rPr lang="it-IT" i="1" dirty="0" smtClean="0"/>
              <a:t>web </a:t>
            </a:r>
            <a:r>
              <a:rPr lang="it-IT" i="1" dirty="0" err="1" smtClean="0"/>
              <a:t>application</a:t>
            </a:r>
            <a:endParaRPr lang="it-IT" i="1" dirty="0" smtClean="0"/>
          </a:p>
          <a:p>
            <a:r>
              <a:rPr lang="it-IT" dirty="0"/>
              <a:t>http://</a:t>
            </a:r>
            <a:r>
              <a:rPr lang="it-IT" dirty="0" err="1"/>
              <a:t>www.youtube.com</a:t>
            </a:r>
            <a:r>
              <a:rPr lang="it-IT" dirty="0"/>
              <a:t>/</a:t>
            </a:r>
            <a:r>
              <a:rPr lang="it-IT" dirty="0" err="1"/>
              <a:t>watch?feature</a:t>
            </a:r>
            <a:r>
              <a:rPr lang="it-IT" dirty="0"/>
              <a:t>=</a:t>
            </a:r>
            <a:r>
              <a:rPr lang="it-IT" dirty="0" err="1"/>
              <a:t>player_embedded&amp;v</a:t>
            </a:r>
            <a:r>
              <a:rPr lang="it-IT" dirty="0"/>
              <a:t>=5xDITZBizfY#!</a:t>
            </a:r>
          </a:p>
        </p:txBody>
      </p:sp>
    </p:spTree>
    <p:extLst>
      <p:ext uri="{BB962C8B-B14F-4D97-AF65-F5344CB8AC3E}">
        <p14:creationId xmlns:p14="http://schemas.microsoft.com/office/powerpoint/2010/main" val="2471707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Evoluzione del web</a:t>
            </a:r>
            <a:endParaRPr lang="it-IT" dirty="0"/>
          </a:p>
        </p:txBody>
      </p:sp>
      <p:pic>
        <p:nvPicPr>
          <p:cNvPr id="7" name="Segnaposto contenuto 6"/>
          <p:cNvPicPr>
            <a:picLocks noGrp="1" noChangeAspect="1"/>
          </p:cNvPicPr>
          <p:nvPr>
            <p:ph sz="half" idx="1"/>
          </p:nvPr>
        </p:nvPicPr>
        <p:blipFill>
          <a:blip r:embed="rId2"/>
          <a:srcRect l="-15000" r="-15000"/>
          <a:stretch>
            <a:fillRect/>
          </a:stretch>
        </p:blipFill>
        <p:spPr>
          <a:prstGeom prst="rect">
            <a:avLst/>
          </a:prstGeom>
          <a:ln>
            <a:noFill/>
          </a:ln>
          <a:effectLst>
            <a:outerShdw blurRad="292100" dist="139700" dir="2700000" algn="tl" rotWithShape="0">
              <a:srgbClr val="333333">
                <a:alpha val="65000"/>
              </a:srgbClr>
            </a:outerShdw>
          </a:effectLst>
        </p:spPr>
      </p:pic>
      <p:pic>
        <p:nvPicPr>
          <p:cNvPr id="8" name="Segnaposto contenuto 7"/>
          <p:cNvPicPr>
            <a:picLocks noGrp="1" noChangeAspect="1"/>
          </p:cNvPicPr>
          <p:nvPr>
            <p:ph sz="half" idx="2"/>
          </p:nvPr>
        </p:nvPicPr>
        <p:blipFill>
          <a:blip r:embed="rId3"/>
          <a:srcRect t="-58180" b="-58180"/>
          <a:stretch>
            <a:fillRect/>
          </a:stretch>
        </p:blipFill>
        <p:spPr>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818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web-2.0-conce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0381" y="676818"/>
            <a:ext cx="4660900" cy="5295900"/>
          </a:xfrm>
          <a:prstGeom prst="rect">
            <a:avLst/>
          </a:prstGeom>
        </p:spPr>
      </p:pic>
    </p:spTree>
    <p:extLst>
      <p:ext uri="{BB962C8B-B14F-4D97-AF65-F5344CB8AC3E}">
        <p14:creationId xmlns:p14="http://schemas.microsoft.com/office/powerpoint/2010/main" val="2810652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ocial_medi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0272156" cy="6858000"/>
          </a:xfrm>
          <a:prstGeom prst="rect">
            <a:avLst/>
          </a:prstGeom>
        </p:spPr>
      </p:pic>
    </p:spTree>
    <p:extLst>
      <p:ext uri="{BB962C8B-B14F-4D97-AF65-F5344CB8AC3E}">
        <p14:creationId xmlns:p14="http://schemas.microsoft.com/office/powerpoint/2010/main" val="37596658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a">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font script="Hans" typeface="宋体"/>
        <a:font script="Hant" typeface="新細明體"/>
      </a:majorFont>
      <a:minorFont>
        <a:latin typeface="Candara"/>
        <a:ea typeface=""/>
        <a:cs typeface=""/>
        <a:font script="Jpan" typeface="ＭＳ Ｐゴシック"/>
        <a:font script="Hans" typeface="宋体"/>
        <a:font script="Hant" typeface="新細明體"/>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Orbita.thmx</Template>
  <TotalTime>462</TotalTime>
  <Words>1222</Words>
  <Application>Microsoft Macintosh PowerPoint</Application>
  <PresentationFormat>Presentazione su schermo (4:3)</PresentationFormat>
  <Paragraphs>101</Paragraphs>
  <Slides>23</Slides>
  <Notes>1</Notes>
  <HiddenSlides>0</HiddenSlides>
  <MMClips>0</MMClips>
  <ScaleCrop>false</ScaleCrop>
  <HeadingPairs>
    <vt:vector size="4" baseType="variant">
      <vt:variant>
        <vt:lpstr>Tema</vt:lpstr>
      </vt:variant>
      <vt:variant>
        <vt:i4>1</vt:i4>
      </vt:variant>
      <vt:variant>
        <vt:lpstr>Titoli diapositive</vt:lpstr>
      </vt:variant>
      <vt:variant>
        <vt:i4>23</vt:i4>
      </vt:variant>
    </vt:vector>
  </HeadingPairs>
  <TitlesOfParts>
    <vt:vector size="24" baseType="lpstr">
      <vt:lpstr>Orbita</vt:lpstr>
      <vt:lpstr>Web 2.0</vt:lpstr>
      <vt:lpstr>Web 2.0  (wikipedia)</vt:lpstr>
      <vt:lpstr>Web 2.0 programmazione</vt:lpstr>
      <vt:lpstr>Web 2.0  nascita</vt:lpstr>
      <vt:lpstr>Web  breve cronistoria</vt:lpstr>
      <vt:lpstr>Web 1.0 – Web 2.0 differenza</vt:lpstr>
      <vt:lpstr>Evoluzione del web</vt:lpstr>
      <vt:lpstr>Presentazione di PowerPoint</vt:lpstr>
      <vt:lpstr>Presentazione di PowerPoint</vt:lpstr>
      <vt:lpstr>Dai siti web personali  ai blog</vt:lpstr>
      <vt:lpstr>Creare contenuti on line è semplice</vt:lpstr>
      <vt:lpstr>Dai sistemi per content management ai wiki</vt:lpstr>
      <vt:lpstr>stickiness vs syndication</vt:lpstr>
      <vt:lpstr>Web applications (Strumenti per la creazione di contenuti)</vt:lpstr>
      <vt:lpstr>Web applications (esempi)</vt:lpstr>
      <vt:lpstr>Social network</vt:lpstr>
      <vt:lpstr>YouTube</vt:lpstr>
      <vt:lpstr>wiki</vt:lpstr>
      <vt:lpstr>Web 2.0 -&gt; Internet 2.0</vt:lpstr>
      <vt:lpstr>Smartphone</vt:lpstr>
      <vt:lpstr>gs.tatCounter.com</vt:lpstr>
      <vt:lpstr>Social Media</vt:lpstr>
      <vt:lpstr>Presentazione di PowerPoint</vt:lpstr>
    </vt:vector>
  </TitlesOfParts>
  <Company>AF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Twitter</dc:title>
  <dc:creator>Alberto Ferrari</dc:creator>
  <cp:lastModifiedBy>Alberto Ferrari</cp:lastModifiedBy>
  <cp:revision>43</cp:revision>
  <dcterms:created xsi:type="dcterms:W3CDTF">2013-09-28T21:27:15Z</dcterms:created>
  <dcterms:modified xsi:type="dcterms:W3CDTF">2014-01-06T11:19:15Z</dcterms:modified>
</cp:coreProperties>
</file>